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63B5F-46F8-45EA-88E6-15E72962FF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F16EDE-4F51-4104-ABFF-39E00AEC52B9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6556F9-40BD-47D8-8BDA-477DE19FC5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69C7FF9-C0FC-4DC6-8999-04F5CA3DDB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2D8B4-CCD4-49E8-A5C1-A4E081953F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3E0415-F8EC-401B-A217-3620612DE37D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1BD7EF-C653-417A-95B1-674AD0FC9D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6DB48F2-8D27-41C2-BA3C-124200B889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F34E1-AA78-498D-9A28-F320463E6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31179E-A0E5-42C4-80BB-4194CE89EFCB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C466E7-E39B-4A36-8F75-A060884030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DA0527-77B8-4253-94A5-84915557EE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9F70-85B9-4C2A-ACED-5CE9E78CF0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9FE951-9C9B-4116-975F-AD10865987D2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20B8BC-4767-44BD-90C0-A2C7E8FDFD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F78493-47ED-4C31-B66C-2519FB9D89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2D8FBD-50E0-4F00-BE0A-BF6B8376F1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8CD9D9-EFD7-494A-B19F-9133BD97A632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846E7B-CCF9-4A00-AEBE-BA2B0F9594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95757E-2D74-4F84-A40C-CD5BF2C402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84BAA-B38F-4435-8625-7AB5726F55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73298C-0AB1-4291-B14C-E6DF42914E7D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2535BA-D967-4DB4-9BA3-6046F6E7D6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F437EAC-153A-4D2D-BFE2-6554572F0B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DBE0F-DE1E-4322-AB66-6280120B3D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724A85-A52D-4E36-ACA2-581C258E5C2B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FD7C29-BDB4-4096-B455-CED0F39DDE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8F595B-E3B7-48A5-8E51-4BBB3BEA1E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CBECE5-4D5B-4330-BC88-001A59C531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D0C4BD-0E1B-4F60-AA93-F00E2450B531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6C09CD-2E13-4785-A57A-354DD6A74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87C523-8901-407D-AFAA-B58AF3BE4B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574F9E-CEC9-4FFD-ABCB-F8A278B547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851824E-8AC2-4624-BCC7-B7F6E4753C28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DA09E1-6892-4EBE-9474-DA8B0311E1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750716-7CB3-4931-91DC-F476DBD47B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ED12F0-82E2-4514-AEB7-0334AD17E3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A63F04-A591-461F-819C-F898C46AC037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DA7124-0636-47DD-B1A9-9F003CA9C1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C9B8F7-027E-462C-AD9B-67A97116D8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A8DDDE-58B7-4A53-B609-F2AA533EEE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9D03B9-096B-4FD4-B2F9-DB01850422B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330D04-A6FC-4A09-939A-E79799697F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7F5E12-0617-48CD-BCD4-5520D8390F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D2DC80B-E336-4913-B65F-3700384C0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ADE410-FF22-4FBE-9A22-C77274CD171C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E5B37531-9C59-4026-BACA-CA6D5F23542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A3A5860-6383-4E08-B1F8-C5662BEBC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DB19D88-BA3A-4D63-9F5C-DE93D77AC1B3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5A5C59-FF36-48C1-AE50-81C8884209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 : plus loin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8A56EA-4BD1-4BD6-8B85-0074495F3D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Surcharge de template de bundle</a:t>
            </a:r>
            <a:br>
              <a:rPr lang="fr-FR"/>
            </a:br>
            <a:r>
              <a:rPr lang="fr-FR"/>
              <a:t>app/Ressources/VendorNomBundle/views...</a:t>
            </a:r>
          </a:p>
          <a:p>
            <a:pPr lvl="0"/>
            <a:r>
              <a:rPr lang="fr-FR"/>
              <a:t>Filtre : échappement :</a:t>
            </a:r>
            <a:br>
              <a:rPr lang="fr-FR"/>
            </a:br>
            <a:r>
              <a:rPr lang="fr-FR"/>
              <a:t>{{ data.from_user | raw }}</a:t>
            </a:r>
          </a:p>
          <a:p>
            <a:pPr lvl="0"/>
            <a:r>
              <a:rPr lang="fr-FR"/>
              <a:t>Twig_extension_debug (activer dans conf)</a:t>
            </a:r>
            <a:br>
              <a:rPr lang="fr-FR"/>
            </a:br>
            <a:r>
              <a:rPr lang="fr-FR"/>
              <a:t>{{ dump(variables) 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C1B1F3C-1D43-411D-A8F6-FEC73258B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E210C-EA1F-4126-864D-091787CCB7F6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35B0C5-4DE9-4818-B45E-88676F0345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Liste des filtres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37426-A551-4BFA-AC08-97FA6E07F6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abs, batch, capitalize, convert_encoding, date, date_modify, default, escape, first, format, join, json_encode, keys, last, length, lower, nl2br, number_format, merge, upper, raw, replace, reverse, round, slice, sort, split, striptags, title, trim, url_encode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EB2FBBE-DE85-46DE-A1EC-2967DA214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D79E37-7A96-4094-B8C8-8BB483C94F67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DD22E1-F96A-4D21-A509-7F41F5FE5A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1E1CE4-7ED4-45EB-A78F-4DC066A448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/>
              <a:t>Template PHP et </a:t>
            </a:r>
            <a:r>
              <a:rPr lang="fr-FR" dirty="0" err="1"/>
              <a:t>Twig</a:t>
            </a:r>
            <a:endParaRPr lang="fr-FR" dirty="0"/>
          </a:p>
          <a:p>
            <a:pPr lvl="0"/>
            <a:r>
              <a:rPr lang="fr-FR" dirty="0"/>
              <a:t>{{…}} : évalue une expression</a:t>
            </a:r>
          </a:p>
          <a:p>
            <a:pPr lvl="0"/>
            <a:r>
              <a:rPr lang="fr-FR" dirty="0"/>
              <a:t>{%...%} : instruction </a:t>
            </a:r>
            <a:r>
              <a:rPr lang="fr-FR" dirty="0" err="1"/>
              <a:t>Twig</a:t>
            </a:r>
            <a:r>
              <a:rPr lang="fr-FR" dirty="0"/>
              <a:t> (boucle, condition)</a:t>
            </a:r>
          </a:p>
          <a:p>
            <a:pPr lvl="0"/>
            <a:r>
              <a:rPr lang="fr-FR" dirty="0"/>
              <a:t>{#...#} : commentaire</a:t>
            </a:r>
          </a:p>
          <a:p>
            <a:pPr lvl="0"/>
            <a:r>
              <a:rPr lang="fr-FR" dirty="0"/>
              <a:t>Héritage :</a:t>
            </a:r>
          </a:p>
          <a:p>
            <a:pPr lvl="1"/>
            <a:r>
              <a:rPr lang="fr-FR" dirty="0"/>
              <a:t>Parent : {% </a:t>
            </a:r>
            <a:r>
              <a:rPr lang="fr-FR" dirty="0" err="1"/>
              <a:t>extends</a:t>
            </a:r>
            <a:r>
              <a:rPr lang="fr-FR" dirty="0"/>
              <a:t> ' </a:t>
            </a:r>
            <a:r>
              <a:rPr lang="fr-FR" dirty="0" err="1"/>
              <a:t>base.html.twig</a:t>
            </a:r>
            <a:r>
              <a:rPr lang="fr-FR" dirty="0"/>
              <a:t>' %}</a:t>
            </a:r>
          </a:p>
          <a:p>
            <a:pPr lvl="1"/>
            <a:r>
              <a:rPr lang="fr-FR" dirty="0"/>
              <a:t>Surcharge : {% block </a:t>
            </a:r>
            <a:r>
              <a:rPr lang="fr-FR" dirty="0" err="1"/>
              <a:t>nomBlock</a:t>
            </a:r>
            <a:r>
              <a:rPr lang="fr-FR" dirty="0"/>
              <a:t> %}</a:t>
            </a:r>
          </a:p>
          <a:p>
            <a:pPr lvl="1"/>
            <a:r>
              <a:rPr lang="fr-FR" dirty="0"/>
              <a:t>{{ parent() 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FFE1EE9-B039-4EF9-88D8-B2E797F33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F7A382-51AC-479A-9D8A-F5819029E9A6}" type="slidenum">
              <a:t>3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EC3CBE-D45E-4FA4-A016-AEEE5B47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0000" y="1620000"/>
            <a:ext cx="5220000" cy="52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87D1A519-0D09-45B3-9E71-9070CB2625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Héritage : cas pratique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6BAF4A-E9AA-4872-B1FD-6C5E943017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4680000" cy="5040000"/>
          </a:xfrm>
        </p:spPr>
        <p:txBody>
          <a:bodyPr/>
          <a:lstStyle/>
          <a:p>
            <a:pPr lvl="0"/>
            <a:r>
              <a:rPr lang="fr-FR"/>
              <a:t>base / content-type</a:t>
            </a:r>
          </a:p>
          <a:p>
            <a:pPr lvl="0"/>
            <a:r>
              <a:rPr lang="fr-FR"/>
              <a:t>Layout / section du site</a:t>
            </a:r>
          </a:p>
          <a:p>
            <a:pPr lvl="0"/>
            <a:r>
              <a:rPr lang="fr-FR"/>
              <a:t>Remplissage des régions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B37B9F3-EB82-4CE8-9B62-F6B8726F1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A0630A-75FB-406F-9CED-58661E16E4C9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ACBD43-FB9E-4373-8F4D-9AF6D5C4B8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 : inclusion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8357B-2B6F-4338-89A1-E847DBF11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/>
              <a:t>Inclusion de </a:t>
            </a:r>
            <a:r>
              <a:rPr lang="fr-FR" dirty="0" err="1"/>
              <a:t>template</a:t>
            </a:r>
            <a:r>
              <a:rPr lang="fr-FR" dirty="0"/>
              <a:t>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{% </a:t>
            </a:r>
            <a:r>
              <a:rPr lang="fr-FR" sz="2400" dirty="0" err="1">
                <a:latin typeface="Courier New" pitchFamily="49"/>
              </a:rPr>
              <a:t>include</a:t>
            </a:r>
            <a:r>
              <a:rPr lang="fr-FR" sz="2400" dirty="0" err="1">
                <a:solidFill>
                  <a:srgbClr val="008000"/>
                </a:solidFill>
                <a:latin typeface="Courier New" pitchFamily="49"/>
              </a:rPr>
              <a:t>'template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’</a:t>
            </a: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 </a:t>
            </a:r>
            <a:r>
              <a:rPr lang="fr-FR" sz="2400" dirty="0" err="1">
                <a:solidFill>
                  <a:srgbClr val="FF950E"/>
                </a:solidFill>
                <a:latin typeface="Courier New" pitchFamily="49"/>
              </a:rPr>
              <a:t>with</a:t>
            </a: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 {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'key'</a:t>
            </a:r>
            <a:r>
              <a:rPr lang="fr-FR" sz="2400" dirty="0">
                <a:latin typeface="Courier New" pitchFamily="49"/>
              </a:rPr>
              <a:t> : data</a:t>
            </a: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}</a:t>
            </a:r>
            <a:r>
              <a:rPr lang="fr-FR" sz="2400" dirty="0">
                <a:latin typeface="Courier New" pitchFamily="49"/>
              </a:rPr>
              <a:t> %}</a:t>
            </a:r>
          </a:p>
          <a:p>
            <a:pPr lvl="0"/>
            <a:r>
              <a:rPr lang="fr-FR" dirty="0"/>
              <a:t>Invocation d'un contrôleur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{%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render</a:t>
            </a: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(</a:t>
            </a:r>
            <a:br>
              <a:rPr lang="fr-FR" sz="2400" dirty="0">
                <a:solidFill>
                  <a:srgbClr val="FF950E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	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controller</a:t>
            </a: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(</a:t>
            </a:r>
            <a:r>
              <a:rPr lang="fr-FR" sz="2400" dirty="0">
                <a:latin typeface="Courier New" pitchFamily="49"/>
              </a:rPr>
              <a:t> 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400" dirty="0" err="1">
                <a:solidFill>
                  <a:srgbClr val="008000"/>
                </a:solidFill>
                <a:latin typeface="Courier New" pitchFamily="49"/>
              </a:rPr>
              <a:t>Ctrl:action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,</a:t>
            </a:r>
            <a:br>
              <a:rPr lang="fr-FR" sz="2400" dirty="0">
                <a:solidFill>
                  <a:srgbClr val="FF9900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		{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'key'</a:t>
            </a:r>
            <a:r>
              <a:rPr lang="fr-FR" sz="2400" dirty="0">
                <a:latin typeface="Courier New" pitchFamily="49"/>
              </a:rPr>
              <a:t>: data</a:t>
            </a: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})</a:t>
            </a:r>
            <a:br>
              <a:rPr lang="fr-FR" sz="2400" dirty="0">
                <a:solidFill>
                  <a:srgbClr val="FF9900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	)</a:t>
            </a:r>
            <a:br>
              <a:rPr lang="fr-FR" sz="2400">
                <a:solidFill>
                  <a:srgbClr val="FF9900"/>
                </a:solidFill>
                <a:latin typeface="Courier New" pitchFamily="49"/>
              </a:rPr>
            </a:br>
            <a:r>
              <a:rPr lang="fr-FR" sz="2400">
                <a:solidFill>
                  <a:srgbClr val="FF9900"/>
                </a:solidFill>
                <a:latin typeface="Courier New" pitchFamily="49"/>
              </a:rPr>
              <a:t>%</a:t>
            </a:r>
            <a:r>
              <a:rPr lang="fr-FR" sz="2400">
                <a:latin typeface="Courier New" pitchFamily="49"/>
              </a:rPr>
              <a:t>}</a:t>
            </a:r>
            <a:endParaRPr lang="fr-FR" sz="2400" dirty="0">
              <a:latin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D08F58D-8985-4E01-ADE8-E7BCEBBC2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0E8BE5-1359-4E92-835A-1C6CB5A4E29E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1BE3B-DE7E-44DF-9A42-5CFD6AC2FB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 : inclusion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0EC966-954B-401B-BA1D-DA6C2135F9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invocation d'un contrôleur asynchrone</a:t>
            </a:r>
            <a:br>
              <a:rPr lang="fr-FR"/>
            </a:br>
            <a:r>
              <a:rPr lang="fr-FR" sz="2400">
                <a:latin typeface="Courier New" pitchFamily="49"/>
              </a:rPr>
              <a:t>{{ render_hinclude|_esi</a:t>
            </a:r>
            <a:r>
              <a:rPr lang="fr-FR" sz="2400">
                <a:solidFill>
                  <a:srgbClr val="FF950E"/>
                </a:solidFill>
                <a:latin typeface="Courier New" pitchFamily="49"/>
              </a:rPr>
              <a:t>(</a:t>
            </a:r>
            <a:r>
              <a:rPr lang="fr-FR" sz="2400">
                <a:latin typeface="Courier New" pitchFamily="49"/>
              </a:rPr>
              <a:t> 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controller</a:t>
            </a:r>
            <a:r>
              <a:rPr lang="fr-FR" sz="2400">
                <a:solidFill>
                  <a:srgbClr val="FF950E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008000"/>
                </a:solidFill>
                <a:latin typeface="Courier New" pitchFamily="49"/>
              </a:rPr>
              <a:t>'Bdle:Ctrl:action'</a:t>
            </a:r>
            <a:r>
              <a:rPr lang="fr-FR" sz="2400">
                <a:solidFill>
                  <a:srgbClr val="FF9900"/>
                </a:solidFill>
                <a:latin typeface="Courier New" pitchFamily="49"/>
              </a:rPr>
              <a:t>, {</a:t>
            </a:r>
            <a:r>
              <a:rPr lang="fr-FR" sz="2400">
                <a:solidFill>
                  <a:srgbClr val="008000"/>
                </a:solidFill>
                <a:latin typeface="Courier New" pitchFamily="49"/>
              </a:rPr>
              <a:t>'key'</a:t>
            </a:r>
            <a:r>
              <a:rPr lang="fr-FR" sz="2400">
                <a:latin typeface="Courier New" pitchFamily="49"/>
              </a:rPr>
              <a:t>: data</a:t>
            </a:r>
            <a:r>
              <a:rPr lang="fr-FR" sz="2400">
                <a:solidFill>
                  <a:srgbClr val="FF9900"/>
                </a:solidFill>
                <a:latin typeface="Courier New" pitchFamily="49"/>
              </a:rPr>
              <a:t>}))</a:t>
            </a:r>
            <a:r>
              <a:rPr lang="fr-FR" sz="2400">
                <a:latin typeface="Courier New" pitchFamily="49"/>
              </a:rPr>
              <a:t> }}</a:t>
            </a:r>
          </a:p>
          <a:p>
            <a:pPr lvl="0"/>
            <a:r>
              <a:rPr lang="fr-FR"/>
              <a:t>hinclude.js</a:t>
            </a:r>
          </a:p>
          <a:p>
            <a:pPr lvl="0"/>
            <a:r>
              <a:rPr lang="fr-FR" sz="2400">
                <a:latin typeface="Courier New" pitchFamily="49"/>
              </a:rPr>
              <a:t>templating: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hinclude_default_template: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Bdle::hinclude.html.twig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C053FC5-4B7B-459C-B537-5B8D3D79E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6D2C81-F7BB-4099-8D8D-3A048FF61727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EE2964-F772-4C71-ADB4-AB558F6A6F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Routage et template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483B1-45C8-4FBF-B4ED-DFB18009BB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Relatives :</a:t>
            </a:r>
            <a:br>
              <a:rPr lang="fr-FR"/>
            </a:br>
            <a:r>
              <a:rPr lang="fr-FR" sz="2400">
                <a:solidFill>
                  <a:srgbClr val="555555"/>
                </a:solidFill>
                <a:latin typeface="Courier New" pitchFamily="49"/>
              </a:rPr>
              <a:t>&lt;a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href=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"</a:t>
            </a:r>
            <a:r>
              <a:rPr lang="fr-FR" sz="2400">
                <a:solidFill>
                  <a:srgbClr val="A1A1A1"/>
                </a:solidFill>
                <a:latin typeface="Courier New" pitchFamily="49"/>
              </a:rPr>
              <a:t>{{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path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'route_key'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, { 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'name'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: 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'Pierre'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}) </a:t>
            </a:r>
            <a:r>
              <a:rPr lang="fr-FR" sz="2400">
                <a:solidFill>
                  <a:srgbClr val="A1A1A1"/>
                </a:solidFill>
                <a:latin typeface="Courier New" pitchFamily="49"/>
              </a:rPr>
              <a:t>}}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"</a:t>
            </a:r>
            <a:r>
              <a:rPr lang="fr-FR" sz="2400">
                <a:solidFill>
                  <a:srgbClr val="555555"/>
                </a:solidFill>
                <a:latin typeface="Courier New" pitchFamily="49"/>
              </a:rPr>
              <a:t>&gt;</a:t>
            </a:r>
            <a:br>
              <a:rPr lang="fr-FR" sz="2400">
                <a:solidFill>
                  <a:srgbClr val="555555"/>
                </a:solidFill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Lire cette entrée blog.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&lt;/a&gt;</a:t>
            </a:r>
          </a:p>
          <a:p>
            <a:pPr lvl="0"/>
            <a:r>
              <a:rPr lang="fr-FR"/>
              <a:t>Absolue:</a:t>
            </a:r>
            <a:br>
              <a:rPr lang="fr-FR"/>
            </a:br>
            <a:r>
              <a:rPr lang="fr-FR" sz="2400">
                <a:solidFill>
                  <a:srgbClr val="555555"/>
                </a:solidFill>
                <a:latin typeface="Courier New" pitchFamily="49"/>
              </a:rPr>
              <a:t>&lt;a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href=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"</a:t>
            </a:r>
            <a:r>
              <a:rPr lang="fr-FR" sz="2400">
                <a:solidFill>
                  <a:srgbClr val="A1A1A1"/>
                </a:solidFill>
                <a:latin typeface="Courier New" pitchFamily="49"/>
              </a:rPr>
              <a:t>{{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url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'route_key'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, {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'name'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: 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'Pierre'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}) </a:t>
            </a:r>
            <a:r>
              <a:rPr lang="fr-FR" sz="2400">
                <a:solidFill>
                  <a:srgbClr val="A1A1A1"/>
                </a:solidFill>
                <a:latin typeface="Courier New" pitchFamily="49"/>
              </a:rPr>
              <a:t>}}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"</a:t>
            </a:r>
            <a:r>
              <a:rPr lang="fr-FR" sz="2400">
                <a:solidFill>
                  <a:srgbClr val="555555"/>
                </a:solidFill>
                <a:latin typeface="Courier New" pitchFamily="49"/>
              </a:rPr>
              <a:t>&gt;</a:t>
            </a:r>
            <a:br>
              <a:rPr lang="fr-FR" sz="2400">
                <a:solidFill>
                  <a:srgbClr val="555555"/>
                </a:solidFill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Lire cette entrée blog.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&lt;/a&gt;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C076C9A-ED92-4D11-B272-D096230DB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7C5961-95B5-40AD-BC72-5C71311CBA1D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D4C746-F8BF-4B15-8C90-C352E05C71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 : liens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2B511-CBF7-4715-BF25-D21BBE4A1E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{{ path|url('route_key') }}</a:t>
            </a:r>
          </a:p>
          <a:p>
            <a:pPr lvl="0"/>
            <a:r>
              <a:rPr lang="fr-FR"/>
              <a:t>{{ path('route_key', {'name' : user.name}) }}</a:t>
            </a:r>
          </a:p>
          <a:p>
            <a:pPr lvl="0"/>
            <a:r>
              <a:rPr lang="fr-FR"/>
              <a:t>{{ asset('images/logo.png')}}</a:t>
            </a:r>
          </a:p>
          <a:p>
            <a:pPr lvl="0"/>
            <a:r>
              <a:rPr lang="fr-FR"/>
              <a:t>Combinaison asset('xxx') et parent() pour l'ajout de css/js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D86BBB3-B09C-4189-AEA0-B073770FC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DF16D1-25CB-40A6-9E1D-2A15E44CB45D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1B5CFE-E284-426D-B840-4565FB4E95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Structure de contrôle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7AA2F2-738E-4744-9712-4D9342E60261}"/>
              </a:ext>
            </a:extLst>
          </p:cNvPr>
          <p:cNvSpPr txBox="1"/>
          <p:nvPr/>
        </p:nvSpPr>
        <p:spPr>
          <a:xfrm>
            <a:off x="540000" y="1620000"/>
            <a:ext cx="9000000" cy="803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data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is not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null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C7408B-51B4-4493-9FE4-3FCB95CE44A6}"/>
              </a:ext>
            </a:extLst>
          </p:cNvPr>
          <p:cNvSpPr txBox="1"/>
          <p:nvPr/>
        </p:nvSpPr>
        <p:spPr>
          <a:xfrm>
            <a:off x="540000" y="2796120"/>
            <a:ext cx="9000000" cy="151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set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dl = data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|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length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dl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&gt;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10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elseif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dl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is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divisible by(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3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81292846-D386-452F-803E-16C8A5A38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026827-C63E-4D55-AAD7-324CD6B9AC6C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DCAB27-B4AB-49FD-9ABC-9303F88B2E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Structure de contrôle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ABFB5E-0D60-43FD-BADE-C118E3B4E615}"/>
              </a:ext>
            </a:extLst>
          </p:cNvPr>
          <p:cNvSpPr txBox="1"/>
          <p:nvPr/>
        </p:nvSpPr>
        <p:spPr>
          <a:xfrm>
            <a:off x="540000" y="1722600"/>
            <a:ext cx="9000000" cy="1160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post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in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posts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else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9DEA37-1876-4A9E-B432-E6FDE79F5071}"/>
              </a:ext>
            </a:extLst>
          </p:cNvPr>
          <p:cNvSpPr txBox="1"/>
          <p:nvPr/>
        </p:nvSpPr>
        <p:spPr>
          <a:xfrm>
            <a:off x="540000" y="3240000"/>
            <a:ext cx="9000000" cy="803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digit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in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0..9 %}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B729D0-E7F7-41B8-8696-2326503DA628}"/>
              </a:ext>
            </a:extLst>
          </p:cNvPr>
          <p:cNvSpPr txBox="1"/>
          <p:nvPr/>
        </p:nvSpPr>
        <p:spPr>
          <a:xfrm>
            <a:off x="540000" y="4419360"/>
            <a:ext cx="9000000" cy="1160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record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in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ranking %}</a:t>
            </a:r>
            <a:b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	n°{{ loop.index }} : {{ record.line }}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Personnalisé</PresentationFormat>
  <Paragraphs>72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DejaVu Sans Mono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Templates</vt:lpstr>
      <vt:lpstr>Héritage : cas pratique</vt:lpstr>
      <vt:lpstr>Templates : inclusion</vt:lpstr>
      <vt:lpstr>Templates : inclusion</vt:lpstr>
      <vt:lpstr>Routage et template</vt:lpstr>
      <vt:lpstr>Templates : liens</vt:lpstr>
      <vt:lpstr>Structure de contrôle</vt:lpstr>
      <vt:lpstr>Structure de contrôle</vt:lpstr>
      <vt:lpstr>Templates : plus loin</vt:lpstr>
      <vt:lpstr>Liste des filtres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78</cp:revision>
  <dcterms:created xsi:type="dcterms:W3CDTF">2012-09-24T16:29:42Z</dcterms:created>
  <dcterms:modified xsi:type="dcterms:W3CDTF">2020-08-31T15:24:04Z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