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323" r:id="rId3"/>
    <p:sldId id="324" r:id="rId4"/>
    <p:sldId id="325" r:id="rId5"/>
    <p:sldId id="326" r:id="rId6"/>
    <p:sldId id="327" r:id="rId7"/>
    <p:sldId id="328" r:id="rId8"/>
    <p:sldId id="329" r:id="rId9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C1C1606-27FF-4745-B003-F80C43A5385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78EBFA-B362-427C-89C9-AC1387CA3F4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FF950F-5B34-4678-95D3-506361DEE1B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894C77-513F-4C59-93EC-6EF95CF425F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CD964D2-1527-41A8-9504-7D10A04A79C9}" type="slidenum">
              <a:t>‹N°›</a:t>
            </a:fld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6569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52056DF-6E40-4AD5-B98D-B0B35C8BF5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EC94445-2EF3-410F-A132-C9F002432C1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34929103-9423-4AA3-8BEB-BB0F40811C9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FB8FE4-C8DB-4C59-9A49-8556ABC3DD2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86A1D1-28CD-43C1-87FD-3D1D4CF5F1F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F5AB06-4A74-4A9F-8051-C64C3678F85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BC8E15A-4C8F-4F31-BCF7-6B6A0F989EE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3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06EE50-3450-4A2C-B4E3-438C40BBED5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1E68CBB-DB3D-407B-AB5D-B5E1CA7D3499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F682663-D207-4339-A96E-635A4DECC10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35DA5F5-CFF9-445B-A8F1-9788B68D42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C1EE80-3F97-4A1F-B8DB-90EB4CD9E8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34E946D-2D28-41AE-BC1D-ED022A231CB3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7FD867E-C44B-4927-B80B-E512E556ED5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CB847DB-8659-435C-A4B8-9DD531926CA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5AAA94-EE74-47FB-AAF3-5D068AAFDF2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6161E5D-34CD-4B9D-80C7-E6D700F14778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99B7937-B721-4781-8CE5-EBA32ACC5DC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214D164-1C65-4A61-9A51-077B18A8D8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8C4DA0-49F1-4F82-8B40-2866C28E66E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37A314C-D18E-437C-A1A7-68010DDB6B85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FC7900F-0C5F-46F9-9FF0-5FBB76C76B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0AD372C-BBC7-46F5-962D-8CE4E23AC0A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A69130-3C97-4EB5-BEEA-7C1685A1D93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660C67F-D603-48E8-80DB-015C63DA6364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D321CBB-CFD8-4CE3-8509-30928D768DC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4A38BA8-54E1-45F3-9EE5-F7A07D70BD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A8DE3F-E043-4B8B-92E6-535D8D1D5C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0514A82-8A01-489C-AEEE-155426BE3722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77FBB1D-F8F8-4ACA-8368-1DD3B839117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09619D5-2816-4718-BC62-83E75F1E419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D0DAA3-E638-48FD-B981-D43C81FA48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AAF5DCC-5924-4A1C-A5C4-F4843BC47BBF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16A1C8A-7BA9-47D0-A066-AC732C0931C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1FC55D9-5891-4B37-82CC-7A1759D497C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19433F-6804-46A6-96F3-85C0A718B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AB3AEE-E727-44A3-9C35-C7F0ACDC9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001287-7BE8-4F49-9596-A0B99577F7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F75A5DF-8B37-4050-A8B2-BD3BA228013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34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0486E-C61E-4E0A-95D7-5B0412A1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DC8332-E9C8-4B07-9D9E-008F57124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2F2EFA-8E88-42B4-8F99-E2656999CA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6393925-C2B1-4EAF-8727-C8BB391CC11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66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ED2F429-701E-41C2-8E10-CAEB7265F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C4A7BB-CD49-4CB3-88BA-864C82F15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C86230-8BBD-42B3-A690-1AEC9295BF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DF088E6-D994-4CB9-AF6B-59BCD0D426D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839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81C39-13D8-4C64-A8BA-97AAB4DB5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85F7E5-F4BA-4671-909B-A947F841F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A00076-2C52-49B4-B84F-2D121249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51A162-98FA-4272-A2C7-BA471FB1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D865D6-FA7C-4DCD-A0ED-746BB3E5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CB3462-4DB7-46AE-B418-A171D488753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92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3DBB6-28B3-4316-8E94-0D2B1282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0909F0-25C1-4E56-B3E0-5A5A76823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2052BD-D315-481B-920F-35C5EAB5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C94C5A-736F-4A96-A57A-32761642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1B84D1-59E9-4F27-99C1-249C5916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AFAA3F-07AD-4992-851E-1F5869C5E40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001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0A5A3-C69A-4DC4-903D-883DD21C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106C57-1F4A-41A1-91CC-9F70ED5C6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147CFA-2379-4241-8166-989B7F86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73BF11-1965-43AF-9A82-4EECA0FD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CFA414-DBFA-40AF-93F9-75513EA3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238419-726E-43AF-B94C-EFB8CA32032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090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1C684-690B-4A37-B7B8-575FFF45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F70D20-02F9-495B-9C44-BCACE370E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B1218E-B996-4CA9-8D7F-1ADC99F73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B2D1C9-CE9D-41B9-BE4A-693968C7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8421EC-620A-4574-913C-45BF2D75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642100-ACE6-417C-AAB2-885A7C8F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4B400A-8D95-4F03-B8E1-0B58A7A0476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556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6AC48-2337-4D0A-BEFF-6D39C7A1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40AEAF-CC88-42CA-9390-8F85FDA9D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BB5D22-143B-4B38-95A8-099D20AFB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0F8FBF-5A04-456B-BC0A-E950F8E60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896F6A-67E1-462B-A14A-B9BA0FD06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A3B8AB8-26B1-4D28-BBB0-B1BAF3A3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AE2D02-DF90-4716-ABE2-2988FE61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2B1D56-4A23-42D7-A5CD-9ECDCCF1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3C26EB-29CD-47DE-BD4D-664FE4D54D7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093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DD2FA-B5FF-4FC6-A8D6-2610C83F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68419E-7C96-4CFA-9D9C-99218327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B49134-3DA0-4272-8117-03F8AF38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19C3C4-3D82-414C-8636-817CDFA2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A53BCF-1704-4EE4-90F8-2709C1A5814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746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195502-CD48-4493-9BC6-CBB174E9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7243B9-094F-4DE0-A644-694BCF28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64D9C4-FE18-4FC4-8EF8-3053C982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D98186-8FE9-4227-B912-36DC308677E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870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46B3A-9E9E-4DE7-AC86-44CCF6EDF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1186FB-A939-4D2C-8C44-977067F4F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8C870B-4614-448C-BC25-1E0874165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C0C03C-A7C5-4A9B-AF53-098C396D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69CE01-5DDB-487A-AC19-E49868AD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862C5B-6B3F-4CE7-929A-38F8EA66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B63B59-D768-48DC-84E2-4A41B6E3B3D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48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62981-B37D-4179-980A-6E47B446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CB3D22-3C2E-4B7B-8D65-C6E9BD6E5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1B6570-44DD-42A2-B614-B6D5D85F93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897D62F-1790-48D3-922F-1827DA1015D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997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AA932D-56F0-4C66-B4D3-4618DDC0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CA4B7AE-BFEF-486C-B797-EFF517EE7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F1B01B-5F61-4A23-AAB1-78E14444A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6370A3-4B4C-4EDA-A274-717B43F3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DDAE36-7F00-43A8-A05E-F05C08FB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078C97-2191-4428-A7CD-81E6F021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477444-A4BB-44D5-92EB-B6699A43A89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660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A0B6E-FA2B-46E1-80F0-E794A2E8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1BE0A9-6C63-439F-AD7B-DC93A4CDE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39D5FD-45F9-42B6-804C-301FFD0A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2C80AB-5235-484F-9808-BD04C5F6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7030B5-1CF3-4487-9A28-8349242D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0A3013-00BD-4E8F-BBF5-7F498E7F68C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2713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F4B54F3-8DC9-4B24-A2C2-5FF108598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EE2DAB-0D19-4A04-8B91-4455CAC23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AEBFF8-A962-4316-8BDC-78E56CE9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2EA48B-E95C-4CFA-93F1-D4D60CCA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FFEE7C-4B69-4CFF-92E3-B7BDB820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BCE1E1-FC92-432B-B748-49A3EF21384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26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E4C9B9-2BA1-4331-BCB2-BFD01E79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F1BDC1-6162-4E40-878A-376339ED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631E1A-C5A6-4B24-9F9D-238AB0DBF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8B07EB7-1158-43DD-A299-F92445015C7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15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47505-7F30-40F1-A758-03FED10E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7DA8A5-3DDE-43CA-9081-C709F8E8B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1D6DC0-65BD-48D3-B1C0-1FCE6D7E4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348D23F-3F0B-4A17-A891-7DB283C966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27463D7-5A80-4EA3-BAEE-95FB85954A5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80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A8C31-279F-4789-9C07-C093E7B3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BB6DEF-FA6C-4ED8-9713-43383E30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501E05-E84C-4AD3-8C6C-89E917AF0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3808AA-CA92-4A2B-AB1E-4C9C003DC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157C49E-7528-481B-8B5F-914CCD38D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9C9E9E-6BC6-4841-A45B-E0C80125E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9EFF3B0-9539-4DB0-8402-DA173FCB8D5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57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9719A-3420-4E6D-9A29-648E1618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56A64CD-3E89-432B-95A0-B0EA43FDBB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69B2AEA-4914-41B7-AC8E-218A51F624C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89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D00D54-BE0D-44CF-AC5F-5263614EED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29C8DC8-F432-49B9-BEC6-B5B9CD03561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23783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F3FE55-6535-49F2-B9E5-CA9BB127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51A1F6-C735-42D0-BA2B-C57EA281E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F3771F-DC98-4632-99EF-61489BA43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8DB09E-37B1-4EAD-BD81-E35DCE6844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B695FC5-292A-4627-914C-5FFD1F01DC5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6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1E06A-9755-459A-8271-347C4FE5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C2A82D-EB10-4A85-A09F-702B112B9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C98983-AEC3-400E-BF2F-301398C90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90A85E-D657-4CCF-88E2-179AC17504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05BB533-3722-4578-A605-E2599A5FF9C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58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1AFCA4-81D4-4F88-8B15-9BE75125B1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621005-63C3-4E8E-B001-A5D536C325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B3AE34-B415-4998-B0F8-D24F5CC2F2A8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D4B80C-F328-4D6A-A59D-5262C28B3A6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950313C5-075F-4B87-A12D-69A7F721DC61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0085FAF3-229F-47A1-A2B0-BD3DF2E65E54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A46D06-D7E3-4C3A-917A-68307A82574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rtl="0" hangingPunct="0"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rtl="0" hangingPunct="0"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9A39E6-BF02-483A-9CC3-F375CA04DF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6E5CD5-8606-4D07-B37C-7949791B41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40774D-9ED4-46DF-82D9-1E7D59055EF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F5CC94-181A-4779-8BB7-7A61EA065CE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AF1854-47DD-4BAD-BC04-EDC04284BC9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B0F662A-42AE-41A2-A376-4C4D379E0D2B}" type="slidenum"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5179EA-FFE9-4D96-A6D9-62F154DB9EF3}"/>
              </a:ext>
            </a:extLst>
          </p:cNvPr>
          <p:cNvSpPr txBox="1"/>
          <p:nvPr/>
        </p:nvSpPr>
        <p:spPr>
          <a:xfrm>
            <a:off x="0" y="6840000"/>
            <a:ext cx="10080000" cy="305280"/>
          </a:xfrm>
          <a:prstGeom prst="rect">
            <a:avLst/>
          </a:prstGeom>
          <a:solidFill>
            <a:srgbClr val="000000">
              <a:alpha val="15000"/>
            </a:srgbClr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                                                                                                                                                             DAWAN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9F69FEA-DDC6-4242-AE59-3369F9317021}"/>
              </a:ext>
            </a:extLst>
          </p:cNvPr>
          <p:cNvSpPr txBox="1"/>
          <p:nvPr/>
        </p:nvSpPr>
        <p:spPr>
          <a:xfrm>
            <a:off x="3745080" y="7292880"/>
            <a:ext cx="3542400" cy="1713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/>
          <a:lstStyle/>
          <a:p>
            <a:pPr marL="0" marR="0" lvl="0" indent="0" algn="l" rtl="0" hangingPunct="0">
              <a:buNone/>
              <a:tabLst/>
            </a:pPr>
            <a:r>
              <a:rPr lang="fr-FR" sz="1200">
                <a:latin typeface="Times New Roman" pitchFamily="18"/>
                <a:ea typeface="Arial Unicode MS" pitchFamily="2"/>
                <a:cs typeface="Tahoma" pitchFamily="2"/>
              </a:rPr>
              <a:t>Reproduction interdite sans autorisation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0">
        <a:tabLst/>
        <a:defRPr lang="fr-FR" sz="44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924C72C0-ADDA-4849-BFEB-1AD5B53382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77E395-D297-4AAA-B4EB-DF6431BD53FA}" type="slidenum">
              <a:t>1</a:t>
            </a:fld>
            <a:endParaRPr lang="fr-FR"/>
          </a:p>
        </p:txBody>
      </p:sp>
      <p:sp>
        <p:nvSpPr>
          <p:cNvPr id="2" name="Sous-titre 1">
            <a:extLst>
              <a:ext uri="{FF2B5EF4-FFF2-40B4-BE49-F238E27FC236}">
                <a16:creationId xmlns:a16="http://schemas.microsoft.com/office/drawing/2014/main" id="{4BCE50DE-3A7D-4FEE-A022-68B466D195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60000" y="180000"/>
            <a:ext cx="8460000" cy="6577919"/>
          </a:xfrm>
        </p:spPr>
        <p:txBody>
          <a:bodyPr anchor="ctr">
            <a:spAutoFit/>
          </a:bodyPr>
          <a:lstStyle/>
          <a:p>
            <a:pPr lvl="0" algn="ctr">
              <a:spcAft>
                <a:spcPts val="0"/>
              </a:spcAft>
              <a:buNone/>
            </a:pPr>
            <a:r>
              <a:rPr lang="fr-FR" sz="4800"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</a:rPr>
              <a:t>Formulaire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FF090AFE-2DF0-4B5B-A303-A4D59504BF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C05F802-9CD4-4674-93F5-72A00708882F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4A09B8-5241-445C-A7E1-59EA74957CC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Formulaire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28D2AB-5064-4933-8B3A-B282EB02601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pPr lvl="0"/>
            <a:r>
              <a:rPr lang="fr-FR"/>
              <a:t>Création d'un formulaire depuis le contrôleur:</a:t>
            </a:r>
            <a:br>
              <a:rPr lang="fr-FR"/>
            </a:br>
            <a:r>
              <a:rPr lang="fr-FR" sz="2400">
                <a:latin typeface="Courier New" pitchFamily="49"/>
              </a:rPr>
              <a:t>$this</a:t>
            </a:r>
            <a:r>
              <a:rPr lang="fr-FR" sz="2400">
                <a:solidFill>
                  <a:srgbClr val="FF8500"/>
                </a:solidFill>
                <a:latin typeface="Courier New" pitchFamily="49"/>
              </a:rPr>
              <a:t>-&gt;</a:t>
            </a:r>
            <a:r>
              <a:rPr lang="fr-FR" sz="2400">
                <a:latin typeface="Courier New" pitchFamily="49"/>
              </a:rPr>
              <a:t>createFormBuilder($object)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	</a:t>
            </a:r>
            <a:r>
              <a:rPr lang="fr-FR" sz="2400">
                <a:solidFill>
                  <a:srgbClr val="FF8500"/>
                </a:solidFill>
                <a:latin typeface="Courier New" pitchFamily="49"/>
              </a:rPr>
              <a:t>-&gt;</a:t>
            </a:r>
            <a:r>
              <a:rPr lang="fr-FR" sz="2400">
                <a:latin typeface="Courier New" pitchFamily="49"/>
              </a:rPr>
              <a:t>add(...)</a:t>
            </a:r>
            <a:r>
              <a:rPr lang="fr-FR" sz="2400">
                <a:solidFill>
                  <a:srgbClr val="FF8500"/>
                </a:solidFill>
                <a:latin typeface="Courier New" pitchFamily="49"/>
              </a:rPr>
              <a:t>-&gt;</a:t>
            </a:r>
            <a:r>
              <a:rPr lang="fr-FR" sz="2400">
                <a:latin typeface="Courier New" pitchFamily="49"/>
              </a:rPr>
              <a:t>...</a:t>
            </a:r>
            <a:r>
              <a:rPr lang="fr-FR" sz="2400">
                <a:solidFill>
                  <a:srgbClr val="FF950E"/>
                </a:solidFill>
                <a:latin typeface="Courier New" pitchFamily="49"/>
              </a:rPr>
              <a:t>-&gt;</a:t>
            </a:r>
            <a:r>
              <a:rPr lang="fr-FR" sz="2400">
                <a:latin typeface="Courier New" pitchFamily="49"/>
              </a:rPr>
              <a:t>getForm()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$this-&gt;render(</a:t>
            </a:r>
            <a:r>
              <a:rPr lang="fr-FR" sz="2400">
                <a:solidFill>
                  <a:srgbClr val="00AE00"/>
                </a:solidFill>
                <a:latin typeface="Courier New" pitchFamily="49"/>
              </a:rPr>
              <a:t>'template.html.twig'</a:t>
            </a:r>
            <a:r>
              <a:rPr lang="fr-FR" sz="2400">
                <a:latin typeface="Courier New" pitchFamily="49"/>
              </a:rPr>
              <a:t>,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	[</a:t>
            </a:r>
            <a:r>
              <a:rPr lang="fr-FR" sz="2400">
                <a:solidFill>
                  <a:srgbClr val="00AE00"/>
                </a:solidFill>
                <a:latin typeface="Courier New" pitchFamily="49"/>
              </a:rPr>
              <a:t>'my_form'</a:t>
            </a:r>
            <a:r>
              <a:rPr lang="fr-FR" sz="2400">
                <a:solidFill>
                  <a:srgbClr val="FF950E"/>
                </a:solidFill>
                <a:latin typeface="Courier New" pitchFamily="49"/>
              </a:rPr>
              <a:t>=</a:t>
            </a:r>
            <a:r>
              <a:rPr lang="fr-FR" sz="2400">
                <a:latin typeface="Courier New" pitchFamily="49"/>
              </a:rPr>
              <a:t>&gt;$form</a:t>
            </a:r>
            <a:r>
              <a:rPr lang="fr-FR" sz="2400">
                <a:solidFill>
                  <a:srgbClr val="FF950E"/>
                </a:solidFill>
                <a:latin typeface="Courier New" pitchFamily="49"/>
              </a:rPr>
              <a:t>-&gt;</a:t>
            </a:r>
            <a:r>
              <a:rPr lang="fr-FR" sz="2400">
                <a:latin typeface="Courier New" pitchFamily="49"/>
              </a:rPr>
              <a:t>createView()]);</a:t>
            </a:r>
          </a:p>
          <a:p>
            <a:pPr lvl="0"/>
            <a:r>
              <a:rPr lang="fr-FR"/>
              <a:t>Rendu :</a:t>
            </a:r>
            <a:br>
              <a:rPr lang="fr-FR"/>
            </a:br>
            <a:r>
              <a:rPr lang="fr-FR" sz="2400">
                <a:latin typeface="Courier New" pitchFamily="49"/>
              </a:rPr>
              <a:t>{{ form(my_form) }}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80F6762-27E6-4241-9622-B9B5E6300E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1EB48A2-6478-4F88-A3FC-BEE98640F20A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363FD1-A0B0-4DDC-BE92-A8220A4C3F1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Patron de gestion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B0677D6-3B21-4876-A521-0589E29CC47E}"/>
              </a:ext>
            </a:extLst>
          </p:cNvPr>
          <p:cNvSpPr txBox="1"/>
          <p:nvPr/>
        </p:nvSpPr>
        <p:spPr>
          <a:xfrm>
            <a:off x="360000" y="1800000"/>
            <a:ext cx="8378682" cy="233533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TheSansMonoLF" pitchFamily="50"/>
                <a:cs typeface="TheSansMonoLF" pitchFamily="50"/>
              </a:rPr>
              <a:t>$</a:t>
            </a:r>
            <a:r>
              <a:rPr lang="fr-FR" sz="2400" b="0" i="0" u="none" strike="noStrike" kern="1200" spc="0" baseline="0" dirty="0" err="1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TheSansMonoLF" pitchFamily="50"/>
                <a:cs typeface="TheSansMonoLF" pitchFamily="50"/>
              </a:rPr>
              <a:t>form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TheSansMonoLF" pitchFamily="50"/>
                <a:cs typeface="TheSansMonoLF" pitchFamily="50"/>
              </a:rPr>
              <a:t> = $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TheSansMonoLF" pitchFamily="50"/>
                <a:cs typeface="TheSansMonoLF" pitchFamily="50"/>
              </a:rPr>
              <a:t>this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1892F"/>
                </a:solidFill>
                <a:latin typeface="DejaVu Sans Mono" pitchFamily="49"/>
                <a:ea typeface="TheSansMonoLF" pitchFamily="50"/>
                <a:cs typeface="TheSansMonoLF" pitchFamily="50"/>
              </a:rPr>
              <a:t>-&gt;</a:t>
            </a:r>
            <a:r>
              <a:rPr lang="fr-FR" sz="2400" b="0" i="0" u="none" strike="noStrike" kern="1200" spc="0" baseline="0" dirty="0" err="1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TheSansMonoLF" pitchFamily="50"/>
                <a:cs typeface="TheSansMonoLF" pitchFamily="50"/>
              </a:rPr>
              <a:t>handleRequest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9A9A9A"/>
                </a:solidFill>
                <a:latin typeface="DejaVu Sans Mono" pitchFamily="49"/>
                <a:ea typeface="TheSansMonoLF" pitchFamily="50"/>
                <a:cs typeface="TheSansMonoLF" pitchFamily="50"/>
              </a:rPr>
              <a:t>(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TheSansMonoLF" pitchFamily="50"/>
                <a:cs typeface="TheSansMonoLF" pitchFamily="50"/>
              </a:rPr>
              <a:t>$</a:t>
            </a:r>
            <a:r>
              <a:rPr lang="fr-FR" sz="2400" b="0" i="0" u="none" strike="noStrike" kern="1200" spc="0" baseline="0" dirty="0" err="1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TheSansMonoLF" pitchFamily="50"/>
                <a:cs typeface="TheSansMonoLF" pitchFamily="50"/>
              </a:rPr>
              <a:t>request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9A9A9A"/>
                </a:solidFill>
                <a:latin typeface="DejaVu Sans Mono" pitchFamily="49"/>
                <a:ea typeface="TheSansMonoLF" pitchFamily="50"/>
                <a:cs typeface="TheSansMonoLF" pitchFamily="50"/>
              </a:rPr>
              <a:t>);</a:t>
            </a:r>
            <a:br>
              <a:rPr lang="fr-FR" sz="2400" b="0" i="0" u="none" strike="noStrike" kern="1200" spc="0" baseline="0" dirty="0">
                <a:ln>
                  <a:noFill/>
                </a:ln>
                <a:solidFill>
                  <a:srgbClr val="9A9A9A"/>
                </a:solidFill>
                <a:latin typeface="DejaVu Sans Mono" pitchFamily="49"/>
                <a:ea typeface="TheSansMonoLF" pitchFamily="50"/>
                <a:cs typeface="TheSansMonoLF" pitchFamily="50"/>
              </a:rPr>
            </a:b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9A9A9A"/>
                </a:solidFill>
                <a:latin typeface="DejaVu Sans Mono" pitchFamily="49"/>
                <a:ea typeface="TheSansMonoLF" pitchFamily="50"/>
                <a:cs typeface="TheSansMonoLF" pitchFamily="50"/>
              </a:rPr>
              <a:t>	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FF8500"/>
                </a:solidFill>
                <a:latin typeface="DejaVu Sans Mono" pitchFamily="49"/>
                <a:ea typeface="TheSansMonoLF" pitchFamily="50"/>
                <a:cs typeface="TheSansMonoLF" pitchFamily="50"/>
              </a:rPr>
              <a:t>if 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9A9A9A"/>
                </a:solidFill>
                <a:latin typeface="DejaVu Sans Mono" pitchFamily="49"/>
                <a:ea typeface="TheSansMonoLF" pitchFamily="50"/>
                <a:cs typeface="TheSansMonoLF" pitchFamily="50"/>
              </a:rPr>
              <a:t>(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TheSansMonoLF" pitchFamily="50"/>
                <a:cs typeface="TheSansMonoLF" pitchFamily="50"/>
              </a:rPr>
              <a:t>$</a:t>
            </a:r>
            <a:r>
              <a:rPr lang="fr-FR" sz="2400" b="0" i="0" u="none" strike="noStrike" kern="1200" spc="0" baseline="0" dirty="0" err="1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TheSansMonoLF" pitchFamily="50"/>
                <a:cs typeface="TheSansMonoLF" pitchFamily="50"/>
              </a:rPr>
              <a:t>form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E1892F"/>
                </a:solidFill>
                <a:latin typeface="DejaVu Sans Mono" pitchFamily="49"/>
                <a:ea typeface="TheSansMonoLF" pitchFamily="50"/>
                <a:cs typeface="TheSansMonoLF" pitchFamily="50"/>
              </a:rPr>
              <a:t>-&gt;</a:t>
            </a:r>
            <a:r>
              <a:rPr lang="fr-FR" sz="2400" b="0" i="0" u="none" strike="noStrike" kern="1200" spc="0" baseline="0" dirty="0" err="1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TheSansMonoLF" pitchFamily="50"/>
                <a:cs typeface="TheSansMonoLF" pitchFamily="50"/>
              </a:rPr>
              <a:t>isValid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9A9A9A"/>
                </a:solidFill>
                <a:latin typeface="DejaVu Sans Mono" pitchFamily="49"/>
                <a:ea typeface="TheSansMonoLF" pitchFamily="50"/>
                <a:cs typeface="TheSansMonoLF" pitchFamily="50"/>
              </a:rPr>
              <a:t>()) {</a:t>
            </a:r>
            <a:br>
              <a:rPr lang="fr-FR" sz="2400" b="0" i="0" u="none" strike="noStrike" kern="1200" spc="0" baseline="0" dirty="0">
                <a:ln>
                  <a:noFill/>
                </a:ln>
                <a:solidFill>
                  <a:srgbClr val="9A9A9A"/>
                </a:solidFill>
                <a:latin typeface="DejaVu Sans Mono" pitchFamily="49"/>
                <a:ea typeface="TheSansMonoLF" pitchFamily="50"/>
                <a:cs typeface="TheSansMonoLF" pitchFamily="50"/>
              </a:rPr>
            </a:b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9A9A9A"/>
                </a:solidFill>
                <a:latin typeface="DejaVu Sans Mono" pitchFamily="49"/>
                <a:ea typeface="TheSansMonoLF" pitchFamily="50"/>
                <a:cs typeface="TheSansMonoLF" pitchFamily="50"/>
              </a:rPr>
              <a:t>		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FF8500"/>
                </a:solidFill>
                <a:latin typeface="DejaVu Sans Mono" pitchFamily="49"/>
                <a:ea typeface="TheSansMonoLF" pitchFamily="50"/>
                <a:cs typeface="TheSansMonoLF" pitchFamily="50"/>
              </a:rPr>
              <a:t>return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TheSansMonoLF" pitchFamily="50"/>
                <a:cs typeface="TheSansMonoLF" pitchFamily="50"/>
              </a:rPr>
              <a:t> $</a:t>
            </a:r>
            <a:r>
              <a:rPr lang="fr-FR" sz="2400" b="0" i="0" u="none" strike="noStrike" kern="1200" spc="0" baseline="0" dirty="0" err="1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TheSansMonoLF" pitchFamily="50"/>
                <a:cs typeface="TheSansMonoLF" pitchFamily="50"/>
              </a:rPr>
              <a:t>this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TheSansMonoLF" pitchFamily="50"/>
                <a:cs typeface="TheSansMonoLF" pitchFamily="50"/>
              </a:rPr>
              <a:t>-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E1892F"/>
                </a:solidFill>
                <a:latin typeface="DejaVu Sans Mono" pitchFamily="49"/>
                <a:ea typeface="TheSansMonoLF" pitchFamily="50"/>
                <a:cs typeface="TheSansMonoLF" pitchFamily="50"/>
              </a:rPr>
              <a:t>&gt;</a:t>
            </a:r>
            <a:r>
              <a:rPr lang="fr-FR" sz="2400" b="0" i="0" u="none" strike="noStrike" kern="1200" spc="0" baseline="0" dirty="0" err="1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TheSansMonoLF" pitchFamily="50"/>
                <a:cs typeface="TheSansMonoLF" pitchFamily="50"/>
              </a:rPr>
              <a:t>redirect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9A9A9A"/>
                </a:solidFill>
                <a:latin typeface="DejaVu Sans Mono" pitchFamily="49"/>
                <a:ea typeface="TheSansMonoLF" pitchFamily="50"/>
                <a:cs typeface="TheSansMonoLF" pitchFamily="50"/>
              </a:rPr>
              <a:t>(</a:t>
            </a:r>
            <a:br>
              <a:rPr lang="fr-FR" sz="2400" b="0" i="0" u="none" strike="noStrike" kern="1200" spc="0" baseline="0" dirty="0">
                <a:ln>
                  <a:noFill/>
                </a:ln>
                <a:solidFill>
                  <a:srgbClr val="9A9A9A"/>
                </a:solidFill>
                <a:latin typeface="DejaVu Sans Mono" pitchFamily="49"/>
                <a:ea typeface="TheSansMonoLF" pitchFamily="50"/>
                <a:cs typeface="TheSansMonoLF" pitchFamily="50"/>
              </a:rPr>
            </a:b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9A9A9A"/>
                </a:solidFill>
                <a:latin typeface="DejaVu Sans Mono" pitchFamily="49"/>
                <a:ea typeface="TheSansMonoLF" pitchFamily="50"/>
                <a:cs typeface="TheSansMonoLF" pitchFamily="50"/>
              </a:rPr>
              <a:t>			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TheSansMonoLF" pitchFamily="50"/>
                <a:cs typeface="TheSansMonoLF" pitchFamily="50"/>
              </a:rPr>
              <a:t>$</a:t>
            </a:r>
            <a:r>
              <a:rPr lang="fr-FR" sz="2400" b="0" i="0" u="none" strike="noStrike" kern="1200" spc="0" baseline="0" dirty="0" err="1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TheSansMonoLF" pitchFamily="50"/>
                <a:cs typeface="TheSansMonoLF" pitchFamily="50"/>
              </a:rPr>
              <a:t>this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E1892F"/>
                </a:solidFill>
                <a:latin typeface="DejaVu Sans Mono" pitchFamily="49"/>
                <a:ea typeface="TheSansMonoLF" pitchFamily="50"/>
                <a:cs typeface="TheSansMonoLF" pitchFamily="50"/>
              </a:rPr>
              <a:t>-&gt;</a:t>
            </a:r>
            <a:r>
              <a:rPr lang="fr-FR" sz="2400" b="0" i="0" u="none" strike="noStrike" kern="1200" spc="0" baseline="0" dirty="0" err="1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TheSansMonoLF" pitchFamily="50"/>
                <a:cs typeface="TheSansMonoLF" pitchFamily="50"/>
              </a:rPr>
              <a:t>generateUrl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9A9A9A"/>
                </a:solidFill>
                <a:latin typeface="DejaVu Sans Mono" pitchFamily="49"/>
                <a:ea typeface="TheSansMonoLF" pitchFamily="50"/>
                <a:cs typeface="TheSansMonoLF" pitchFamily="50"/>
              </a:rPr>
              <a:t>(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56DC3A"/>
                </a:solidFill>
                <a:latin typeface="DejaVu Sans Mono" pitchFamily="49"/>
                <a:ea typeface="TheSansMonoLF" pitchFamily="50"/>
                <a:cs typeface="TheSansMonoLF" pitchFamily="50"/>
              </a:rPr>
              <a:t>'</a:t>
            </a:r>
            <a:r>
              <a:rPr lang="fr-FR" sz="2400" b="0" i="0" u="none" strike="noStrike" kern="1200" spc="0" baseline="0" dirty="0" err="1">
                <a:ln>
                  <a:noFill/>
                </a:ln>
                <a:solidFill>
                  <a:srgbClr val="56DC3A"/>
                </a:solidFill>
                <a:latin typeface="DejaVu Sans Mono" pitchFamily="49"/>
                <a:ea typeface="TheSansMonoLF" pitchFamily="50"/>
                <a:cs typeface="TheSansMonoLF" pitchFamily="50"/>
              </a:rPr>
              <a:t>task_success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56DC3A"/>
                </a:solidFill>
                <a:latin typeface="DejaVu Sans Mono" pitchFamily="49"/>
                <a:ea typeface="TheSansMonoLF" pitchFamily="50"/>
                <a:cs typeface="TheSansMonoLF" pitchFamily="50"/>
              </a:rPr>
              <a:t>'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9A9A9A"/>
                </a:solidFill>
                <a:latin typeface="DejaVu Sans Mono" pitchFamily="49"/>
                <a:ea typeface="TheSansMonoLF" pitchFamily="50"/>
                <a:cs typeface="TheSansMonoLF" pitchFamily="50"/>
              </a:rPr>
              <a:t>)</a:t>
            </a:r>
            <a:br>
              <a:rPr lang="fr-FR" sz="2400" b="0" i="0" u="none" strike="noStrike" kern="1200" spc="0" baseline="0" dirty="0">
                <a:ln>
                  <a:noFill/>
                </a:ln>
                <a:solidFill>
                  <a:srgbClr val="9A9A9A"/>
                </a:solidFill>
                <a:latin typeface="DejaVu Sans Mono" pitchFamily="49"/>
                <a:ea typeface="TheSansMonoLF" pitchFamily="50"/>
                <a:cs typeface="TheSansMonoLF" pitchFamily="50"/>
              </a:rPr>
            </a:b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9A9A9A"/>
                </a:solidFill>
                <a:latin typeface="DejaVu Sans Mono" pitchFamily="49"/>
                <a:ea typeface="TheSansMonoLF" pitchFamily="50"/>
                <a:cs typeface="TheSansMonoLF" pitchFamily="50"/>
              </a:rPr>
              <a:t>		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9A9A9A"/>
                </a:solidFill>
                <a:latin typeface="DejaVu Sans Mono" pitchFamily="49"/>
                <a:ea typeface="TheSansMonoLF" pitchFamily="50"/>
                <a:cs typeface="TheSansMonoLF" pitchFamily="50"/>
              </a:rPr>
              <a:t>}</a:t>
            </a:r>
            <a:r>
              <a:rPr lang="fr-FR" sz="2400" b="0" i="0" u="none" strike="noStrike" kern="1200" spc="0" baseline="0" dirty="0">
                <a:ln>
                  <a:noFill/>
                </a:ln>
                <a:latin typeface="DejaVu Sans Mono" pitchFamily="49"/>
                <a:ea typeface="MS Gothic" pitchFamily="2"/>
                <a:cs typeface="Tahoma" pitchFamily="2"/>
              </a:rPr>
              <a:t> 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8C764D8-8D0F-4FAD-854A-40A767CB96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C9921FE-5C4C-409D-BF0A-FE033ED380FB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D15160-E676-4BEE-921F-8252704559D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Formulaire : Validation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20C170-265C-4B30-A132-08BD402823E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pPr lvl="0"/>
            <a:r>
              <a:rPr lang="fr-FR"/>
              <a:t>Appel automatique (soumission de formulaire) :</a:t>
            </a:r>
            <a:br>
              <a:rPr lang="fr-FR"/>
            </a:br>
            <a:r>
              <a:rPr lang="fr-FR" sz="2400"/>
              <a:t>…/Ressources/config/validation.yml</a:t>
            </a:r>
          </a:p>
          <a:p>
            <a:pPr lvl="0"/>
            <a:r>
              <a:rPr lang="fr-FR"/>
              <a:t>Appel manuel (utilise le service validator) :</a:t>
            </a:r>
            <a:br>
              <a:rPr lang="fr-FR"/>
            </a:br>
            <a:r>
              <a:rPr lang="fr-FR" sz="2400">
                <a:latin typeface="Courier New" pitchFamily="49"/>
              </a:rPr>
              <a:t>$validator-&gt;validate($entityInstance)</a:t>
            </a:r>
          </a:p>
          <a:p>
            <a:pPr lvl="0"/>
            <a:r>
              <a:rPr lang="fr-FR"/>
              <a:t>Grand choix de contraintes : syntaxe variable</a:t>
            </a:r>
          </a:p>
          <a:p>
            <a:pPr lvl="0"/>
            <a:r>
              <a:rPr lang="fr-FR"/>
              <a:t>Applicable sur attributs de classe ou getter</a:t>
            </a:r>
          </a:p>
          <a:p>
            <a:pPr lvl="0"/>
            <a:r>
              <a:rPr lang="fr-FR"/>
              <a:t>Création de groupes de validation </a:t>
            </a:r>
            <a:r>
              <a:rPr lang="fr-FR" sz="2400"/>
              <a:t>(permet une validation différente suivant le contexte)</a:t>
            </a:r>
          </a:p>
          <a:p>
            <a:pPr lvl="0"/>
            <a:r>
              <a:rPr lang="fr-FR"/>
              <a:t>Possibilité d'utiliser une instance de contrainte :</a:t>
            </a:r>
            <a:br>
              <a:rPr lang="fr-FR"/>
            </a:br>
            <a:r>
              <a:rPr lang="fr-FR" sz="2200">
                <a:solidFill>
                  <a:srgbClr val="FF8500"/>
                </a:solidFill>
                <a:latin typeface="Courier New" pitchFamily="49"/>
              </a:rPr>
              <a:t>use </a:t>
            </a:r>
            <a:r>
              <a:rPr lang="fr-FR" sz="2200">
                <a:solidFill>
                  <a:srgbClr val="9A9A9A"/>
                </a:solidFill>
                <a:latin typeface="Courier New" pitchFamily="49"/>
              </a:rPr>
              <a:t>Symfony\Component\Validator\Constraints\Email</a:t>
            </a:r>
            <a:r>
              <a:rPr lang="fr-FR" sz="950">
                <a:solidFill>
                  <a:srgbClr val="9A9A9A"/>
                </a:solidFill>
                <a:latin typeface="TheSansMonoLF" pitchFamily="50"/>
              </a:rPr>
              <a:t>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F373DAE-C1AF-464A-9D0E-E3C669A6B1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E9D6531-207E-4B45-AE52-7D3F45B074D0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F99CA4-3BDE-4A54-952B-B903769225A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Formulaire : type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BAD9C7-3DE7-4E56-9DC5-6EFAC9A1F61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150160"/>
          </a:xfrm>
        </p:spPr>
        <p:txBody>
          <a:bodyPr/>
          <a:lstStyle/>
          <a:p>
            <a:pPr lvl="0"/>
            <a:r>
              <a:rPr lang="fr-FR"/>
              <a:t>Ajout de groupe de validation au formulaire :</a:t>
            </a:r>
            <a:br>
              <a:rPr lang="fr-FR"/>
            </a:br>
            <a:r>
              <a:rPr lang="fr-FR" sz="2400">
                <a:solidFill>
                  <a:srgbClr val="000000"/>
                </a:solidFill>
                <a:latin typeface="Courier New" pitchFamily="49"/>
              </a:rPr>
              <a:t>$this</a:t>
            </a:r>
            <a:r>
              <a:rPr lang="fr-FR" sz="2400">
                <a:solidFill>
                  <a:srgbClr val="E1892F"/>
                </a:solidFill>
                <a:latin typeface="Courier New" pitchFamily="49"/>
              </a:rPr>
              <a:t>-&gt;</a:t>
            </a:r>
            <a:r>
              <a:rPr lang="fr-FR" sz="2400">
                <a:solidFill>
                  <a:srgbClr val="000000"/>
                </a:solidFill>
                <a:latin typeface="Courier New" pitchFamily="49"/>
              </a:rPr>
              <a:t>createFormBuilder</a:t>
            </a:r>
            <a:r>
              <a:rPr lang="fr-FR" sz="2400">
                <a:solidFill>
                  <a:srgbClr val="9A9A9A"/>
                </a:solidFill>
                <a:latin typeface="Courier New" pitchFamily="49"/>
              </a:rPr>
              <a:t>(</a:t>
            </a:r>
            <a:r>
              <a:rPr lang="fr-FR" sz="2400">
                <a:solidFill>
                  <a:srgbClr val="000000"/>
                </a:solidFill>
                <a:latin typeface="Courier New" pitchFamily="49"/>
              </a:rPr>
              <a:t>$users</a:t>
            </a:r>
            <a:r>
              <a:rPr lang="fr-FR" sz="2400">
                <a:solidFill>
                  <a:srgbClr val="9A9A9A"/>
                </a:solidFill>
                <a:latin typeface="Courier New" pitchFamily="49"/>
              </a:rPr>
              <a:t>, </a:t>
            </a:r>
            <a:r>
              <a:rPr lang="fr-FR" sz="2400">
                <a:solidFill>
                  <a:srgbClr val="FF8500"/>
                </a:solidFill>
                <a:latin typeface="Courier New" pitchFamily="49"/>
              </a:rPr>
              <a:t>array</a:t>
            </a:r>
            <a:r>
              <a:rPr lang="fr-FR" sz="2400">
                <a:solidFill>
                  <a:srgbClr val="9A9A9A"/>
                </a:solidFill>
                <a:latin typeface="Courier New" pitchFamily="49"/>
              </a:rPr>
              <a:t>(</a:t>
            </a:r>
            <a:br>
              <a:rPr lang="fr-FR" sz="2400">
                <a:solidFill>
                  <a:srgbClr val="9A9A9A"/>
                </a:solidFill>
                <a:latin typeface="Courier New" pitchFamily="49"/>
              </a:rPr>
            </a:br>
            <a:r>
              <a:rPr lang="fr-FR" sz="2400">
                <a:solidFill>
                  <a:srgbClr val="56DC3A"/>
                </a:solidFill>
                <a:latin typeface="Courier New" pitchFamily="49"/>
              </a:rPr>
              <a:t>'validation_groups' </a:t>
            </a:r>
            <a:r>
              <a:rPr lang="fr-FR" sz="2400">
                <a:solidFill>
                  <a:srgbClr val="E1892F"/>
                </a:solidFill>
                <a:latin typeface="Courier New" pitchFamily="49"/>
              </a:rPr>
              <a:t>=&gt; </a:t>
            </a:r>
            <a:r>
              <a:rPr lang="fr-FR" sz="2400">
                <a:solidFill>
                  <a:srgbClr val="FF8500"/>
                </a:solidFill>
                <a:latin typeface="Courier New" pitchFamily="49"/>
              </a:rPr>
              <a:t>array</a:t>
            </a:r>
            <a:r>
              <a:rPr lang="fr-FR" sz="2400">
                <a:solidFill>
                  <a:srgbClr val="9A9A9A"/>
                </a:solidFill>
                <a:latin typeface="Courier New" pitchFamily="49"/>
              </a:rPr>
              <a:t>(</a:t>
            </a:r>
            <a:r>
              <a:rPr lang="fr-FR" sz="2400">
                <a:solidFill>
                  <a:srgbClr val="56DC3A"/>
                </a:solidFill>
                <a:latin typeface="Courier New" pitchFamily="49"/>
              </a:rPr>
              <a:t>'registration'</a:t>
            </a:r>
            <a:r>
              <a:rPr lang="fr-FR" sz="2400">
                <a:solidFill>
                  <a:srgbClr val="9A9A9A"/>
                </a:solidFill>
                <a:latin typeface="Courier New" pitchFamily="49"/>
              </a:rPr>
              <a:t>),</a:t>
            </a:r>
            <a:br>
              <a:rPr lang="fr-FR" sz="2400">
                <a:solidFill>
                  <a:srgbClr val="9A9A9A"/>
                </a:solidFill>
                <a:latin typeface="Courier New" pitchFamily="49"/>
              </a:rPr>
            </a:br>
            <a:r>
              <a:rPr lang="fr-FR" sz="2400">
                <a:solidFill>
                  <a:srgbClr val="9A9A9A"/>
                </a:solidFill>
                <a:latin typeface="Courier New" pitchFamily="49"/>
              </a:rPr>
              <a:t>))</a:t>
            </a:r>
            <a:r>
              <a:rPr lang="fr-FR" sz="2400">
                <a:solidFill>
                  <a:srgbClr val="E1892F"/>
                </a:solidFill>
                <a:latin typeface="Courier New" pitchFamily="49"/>
              </a:rPr>
              <a:t>-&gt;</a:t>
            </a:r>
            <a:r>
              <a:rPr lang="fr-FR" sz="2400">
                <a:solidFill>
                  <a:srgbClr val="000000"/>
                </a:solidFill>
                <a:latin typeface="Courier New" pitchFamily="49"/>
              </a:rPr>
              <a:t>add</a:t>
            </a:r>
            <a:r>
              <a:rPr lang="fr-FR" sz="2400">
                <a:solidFill>
                  <a:srgbClr val="9A9A9A"/>
                </a:solidFill>
                <a:latin typeface="Courier New" pitchFamily="49"/>
              </a:rPr>
              <a:t>(</a:t>
            </a:r>
            <a:r>
              <a:rPr lang="fr-FR" sz="2400">
                <a:solidFill>
                  <a:srgbClr val="E1892F"/>
                </a:solidFill>
                <a:latin typeface="Courier New" pitchFamily="49"/>
              </a:rPr>
              <a:t>...</a:t>
            </a:r>
            <a:r>
              <a:rPr lang="fr-FR" sz="2400">
                <a:solidFill>
                  <a:srgbClr val="9A9A9A"/>
                </a:solidFill>
                <a:latin typeface="Courier New" pitchFamily="49"/>
              </a:rPr>
              <a:t>)</a:t>
            </a:r>
          </a:p>
          <a:p>
            <a:pPr lvl="0"/>
            <a:r>
              <a:rPr lang="fr-FR"/>
              <a:t>Closure :</a:t>
            </a:r>
            <a:br>
              <a:rPr lang="fr-FR"/>
            </a:br>
            <a:r>
              <a:rPr lang="fr-FR" sz="2400">
                <a:solidFill>
                  <a:srgbClr val="FF8500"/>
                </a:solidFill>
                <a:latin typeface="Courier New" pitchFamily="49"/>
              </a:rPr>
              <a:t>array</a:t>
            </a:r>
            <a:r>
              <a:rPr lang="fr-FR" sz="2400">
                <a:solidFill>
                  <a:srgbClr val="9A9A9A"/>
                </a:solidFill>
                <a:latin typeface="Courier New" pitchFamily="49"/>
              </a:rPr>
              <a:t>(</a:t>
            </a:r>
            <a:r>
              <a:rPr lang="fr-FR" sz="2400">
                <a:solidFill>
                  <a:srgbClr val="56DC3A"/>
                </a:solidFill>
                <a:latin typeface="Courier New" pitchFamily="49"/>
              </a:rPr>
              <a:t>'validation_groups' </a:t>
            </a:r>
            <a:r>
              <a:rPr lang="fr-FR" sz="2400">
                <a:solidFill>
                  <a:srgbClr val="E1892F"/>
                </a:solidFill>
                <a:latin typeface="Courier New" pitchFamily="49"/>
              </a:rPr>
              <a:t>=&gt; </a:t>
            </a:r>
            <a:br>
              <a:rPr lang="fr-FR" sz="2400">
                <a:solidFill>
                  <a:srgbClr val="E1892F"/>
                </a:solidFill>
                <a:latin typeface="Courier New" pitchFamily="49"/>
              </a:rPr>
            </a:br>
            <a:r>
              <a:rPr lang="fr-FR" sz="2400">
                <a:solidFill>
                  <a:srgbClr val="E1892F"/>
                </a:solidFill>
                <a:latin typeface="Courier New" pitchFamily="49"/>
              </a:rPr>
              <a:t>	</a:t>
            </a:r>
            <a:r>
              <a:rPr lang="fr-FR" sz="2400">
                <a:solidFill>
                  <a:srgbClr val="FF8500"/>
                </a:solidFill>
                <a:latin typeface="Courier New" pitchFamily="49"/>
              </a:rPr>
              <a:t>array</a:t>
            </a:r>
            <a:r>
              <a:rPr lang="fr-FR" sz="2400">
                <a:solidFill>
                  <a:srgbClr val="9A9A9A"/>
                </a:solidFill>
                <a:latin typeface="Courier New" pitchFamily="49"/>
              </a:rPr>
              <a:t>(</a:t>
            </a:r>
            <a:r>
              <a:rPr lang="fr-FR" sz="2400">
                <a:solidFill>
                  <a:srgbClr val="56DC3A"/>
                </a:solidFill>
                <a:latin typeface="Courier New" pitchFamily="49"/>
              </a:rPr>
              <a:t>'Dawan\\DawanBundle\\Entity\\User'</a:t>
            </a:r>
            <a:r>
              <a:rPr lang="fr-FR" sz="2400">
                <a:solidFill>
                  <a:srgbClr val="9A9A9A"/>
                </a:solidFill>
                <a:latin typeface="Courier New" pitchFamily="49"/>
              </a:rPr>
              <a:t>,</a:t>
            </a:r>
            <a:br>
              <a:rPr lang="fr-FR" sz="2400">
                <a:solidFill>
                  <a:srgbClr val="9A9A9A"/>
                </a:solidFill>
                <a:latin typeface="Courier New" pitchFamily="49"/>
              </a:rPr>
            </a:br>
            <a:r>
              <a:rPr lang="fr-FR" sz="2400">
                <a:solidFill>
                  <a:srgbClr val="9A9A9A"/>
                </a:solidFill>
                <a:latin typeface="Courier New" pitchFamily="49"/>
              </a:rPr>
              <a:t>	</a:t>
            </a:r>
            <a:r>
              <a:rPr lang="fr-FR" sz="2400">
                <a:solidFill>
                  <a:srgbClr val="56DC3A"/>
                </a:solidFill>
                <a:latin typeface="Courier New" pitchFamily="49"/>
              </a:rPr>
              <a:t>'determineValidationGroups'</a:t>
            </a:r>
            <a:r>
              <a:rPr lang="fr-FR" sz="2400">
                <a:solidFill>
                  <a:srgbClr val="9A9A9A"/>
                </a:solidFill>
                <a:latin typeface="Courier New" pitchFamily="49"/>
              </a:rPr>
              <a:t>),</a:t>
            </a:r>
          </a:p>
          <a:p>
            <a:pPr lvl="0"/>
            <a:r>
              <a:rPr lang="fr-FR"/>
              <a:t>Types de champs ~ HTML5 élargi:</a:t>
            </a:r>
            <a:br>
              <a:rPr lang="fr-FR"/>
            </a:br>
            <a:r>
              <a:rPr lang="fr-FR" sz="2400">
                <a:latin typeface="Courier New" pitchFamily="49"/>
              </a:rPr>
              <a:t>text(10), choix(6), date(4), autres(3)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+ groupes(2), cachés(2), base(2)</a:t>
            </a:r>
          </a:p>
          <a:p>
            <a:pPr lvl="0"/>
            <a:r>
              <a:rPr lang="fr-FR">
                <a:latin typeface="Arial" pitchFamily="34"/>
              </a:rPr>
              <a:t>Options varient suivant le type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E5EF86A3-DA14-4449-BB4D-0D34BE2756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222CE19-E6F2-41A7-A321-0ECCF9042990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F1143F-54C4-4137-925C-B03AF3C6B7B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Formulaire : avancé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79543D-B108-4CEA-8E06-ABF2B1AFE73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346360"/>
          </a:xfrm>
        </p:spPr>
        <p:txBody>
          <a:bodyPr/>
          <a:lstStyle/>
          <a:p>
            <a:pPr lvl="0"/>
            <a:r>
              <a:rPr lang="fr-FR"/>
              <a:t>Prédiction de type suivant contraintes</a:t>
            </a:r>
          </a:p>
          <a:p>
            <a:pPr lvl="0"/>
            <a:r>
              <a:rPr lang="fr-FR"/>
              <a:t>Rendu détaillé :</a:t>
            </a:r>
            <a:br>
              <a:rPr lang="fr-FR"/>
            </a:br>
            <a:r>
              <a:rPr lang="fr-FR" sz="2400">
                <a:latin typeface="Courier New" pitchFamily="49"/>
              </a:rPr>
              <a:t>{{ form_errors(form) }}, form_row, form_rest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form_label, form_errors, form_widget //per row</a:t>
            </a:r>
          </a:p>
          <a:p>
            <a:pPr lvl="0"/>
            <a:r>
              <a:rPr lang="fr-FR"/>
              <a:t>Classes de formulaire</a:t>
            </a:r>
            <a:br>
              <a:rPr lang="fr-FR"/>
            </a:br>
            <a:r>
              <a:rPr lang="fr-FR" sz="2400">
                <a:solidFill>
                  <a:srgbClr val="FF8500"/>
                </a:solidFill>
                <a:latin typeface="Courier New" pitchFamily="49"/>
              </a:rPr>
              <a:t>use </a:t>
            </a:r>
            <a:r>
              <a:rPr lang="fr-FR" sz="2400">
                <a:solidFill>
                  <a:srgbClr val="000000"/>
                </a:solidFill>
                <a:latin typeface="Courier New" pitchFamily="49"/>
              </a:rPr>
              <a:t>Symfony\Component\Form\AbstractType</a:t>
            </a:r>
            <a:r>
              <a:rPr lang="fr-FR" sz="2400">
                <a:solidFill>
                  <a:srgbClr val="9A9A9A"/>
                </a:solidFill>
                <a:latin typeface="Courier New" pitchFamily="49"/>
              </a:rPr>
              <a:t>;</a:t>
            </a:r>
            <a:br>
              <a:rPr lang="fr-FR" sz="2400">
                <a:solidFill>
                  <a:srgbClr val="9A9A9A"/>
                </a:solidFill>
                <a:latin typeface="Courier New" pitchFamily="49"/>
              </a:rPr>
            </a:br>
            <a:r>
              <a:rPr lang="fr-FR" sz="2400">
                <a:solidFill>
                  <a:srgbClr val="FF8500"/>
                </a:solidFill>
                <a:latin typeface="Courier New" pitchFamily="49"/>
              </a:rPr>
              <a:t>use </a:t>
            </a:r>
            <a:r>
              <a:rPr lang="fr-FR" sz="2400">
                <a:solidFill>
                  <a:srgbClr val="000000"/>
                </a:solidFill>
                <a:latin typeface="Courier New" pitchFamily="49"/>
              </a:rPr>
              <a:t>Symfony\Component\Form\FormBuilderInterface</a:t>
            </a:r>
            <a:r>
              <a:rPr lang="fr-FR" sz="2400">
                <a:solidFill>
                  <a:srgbClr val="9A9A9A"/>
                </a:solidFill>
                <a:latin typeface="Courier New" pitchFamily="49"/>
              </a:rPr>
              <a:t>;</a:t>
            </a:r>
          </a:p>
          <a:p>
            <a:pPr lvl="0"/>
            <a:r>
              <a:rPr lang="fr-FR">
                <a:latin typeface="Arial" pitchFamily="34"/>
              </a:rPr>
              <a:t>Déclaration de la classe de données :</a:t>
            </a:r>
            <a:br>
              <a:rPr lang="fr-FR">
                <a:latin typeface="Arial" pitchFamily="34"/>
              </a:rPr>
            </a:br>
            <a:r>
              <a:rPr lang="fr-FR" sz="2200">
                <a:solidFill>
                  <a:srgbClr val="FF8500"/>
                </a:solidFill>
                <a:latin typeface="Courier New" pitchFamily="49"/>
              </a:rPr>
              <a:t>public function </a:t>
            </a:r>
            <a:r>
              <a:rPr lang="fr-FR" sz="2200">
                <a:solidFill>
                  <a:srgbClr val="000000"/>
                </a:solidFill>
                <a:latin typeface="Courier New" pitchFamily="49"/>
              </a:rPr>
              <a:t>setDefaultOptions</a:t>
            </a:r>
            <a:r>
              <a:rPr lang="fr-FR" sz="2200">
                <a:solidFill>
                  <a:srgbClr val="9A9A9A"/>
                </a:solidFill>
                <a:latin typeface="Courier New" pitchFamily="49"/>
              </a:rPr>
              <a:t>(</a:t>
            </a:r>
            <a:r>
              <a:rPr lang="fr-FR" sz="2200">
                <a:solidFill>
                  <a:srgbClr val="000000"/>
                </a:solidFill>
                <a:latin typeface="Courier New" pitchFamily="49"/>
              </a:rPr>
              <a:t>OptionsResolverInterface $resolver</a:t>
            </a:r>
            <a:r>
              <a:rPr lang="fr-FR" sz="2200">
                <a:solidFill>
                  <a:srgbClr val="9A9A9A"/>
                </a:solidFill>
                <a:latin typeface="Courier New" pitchFamily="49"/>
              </a:rPr>
              <a:t>)</a:t>
            </a:r>
            <a:r>
              <a:rPr lang="fr-FR" sz="2200">
                <a:latin typeface="Courier New" pitchFamily="49"/>
              </a:rPr>
              <a:t>{	</a:t>
            </a:r>
            <a:r>
              <a:rPr lang="fr-FR" sz="2200">
                <a:solidFill>
                  <a:srgbClr val="000000"/>
                </a:solidFill>
                <a:latin typeface="Courier New" pitchFamily="49"/>
              </a:rPr>
              <a:t>$resolver</a:t>
            </a:r>
            <a:r>
              <a:rPr lang="fr-FR" sz="2200">
                <a:solidFill>
                  <a:srgbClr val="E1892F"/>
                </a:solidFill>
                <a:latin typeface="Courier New" pitchFamily="49"/>
              </a:rPr>
              <a:t>-&gt;</a:t>
            </a:r>
            <a:r>
              <a:rPr lang="fr-FR" sz="2200">
                <a:solidFill>
                  <a:srgbClr val="000000"/>
                </a:solidFill>
                <a:latin typeface="Courier New" pitchFamily="49"/>
              </a:rPr>
              <a:t>setDefaults</a:t>
            </a:r>
            <a:r>
              <a:rPr lang="fr-FR" sz="2200">
                <a:solidFill>
                  <a:srgbClr val="9A9A9A"/>
                </a:solidFill>
                <a:latin typeface="Courier New" pitchFamily="49"/>
              </a:rPr>
              <a:t>(</a:t>
            </a:r>
            <a:r>
              <a:rPr lang="fr-FR" sz="2200">
                <a:solidFill>
                  <a:srgbClr val="FF8500"/>
                </a:solidFill>
                <a:latin typeface="Courier New" pitchFamily="49"/>
              </a:rPr>
              <a:t>array</a:t>
            </a:r>
            <a:r>
              <a:rPr lang="fr-FR" sz="2200">
                <a:solidFill>
                  <a:srgbClr val="9A9A9A"/>
                </a:solidFill>
                <a:latin typeface="Courier New" pitchFamily="49"/>
              </a:rPr>
              <a:t>(</a:t>
            </a:r>
            <a:br>
              <a:rPr lang="fr-FR" sz="2200">
                <a:solidFill>
                  <a:srgbClr val="9A9A9A"/>
                </a:solidFill>
                <a:latin typeface="Courier New" pitchFamily="49"/>
              </a:rPr>
            </a:br>
            <a:r>
              <a:rPr lang="fr-FR" sz="2200">
                <a:solidFill>
                  <a:srgbClr val="9A9A9A"/>
                </a:solidFill>
                <a:latin typeface="Courier New" pitchFamily="49"/>
              </a:rPr>
              <a:t>	</a:t>
            </a:r>
            <a:r>
              <a:rPr lang="fr-FR" sz="2200">
                <a:solidFill>
                  <a:srgbClr val="56DC3A"/>
                </a:solidFill>
                <a:latin typeface="Courier New" pitchFamily="49"/>
              </a:rPr>
              <a:t>'data_class' </a:t>
            </a:r>
            <a:r>
              <a:rPr lang="fr-FR" sz="2200">
                <a:solidFill>
                  <a:srgbClr val="E1892F"/>
                </a:solidFill>
                <a:latin typeface="Courier New" pitchFamily="49"/>
              </a:rPr>
              <a:t>=&gt; </a:t>
            </a:r>
            <a:r>
              <a:rPr lang="fr-FR" sz="2200">
                <a:solidFill>
                  <a:srgbClr val="56DC3A"/>
                </a:solidFill>
                <a:latin typeface="Courier New" pitchFamily="49"/>
              </a:rPr>
              <a:t>'Acme\TaskBundle\Entity\Task'</a:t>
            </a:r>
            <a:r>
              <a:rPr lang="fr-FR" sz="2200">
                <a:solidFill>
                  <a:srgbClr val="9A9A9A"/>
                </a:solidFill>
                <a:latin typeface="Courier New" pitchFamily="49"/>
              </a:rPr>
              <a:t>,</a:t>
            </a:r>
            <a:br>
              <a:rPr lang="fr-FR" sz="2200">
                <a:solidFill>
                  <a:srgbClr val="9A9A9A"/>
                </a:solidFill>
                <a:latin typeface="Courier New" pitchFamily="49"/>
              </a:rPr>
            </a:br>
            <a:r>
              <a:rPr lang="fr-FR" sz="2200">
                <a:solidFill>
                  <a:srgbClr val="9A9A9A"/>
                </a:solidFill>
                <a:latin typeface="Courier New" pitchFamily="49"/>
              </a:rPr>
              <a:t>	</a:t>
            </a:r>
            <a:r>
              <a:rPr lang="fr-FR" sz="2200">
                <a:latin typeface="Courier New" pitchFamily="49"/>
              </a:rPr>
              <a:t>));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69E08D1-35D5-4C86-A8B5-B280C3E1E3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984AE01-5FA2-482C-B394-03D5576125DD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FEFA563-E6B4-4558-A173-259421CA7F1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Formulaire : avancé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9D72D1-C952-4588-BB3C-455E3839D1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141520"/>
          </a:xfrm>
        </p:spPr>
        <p:txBody>
          <a:bodyPr/>
          <a:lstStyle/>
          <a:p>
            <a:pPr lvl="0"/>
            <a:r>
              <a:rPr lang="fr-FR"/>
              <a:t>Formulaire imbriqué</a:t>
            </a:r>
            <a:br>
              <a:rPr lang="fr-FR"/>
            </a:br>
            <a:r>
              <a:rPr lang="fr-FR" sz="2400">
                <a:latin typeface="Courier New" pitchFamily="49"/>
              </a:rPr>
              <a:t>$builder</a:t>
            </a:r>
            <a:r>
              <a:rPr lang="fr-FR" sz="2400">
                <a:solidFill>
                  <a:srgbClr val="E1892F"/>
                </a:solidFill>
                <a:latin typeface="Courier New" pitchFamily="49"/>
              </a:rPr>
              <a:t>-&gt;</a:t>
            </a:r>
            <a:r>
              <a:rPr lang="fr-FR" sz="2400">
                <a:latin typeface="Courier New" pitchFamily="49"/>
              </a:rPr>
              <a:t>add</a:t>
            </a:r>
            <a:r>
              <a:rPr lang="fr-FR" sz="2400">
                <a:solidFill>
                  <a:srgbClr val="9A9A9A"/>
                </a:solidFill>
                <a:latin typeface="Courier New" pitchFamily="49"/>
              </a:rPr>
              <a:t>(</a:t>
            </a:r>
            <a:r>
              <a:rPr lang="fr-FR" sz="2400">
                <a:solidFill>
                  <a:srgbClr val="56DC3A"/>
                </a:solidFill>
                <a:latin typeface="Courier New" pitchFamily="49"/>
              </a:rPr>
              <a:t>'form2'</a:t>
            </a:r>
            <a:r>
              <a:rPr lang="fr-FR" sz="2400">
                <a:solidFill>
                  <a:srgbClr val="9A9A9A"/>
                </a:solidFill>
                <a:latin typeface="Courier New" pitchFamily="49"/>
              </a:rPr>
              <a:t>, </a:t>
            </a:r>
            <a:r>
              <a:rPr lang="fr-FR" sz="2400">
                <a:solidFill>
                  <a:srgbClr val="FF8500"/>
                </a:solidFill>
                <a:latin typeface="Courier New" pitchFamily="49"/>
              </a:rPr>
              <a:t>new </a:t>
            </a:r>
            <a:r>
              <a:rPr lang="fr-FR" sz="2400">
                <a:latin typeface="Courier New" pitchFamily="49"/>
              </a:rPr>
              <a:t>Form2Type</a:t>
            </a:r>
            <a:r>
              <a:rPr lang="fr-FR" sz="2400">
                <a:solidFill>
                  <a:srgbClr val="9A9A9A"/>
                </a:solidFill>
                <a:latin typeface="Courier New" pitchFamily="49"/>
              </a:rPr>
              <a:t>());</a:t>
            </a:r>
            <a:br>
              <a:rPr lang="fr-FR" sz="2400">
                <a:solidFill>
                  <a:srgbClr val="9A9A9A"/>
                </a:solidFill>
                <a:latin typeface="Courier New" pitchFamily="49"/>
              </a:rPr>
            </a:br>
            <a:r>
              <a:rPr lang="fr-FR" sz="2400">
                <a:solidFill>
                  <a:srgbClr val="000000"/>
                </a:solidFill>
                <a:latin typeface="Courier New" pitchFamily="49"/>
              </a:rPr>
              <a:t>$resolver</a:t>
            </a:r>
            <a:r>
              <a:rPr lang="fr-FR" sz="2400">
                <a:solidFill>
                  <a:srgbClr val="E1892F"/>
                </a:solidFill>
                <a:latin typeface="Courier New" pitchFamily="49"/>
              </a:rPr>
              <a:t>-&gt;</a:t>
            </a:r>
            <a:r>
              <a:rPr lang="fr-FR" sz="2400">
                <a:solidFill>
                  <a:srgbClr val="000000"/>
                </a:solidFill>
                <a:latin typeface="Courier New" pitchFamily="49"/>
              </a:rPr>
              <a:t>setDefaults</a:t>
            </a:r>
            <a:r>
              <a:rPr lang="fr-FR" sz="2400">
                <a:solidFill>
                  <a:srgbClr val="9A9A9A"/>
                </a:solidFill>
                <a:latin typeface="Courier New" pitchFamily="49"/>
              </a:rPr>
              <a:t>(</a:t>
            </a:r>
            <a:r>
              <a:rPr lang="fr-FR" sz="2400">
                <a:solidFill>
                  <a:srgbClr val="FF8500"/>
                </a:solidFill>
                <a:latin typeface="Courier New" pitchFamily="49"/>
              </a:rPr>
              <a:t>array</a:t>
            </a:r>
            <a:r>
              <a:rPr lang="fr-FR" sz="2400">
                <a:solidFill>
                  <a:srgbClr val="9A9A9A"/>
                </a:solidFill>
                <a:latin typeface="Courier New" pitchFamily="49"/>
              </a:rPr>
              <a:t>([...],</a:t>
            </a:r>
            <a:br>
              <a:rPr lang="fr-FR" sz="2400">
                <a:solidFill>
                  <a:srgbClr val="9A9A9A"/>
                </a:solidFill>
                <a:latin typeface="Courier New" pitchFamily="49"/>
              </a:rPr>
            </a:br>
            <a:r>
              <a:rPr lang="fr-FR" sz="2400">
                <a:solidFill>
                  <a:srgbClr val="56DC3A"/>
                </a:solidFill>
                <a:latin typeface="Courier New" pitchFamily="49"/>
              </a:rPr>
              <a:t>'cascade_validation' </a:t>
            </a:r>
            <a:r>
              <a:rPr lang="fr-FR" sz="2400">
                <a:solidFill>
                  <a:srgbClr val="E1892F"/>
                </a:solidFill>
                <a:latin typeface="Courier New" pitchFamily="49"/>
              </a:rPr>
              <a:t>=&gt; </a:t>
            </a:r>
            <a:r>
              <a:rPr lang="fr-FR" sz="2400">
                <a:solidFill>
                  <a:srgbClr val="FF8500"/>
                </a:solidFill>
                <a:latin typeface="Courier New" pitchFamily="49"/>
              </a:rPr>
              <a:t>true</a:t>
            </a:r>
            <a:r>
              <a:rPr lang="fr-FR" sz="2400">
                <a:solidFill>
                  <a:srgbClr val="9A9A9A"/>
                </a:solidFill>
                <a:latin typeface="Courier New" pitchFamily="49"/>
              </a:rPr>
              <a:t>));</a:t>
            </a:r>
          </a:p>
          <a:p>
            <a:pPr lvl="0"/>
            <a:r>
              <a:rPr lang="fr-FR"/>
              <a:t>Theming :</a:t>
            </a:r>
            <a:br>
              <a:rPr lang="fr-FR"/>
            </a:br>
            <a:r>
              <a:rPr lang="fr-FR" sz="2200">
                <a:latin typeface="Courier New" pitchFamily="49"/>
              </a:rPr>
              <a:t>{% form_theme form 'DawanMyBundle:Form:fields.html.twig' %}</a:t>
            </a:r>
          </a:p>
          <a:p>
            <a:pPr lvl="0"/>
            <a:r>
              <a:rPr lang="fr-FR">
                <a:latin typeface="Arial" pitchFamily="34"/>
              </a:rPr>
              <a:t>surcharge :</a:t>
            </a:r>
            <a:r>
              <a:rPr lang="fr-FR" sz="2400">
                <a:latin typeface="Arial" pitchFamily="34"/>
              </a:rPr>
              <a:t> </a:t>
            </a:r>
            <a:r>
              <a:rPr lang="fr-FR" sz="2200">
                <a:latin typeface="Courier New" pitchFamily="49"/>
              </a:rPr>
              <a:t>{% block field_row %}</a:t>
            </a:r>
          </a:p>
          <a:p>
            <a:pPr lvl="0"/>
            <a:r>
              <a:rPr lang="fr-FR"/>
              <a:t>Nommage</a:t>
            </a:r>
          </a:p>
          <a:p>
            <a:pPr lvl="0"/>
            <a:r>
              <a:rPr lang="fr-FR"/>
              <a:t>CSRF (automatique)</a:t>
            </a:r>
            <a:br>
              <a:rPr lang="fr-FR"/>
            </a:br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Personnalisé</PresentationFormat>
  <Paragraphs>44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7" baseType="lpstr">
      <vt:lpstr>Arial</vt:lpstr>
      <vt:lpstr>Calibri</vt:lpstr>
      <vt:lpstr>Courier New</vt:lpstr>
      <vt:lpstr>DejaVu Sans Mono</vt:lpstr>
      <vt:lpstr>StarSymbol</vt:lpstr>
      <vt:lpstr>TheSansMonoLF</vt:lpstr>
      <vt:lpstr>Times New Roman</vt:lpstr>
      <vt:lpstr>Trebuchet MS</vt:lpstr>
      <vt:lpstr>presentation_dawan</vt:lpstr>
      <vt:lpstr>Standard</vt:lpstr>
      <vt:lpstr>Présentation PowerPoint</vt:lpstr>
      <vt:lpstr>Formulaire</vt:lpstr>
      <vt:lpstr>Patron de gestion</vt:lpstr>
      <vt:lpstr>Formulaire : Validation</vt:lpstr>
      <vt:lpstr>Formulaire : type</vt:lpstr>
      <vt:lpstr>Formulaire : avancé</vt:lpstr>
      <vt:lpstr>Formulaire : avancé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74</cp:revision>
  <dcterms:created xsi:type="dcterms:W3CDTF">2012-09-24T16:29:42Z</dcterms:created>
  <dcterms:modified xsi:type="dcterms:W3CDTF">2019-06-26T10:49:32Z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