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30"/>
  </p:notesMasterIdLst>
  <p:handoutMasterIdLst>
    <p:handoutMasterId r:id="rId31"/>
  </p:handoutMasterIdLst>
  <p:sldIdLst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203DDD10-1127-40DB-A0E6-36E2864C928B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C43166F-0FE6-49D8-BF06-493C723E2F53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6883C8D-8216-4B66-A04E-9B6F6746DA96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9FD531E-E74D-4D7D-8D5C-54A8443B4CBA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1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fld id="{E25E3592-EAE9-4431-A196-5FC800F19426}" type="slidenum">
              <a:t>‹N°›</a:t>
            </a:fld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761575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236315-0814-4913-9F8D-E371A09207AF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7560000" cy="106920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1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D6DF9E19-E289-4F4E-B788-A8CBEE8DB6DC}"/>
              </a:ext>
            </a:extLst>
          </p:cNvPr>
          <p:cNvSpPr/>
          <p:nvPr/>
        </p:nvSpPr>
        <p:spPr>
          <a:xfrm>
            <a:off x="0" y="0"/>
            <a:ext cx="7559640" cy="10691640"/>
          </a:xfrm>
          <a:custGeom>
            <a:avLst>
              <a:gd name="f0" fmla="val 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282F1C4B-443D-4B17-832E-DD0D95536B09}"/>
              </a:ext>
            </a:extLst>
          </p:cNvPr>
          <p:cNvSpPr/>
          <p:nvPr/>
        </p:nvSpPr>
        <p:spPr>
          <a:xfrm>
            <a:off x="0" y="0"/>
            <a:ext cx="7559640" cy="10691640"/>
          </a:xfrm>
          <a:custGeom>
            <a:avLst>
              <a:gd name="f0" fmla="val 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07BCECF9-2E50-496A-ACEC-64987BE20557}"/>
              </a:ext>
            </a:extLst>
          </p:cNvPr>
          <p:cNvSpPr/>
          <p:nvPr/>
        </p:nvSpPr>
        <p:spPr>
          <a:xfrm>
            <a:off x="0" y="0"/>
            <a:ext cx="7559640" cy="10691640"/>
          </a:xfrm>
          <a:custGeom>
            <a:avLst>
              <a:gd name="f0" fmla="val 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6" name="Espace réservé de l'image des diapositives 5">
            <a:extLst>
              <a:ext uri="{FF2B5EF4-FFF2-40B4-BE49-F238E27FC236}">
                <a16:creationId xmlns:a16="http://schemas.microsoft.com/office/drawing/2014/main" id="{56C77C0F-B60B-40CC-BBE1-6A4312D233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6280" y="812520"/>
            <a:ext cx="5338440" cy="4002479"/>
          </a:xfrm>
          <a:prstGeom prst="rect">
            <a:avLst/>
          </a:prstGeom>
          <a:noFill/>
          <a:ln>
            <a:noFill/>
            <a:prstDash val="solid"/>
          </a:ln>
          <a:effectLst>
            <a:outerShdw dir="16200000" algn="tl">
              <a:srgbClr val="000000"/>
            </a:outerShdw>
          </a:effectLst>
        </p:spPr>
      </p:sp>
      <p:sp>
        <p:nvSpPr>
          <p:cNvPr id="7" name="Espace réservé des notes 6">
            <a:extLst>
              <a:ext uri="{FF2B5EF4-FFF2-40B4-BE49-F238E27FC236}">
                <a16:creationId xmlns:a16="http://schemas.microsoft.com/office/drawing/2014/main" id="{9D053F10-28B1-4210-BDA0-4D7611EEE43A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5280" y="5078520"/>
            <a:ext cx="6041879" cy="48056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/>
          <a:p>
            <a:endParaRPr lang="fr-FR"/>
          </a:p>
        </p:txBody>
      </p:sp>
      <p:sp>
        <p:nvSpPr>
          <p:cNvPr id="8" name="Espace réservé de l'en-tête 7">
            <a:extLst>
              <a:ext uri="{FF2B5EF4-FFF2-40B4-BE49-F238E27FC236}">
                <a16:creationId xmlns:a16="http://schemas.microsoft.com/office/drawing/2014/main" id="{3C4D2297-12BD-425B-A312-0ABAD878226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-360" y="0"/>
            <a:ext cx="3274920" cy="528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4C39C4B6-2F58-4472-A44B-46B122423E4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7880" y="0"/>
            <a:ext cx="3274920" cy="528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86275F69-B9A9-4CE8-AA4B-FF38162A41C0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-360" y="10154880"/>
            <a:ext cx="3274920" cy="528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1E4ADE4C-FB9C-4F88-A053-30C8C997F2A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7880" y="10154880"/>
            <a:ext cx="3274920" cy="528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fld id="{B0C50150-8542-4265-9BBD-1A6BAB3E941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2372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448919" algn="l"/>
        <a:tab pos="898199" algn="l"/>
        <a:tab pos="1347480" algn="l"/>
        <a:tab pos="1796760" algn="l"/>
        <a:tab pos="2246040" algn="l"/>
        <a:tab pos="2695320" algn="l"/>
        <a:tab pos="3144600" algn="l"/>
        <a:tab pos="3593880" algn="l"/>
        <a:tab pos="4043159" algn="l"/>
        <a:tab pos="4492440" algn="l"/>
        <a:tab pos="4941719" algn="l"/>
        <a:tab pos="5391000" algn="l"/>
        <a:tab pos="5840280" algn="l"/>
        <a:tab pos="6289560" algn="l"/>
        <a:tab pos="6738840" algn="l"/>
        <a:tab pos="7188120" algn="l"/>
        <a:tab pos="7637400" algn="l"/>
        <a:tab pos="8086679" algn="l"/>
        <a:tab pos="8535960" algn="l"/>
        <a:tab pos="8985240" algn="l"/>
      </a:tabLst>
      <a:defRPr lang="fr-FR" sz="1200" b="0" i="0" u="none" strike="noStrike" baseline="0">
        <a:ln>
          <a:noFill/>
        </a:ln>
        <a:solidFill>
          <a:srgbClr val="000000"/>
        </a:solidFill>
        <a:latin typeface="Times New Roman" pitchFamily="18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250E4D48-0738-4C0D-99ED-F54B693D09F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6557D5C9-A0BA-41F7-9D84-FFDE28A8BEA6}" type="slidenum">
              <a:t>1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C8FD0C55-6EE3-4561-9D40-70ED56D3740C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4BDA6CF-BB64-4485-A7F9-F4B5D2D7822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D1EE21BC-ACB3-4263-B0D3-63C2B907538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253C5ED1-5A9D-458F-BA23-FADD34D5EDB6}" type="slidenum">
              <a:t>10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2CA37F3A-5260-415A-8992-A400E26662D7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6C37CB2-BF53-433D-B5E3-218FA607B79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634F57E3-306F-465E-8DA7-8EADF52B415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300BF232-DF36-491D-896C-5479C994AFD8}" type="slidenum">
              <a:t>11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97DA223E-5681-4187-9DBB-DE80BF65A332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1AB77D5-5CE9-4103-B7FD-FCB0AFE0456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CEF009EC-D4AD-484F-92BE-2F5DCFCE8A5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E982A4B4-F35F-4777-A5A0-B293B6CA7008}" type="slidenum">
              <a:t>12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EE65416-03F6-4E25-99E7-CBD3331BEED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8860B23-1CA6-4D9E-8488-98358201CC0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7BD4C78D-84E7-4721-88E0-5DBE7431847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AE50D68A-9808-482F-B06D-68FBD4CAC338}" type="slidenum">
              <a:t>13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14BD594-DDA5-4159-B552-6821AAC4D12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396476D-9CE6-46DA-B9F7-C7442C8C1AE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37212DF5-524E-4BD6-8DC2-9A5A82ABF50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E9F1B661-EBD3-4194-8E0A-949F6C52BDF2}" type="slidenum">
              <a:t>14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96F9AE9-B44A-4729-BA33-DC5CAED9008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EA76DA3-12CC-4D84-8E38-B5ACBD39B20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09281AC9-F6AE-42C2-8DA2-01FFD0D7F41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60B676CA-BE8D-4D19-B9A5-C145720FFC6C}" type="slidenum">
              <a:t>15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7ED68A1-EADA-40C3-A6DB-7ABB7D09AC2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00C2AA6-92E8-48A4-AC36-572B8CC5BA1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D90C578B-074F-4481-9127-D25239B08B5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6AE20FA8-2E92-4941-B546-B416E45F7345}" type="slidenum">
              <a:t>16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84395C1-642A-4F38-BD72-EB6FD4DEF68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54FDA02-2516-4310-9A83-BEC3072C938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55B3E156-A9AF-41C5-8429-3A2A049A381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830DD286-DE07-4ED9-A90F-A94A2A988F53}" type="slidenum">
              <a:t>17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3D1569F-0339-40E0-BB35-6DF9493EEFD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762EF0F-14E2-4D2D-A4C1-E2BB90BF562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0ECDAC2D-D389-45FD-B5B0-E5FAC927E84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D7905D91-276C-4565-929C-315C9835D782}" type="slidenum">
              <a:t>18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5D5ED5E-9437-4093-A69E-A88CB6B0773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8137256-7C75-4FD8-ABAA-70E2106BFE9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231CABB8-2F1F-4986-AE2C-D6D8C3606FF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41AE4A3F-CBA3-40A4-B66D-65F351EEE0B4}" type="slidenum">
              <a:t>19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A72CD75-2CBE-4364-9DE2-0DD70BD3EBF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8D6C0BE-F9DE-4C3A-896F-00136DE450F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8D366742-A82D-4AE3-896A-7F1BF5E65DF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D92460A0-0BA6-4CE3-AA3B-040B8F62AE6D}" type="slidenum">
              <a:t>2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951CD802-3F1D-4E56-897C-A973D6A44262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1BF50CA-FEE8-46BD-899F-FB5B57B8CE8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20294B72-5E65-411E-B79F-F12D6891F26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C1E4D02A-6C59-4715-90D7-C5A9D033DE8F}" type="slidenum">
              <a:t>20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E0AAFA9-903A-4F93-B08A-D3BE9FFBF54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E7682E2-4BE8-4016-8D83-3DE0991CFC7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35A10C12-F162-414C-A87B-15F41793667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846A7320-52CB-4386-B462-151DAEEDEEE9}" type="slidenum">
              <a:t>21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CF467F9-9B3C-4E44-ADBC-355C6078296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D94DE47-1832-4160-A602-03E775B9970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03C53BEB-FA1A-4AB1-95EF-78029DF4F54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45756F29-DA0D-4712-968A-99688D82731A}" type="slidenum">
              <a:t>22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0D40A9F-5F36-4BBF-8D62-95C74695DF0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77FF2FD-EB8D-4EB6-B39B-B886296296D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fr-FR"/>
              <a:t>Exercice 3 sans la feuille de style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F94300D6-27D3-4356-8DB3-D53959780D2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F57CFAB5-E406-4A5F-8F92-52FE23980902}" type="slidenum">
              <a:t>23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8DD909B-6C2E-49D6-823C-845EF07AEFC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48DAFB0-A2D6-4803-BF1E-BDD70D8E217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C3E288DC-3DF6-4668-A4C3-2803DCD70B7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D9C53415-C83D-46FE-A2FC-80E94E6A8E9C}" type="slidenum">
              <a:t>24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9C1DEFF-A7C8-4D32-ABE2-805939CA38E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C0EAF13-2812-4C02-BD15-1014D2264FB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E907AD04-7C71-4D37-BDB3-C407092372B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E6FCCC98-BADA-4970-B711-B4E5C537A774}" type="slidenum">
              <a:t>25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EEAF587-028D-45FD-991F-47CD07CF1FD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DDB7CE6-0621-4473-9EAA-06FB0EA5A54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21D60D98-DAE8-47EC-8EEC-4CAD88274B1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0B3ABA51-E4D8-406C-A9FB-1C0F067AB81D}" type="slidenum">
              <a:t>26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89733F6-E585-416D-B7EA-1E3871C4827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F8E73E3-D55F-4A05-9A0C-39D6BAC91A2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40E86390-835D-4C5B-B852-E2F61F9C377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4BCAC63B-BFC6-4153-AD11-0CEB8FC4D6E4}" type="slidenum">
              <a:t>3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FC390B13-AAEB-400C-902D-9F5C126BB87F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CA71900-16FB-4E79-A3BE-8834504450D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90A06235-44EA-4D36-A840-F2B4699C25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DB933DF0-666B-49AD-8953-4E99FA88CF00}" type="slidenum">
              <a:t>4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8AAD68C2-158A-4A4A-80B0-0137150DB473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18E06A1-BAC4-4780-8438-91792CE7FA6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1B04CFA7-B82D-46C0-A8B3-DB21B18B2BA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2887510E-A469-4A5D-B74E-FB6D5C964539}" type="slidenum">
              <a:t>5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49DBDA88-4FD0-43E2-A341-02B163714D39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5F50989-9FB8-4AC8-961A-07453ABC1CF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80F036DE-0746-409E-BC05-D8E0732DA2F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70E083C2-7F40-4E61-8924-F9EC18DD61CC}" type="slidenum">
              <a:t>6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C8CAB2A7-BFBD-4486-A64E-070428ED3FAB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AFD183C-A50A-440F-BC83-DD933B76274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1AFBF914-4B85-4DE2-A1CE-95D9B39A2F4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12528128-F4D5-4CE1-AF65-66599CC88301}" type="slidenum">
              <a:t>7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23B65A37-B37A-4233-A46A-35D54219DCF3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714F993-55CA-48BE-B1CE-2D765935DEC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839400A4-EAA6-4F4A-AD78-7173D464E90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79108F35-5B07-402C-90D3-9428ABE52A5B}" type="slidenum">
              <a:t>8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FCCF22A8-F2D8-4240-B0EA-1EAFAE635333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3874B7C-8B5E-4E84-B6D7-5C2765A5E2A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426ABADC-C5DA-4560-BFEF-D9D9DF98591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C9DBE18F-91E0-430D-ACFD-C700185BF7E7}" type="slidenum">
              <a:t>9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568C3826-2D61-404D-B6C9-D1146D1B8E55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31AE63D-FF2C-453D-918B-8399C31D5BC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CE43F-4613-4CD5-93B8-75B9B1D0B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1585035-87F0-4638-A1E5-9BE4FA35C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B7A360-36FD-44A4-A614-CF15B16441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CA0D995-A77F-4D71-B6C3-4AF5D6C60D8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151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60E72-0C69-4DDA-88CB-99882DA6A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3BA2337-1C8D-4E8B-AC6C-94CBEF207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52553D-E0DD-4E30-8D57-29DE446C71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3A64D21-3C21-4CEF-950C-1C241E2654A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661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63D6D6E-2249-4FDF-941B-3280D137C7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75525" y="-17463"/>
            <a:ext cx="2338388" cy="5942013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DAB27C3-A56B-44DF-B8E0-553FBB59B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-17463"/>
            <a:ext cx="6862762" cy="594201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2897B7-FA95-4310-8FB4-BF9D53DC40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204D8D4-A002-4E60-B8D5-3FD933FA651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0716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71B96A-AA2B-4BDD-8695-378DDEC6F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FB86D08-AB82-437B-B5B9-F17B603D37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1E46E2-7916-499F-A139-3B2FB613E3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60C6992-2CC2-49A8-99F3-B39015C6939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716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059265-7F9D-4A7D-9410-B5032CFDB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C9BFE8-8016-42A7-ABA9-6CB391961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B3B46C0-EBDB-4942-BBCB-1FF91E59AB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AC35B98-3100-4E70-98A6-BEAF5C3073A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847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3BEB59-6697-495A-B8FC-C42099271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AB6277-356C-44A9-B515-DFFEAE780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2830EA-EC5C-41F5-BCA6-5EEA5B1900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ADD83C5-515F-4165-B951-6B0CE6D529D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7393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1246C3-26CB-49C5-B3A0-D4349BC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D36EC6-9BAE-487C-8A9C-0FF1BCE02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619250"/>
            <a:ext cx="4600575" cy="44132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6DDE057-D5AA-4D29-AF73-3E397DCB5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338" y="1619250"/>
            <a:ext cx="4600575" cy="44132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E8A74A2-3272-4F71-97E3-7301F8CBEC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7138E51-9534-4644-A4EF-5A4B4877FCF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1817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D5D741-4DA2-4A2B-8963-F8D3E4187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9B464A-F046-48BD-ACA2-AEE03624C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5F68B4-7CBD-4B15-9D35-376460D94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0262CC4-DCAD-4754-A631-BD34216108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27F67FF-F1D1-407E-A92D-56E681B77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890ED9-D3C7-4850-B94B-825EA63FEC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FA2CE4C-D686-4857-9AF7-05847E16C72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69816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02ECB2-6A0F-4AB3-B023-3C82CB049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C75F395-7F3A-47FD-8192-26D6098248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DBA165C-82F0-4991-AA7C-77F107AEA7C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531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0E63294-38EE-4A2A-9065-4AFC1A0B4E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7380977-2ED7-4519-A3F1-7A667DA2694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38472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FF2D48-B856-4C92-8CFA-434780459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BF59C9-E5FA-481F-9AA9-FA50D951D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F8C267-FE58-49C8-A2EE-0B3D72AB8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415FB07-6552-4FF2-BB83-C759139F29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2BED165-6C99-4E19-81BE-F53850BA10E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37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9C510E-BC7D-4D60-A3ED-C2330795C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EE4950-43A9-40C9-8D95-2ED30F6C0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A3CBA0-488F-4B5B-8A16-01A7078BC1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9389B89-428F-4890-8D6E-14B5730D777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7122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9E3DDB-E261-48DC-9CD5-0449B44E2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E94E310-D99B-463B-B1B7-E18B25CC1E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E8AC85A-C9F8-495A-A78E-8CEB779AC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C1D4A82-F247-4204-B878-AA7415A95D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9FB4EF4-E565-4AAC-B0E1-717B0BBDD12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9556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9D6D8D-9117-40FF-A89C-F2F93C0A3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FC30111-BB40-41F3-AD82-B76B81DD5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77956C7-5833-4898-B90D-95B3A84962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798BE49-C88C-4F0B-8B54-52278956BE2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49969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6109283-7950-4BBF-9702-C5C53B2FC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75525" y="-88900"/>
            <a:ext cx="2338388" cy="61214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38EA8CD-D89D-4B04-99D4-7131A5B2E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-88900"/>
            <a:ext cx="6862762" cy="61214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ABB074-A7EF-4275-A5F1-60444BB3B6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9AE3B12-E9C2-4A55-8675-1C640AAEA17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7013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CC944D-30AE-47B0-89FE-7FA85FC65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82BAF7B-3112-4389-B16B-67C1074AC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255733-121A-460A-BCF8-F8FF80E543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9DCD4FE-E3AE-411E-B4B6-548170A97CE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47183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8BD318-2408-446F-8B9C-8D6EAFABA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B7096B-D38C-4D0F-B98A-903707E6B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BAD115-DEE9-40BD-82E1-744CFFD054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F3E0F11-B460-4DC5-93D3-A28C539591A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70997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6BAA2B-A7E6-45A0-9A22-4965A8485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73DBD8-27B0-4BFF-946F-82F84ED35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24B8946-6423-4A17-B4C9-7A7C4FD303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D71B7DB-F3A9-4F1E-8C28-A5BFF7CA041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90751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481547-98D7-4ACD-858E-57141CEA4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F50B4A-B723-4C62-BC27-931097B973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E112C6F-EF3E-4ACA-A2CE-30D21B94B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1F4142-D0B6-43B5-AC13-FCD49D7FE1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574A0BC-E7F9-4BFA-BAC3-470906EF592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1202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4689AE-FF31-433D-89FC-626C3BC59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4FDDDF-273D-42AB-A1D1-77D6101D3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FE1ADF-00D4-46AC-9B55-7E6579237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E8EAA34-13B8-418B-9DA8-605FBC1507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19DFDFE-B0BE-44B5-BFD7-605C3BCC00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AD91E0-215B-4F5F-A25A-DE27974D16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BE21865-1F16-4C31-ACA6-F746865CE2A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84706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0D867C-00E3-4470-9520-2B53533DC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AB17B62-901F-438E-8CF6-1FE3F2819E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E17B4EB-9C65-456B-B3AF-B7B3816A3D3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11914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A053742-9B40-4826-BC30-95B099D6F9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C0501A1-FE6C-4C6B-B566-9808D1A7DE8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0817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FD51A4-7DDF-4B99-851E-5AC939A51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8B3BEE-2AF7-417A-9C7F-4BB4E475F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53431A6-A4FF-4057-BD07-8D915F42DE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BA5DB01-CCF4-40C6-BFF3-6A76F0AB02E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31906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6A5F08-8ADD-4CF0-9BF5-67BB0858F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A08A3E-8FB5-4C56-A8D6-5228A37CF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8E450FD-EE00-49F5-B169-97132A104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C898BF9-9322-4337-AA41-9FE776C5A3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876519D-9496-4D33-A4E0-A2C3E3634CA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68197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ADD3C1-4003-4DB3-B198-21EA4673E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AEFD98B-2DAC-4856-8CE6-08D675C8ED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1194C8B-5F44-41CA-B07D-040C37EF5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DB4CB21-D6F4-4828-839E-EF92A691D8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6C773AC-8F94-49DC-BBEC-6466857DA2E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64145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22A799-115F-4635-8587-A4338A114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1C55D71-9D03-4382-84F1-20A5D0F48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E84BF1-E22E-4022-AAD6-04AC1843DC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0F9F6E1-C631-40CC-8AB3-29C8EF6D13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78147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AC6B0E4-0352-48BB-9A16-1D04665F4B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80288" y="179388"/>
            <a:ext cx="2339975" cy="65786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5A692E4-DD19-4936-8EEC-AF1771F0E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179388"/>
            <a:ext cx="6867525" cy="65786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4C9FB0-F658-49F4-9E19-09664987BE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D895694-4D82-4BCB-92DB-DFFDEBED648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7223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CAF03B-30D4-4119-99D0-750F423AB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910138-0C01-4E0C-BE7A-0D725FBF4E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511300"/>
            <a:ext cx="4600575" cy="44132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13C5EE3-CC14-4B2F-8642-FE6326903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338" y="1511300"/>
            <a:ext cx="4600575" cy="44132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C401A88-2D27-4BF4-A0E0-08C5B99FE7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8D6C9F1-6078-4B07-B37A-8A2365BAC8C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2836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9558A6-3CC3-4C94-B714-C236F5BE9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884B81-867E-4B82-A9FD-2D1FD6E51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E9B7CBB-2CBF-43A5-894B-771B544ED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6D97B10-D4CE-48D8-9BAB-ABAB306FF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8828EFB-E46C-4F87-BBA5-6EFEC503D6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68EAF1-C8C9-4B4A-A12F-25FB95B2B2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6DA56DC-154E-495A-A2B5-EFA834C987F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058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4BDD49-256B-40C5-811B-D37F3E2A9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3F64356-F2A7-479C-9E00-0EBCBAB1B2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D9BE62B-EE7E-4C0D-BB4C-E227449B0B9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677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4901AF2-B6A0-4FAD-881C-F08A2F33A2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C4F09FF-EBE5-4283-BFFD-C577F13A90C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574984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9FFA5D-D348-4291-8485-98973B67E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02C610-EDB4-4F11-9219-0311DF167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8E2A8A5-9653-4D4C-8CE6-99B315519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0137528-B3F2-473C-BF17-74F7085AB1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4BCBBA4-B612-4540-A723-F923E626B61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53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19A126-8569-47C6-90AD-3474AB0F9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34EE222-CC50-453F-BBA0-E78A435348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7035017-7892-416A-8D96-0C115D3E0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3066CA7-53F3-4441-9316-55ECDB8290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A74D055-AE11-4A4B-B240-81EFAE67043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086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CA4E95E-8934-4995-8EB3-B7AA4C58A8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359" y="-17280"/>
            <a:ext cx="8453519" cy="1520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DE95BB-228E-45F5-80BF-8FC7ED926E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359" y="1510919"/>
            <a:ext cx="9353519" cy="4412880"/>
          </a:xfrm>
          <a:prstGeom prst="rect">
            <a:avLst/>
          </a:prstGeom>
          <a:noFill/>
          <a:ln>
            <a:noFill/>
          </a:ln>
        </p:spPr>
        <p:txBody>
          <a:bodyPr vert="horz" lIns="0" tIns="28080" rIns="0" bIns="0" compatLnSpc="1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92EEC28E-5F3A-407B-9404-1FE724083CD3}"/>
              </a:ext>
            </a:extLst>
          </p:cNvPr>
          <p:cNvSpPr/>
          <p:nvPr/>
        </p:nvSpPr>
        <p:spPr>
          <a:xfrm>
            <a:off x="-179280" y="7020000"/>
            <a:ext cx="10439280" cy="360359"/>
          </a:xfrm>
          <a:custGeom>
            <a:avLst>
              <a:gd name="f0" fmla="val 9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8000">
            <a:solidFill>
              <a:srgbClr val="000000"/>
            </a:solidFill>
            <a:prstDash val="solid"/>
            <a:round/>
          </a:ln>
        </p:spPr>
        <p:txBody>
          <a:bodyPr vert="horz" wrap="square" lIns="9000" tIns="9000" rIns="9000" bIns="9000" anchor="ctr" anchorCtr="1" compatLnSpc="1">
            <a:noAutofit/>
          </a:bodyPr>
          <a:lstStyle/>
          <a:p>
            <a:pPr marL="0" marR="0" lvl="0" indent="0" algn="l" rtl="0" hangingPunct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DAWAN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66B5E0E-AF3A-4847-B64E-371D59E6848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59640" y="7128000"/>
            <a:ext cx="353880" cy="38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fld id="{C89E6A8B-C431-4621-81AF-52EC65F52A17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07E80245-6D23-452A-9F95-20891FC46CFB}"/>
              </a:ext>
            </a:extLst>
          </p:cNvPr>
          <p:cNvSpPr/>
          <p:nvPr/>
        </p:nvSpPr>
        <p:spPr>
          <a:xfrm>
            <a:off x="0" y="1440000"/>
            <a:ext cx="10077480" cy="143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6A6B9F4-51FC-44E3-85BA-84B63E4EB106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820000" y="179280"/>
            <a:ext cx="1081080" cy="108431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rtl="0" hangingPunct="0">
        <a:lnSpc>
          <a:spcPct val="104000"/>
        </a:lnSpc>
        <a:spcBef>
          <a:spcPts val="0"/>
        </a:spcBef>
        <a:spcAft>
          <a:spcPts val="0"/>
        </a:spcAft>
        <a:buNone/>
        <a:tabLst>
          <a:tab pos="0" algn="l"/>
          <a:tab pos="448919" algn="l"/>
          <a:tab pos="898199" algn="l"/>
          <a:tab pos="1347480" algn="l"/>
          <a:tab pos="1796760" algn="l"/>
          <a:tab pos="2246040" algn="l"/>
          <a:tab pos="2695320" algn="l"/>
          <a:tab pos="3144600" algn="l"/>
          <a:tab pos="3593880" algn="l"/>
          <a:tab pos="4043159" algn="l"/>
          <a:tab pos="4492440" algn="l"/>
          <a:tab pos="4941719" algn="l"/>
          <a:tab pos="5391000" algn="l"/>
          <a:tab pos="5840280" algn="l"/>
          <a:tab pos="6289560" algn="l"/>
          <a:tab pos="6738840" algn="l"/>
          <a:tab pos="7188120" algn="l"/>
          <a:tab pos="7637400" algn="l"/>
          <a:tab pos="8086679" algn="l"/>
          <a:tab pos="8535960" algn="l"/>
          <a:tab pos="8985240" algn="l"/>
        </a:tabLst>
        <a:defRPr lang="fr-FR" sz="4800" b="0" i="0" u="none" strike="noStrike" baseline="0">
          <a:ln>
            <a:noFill/>
          </a:ln>
          <a:solidFill>
            <a:srgbClr val="DC23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  <a:cs typeface="MS Gothic" pitchFamily="2"/>
        </a:defRPr>
      </a:lvl1pPr>
    </p:titleStyle>
    <p:bodyStyle>
      <a:lvl1pPr marL="342720" marR="0" indent="0" algn="l" rtl="0" hangingPunct="0">
        <a:lnSpc>
          <a:spcPct val="93000"/>
        </a:lnSpc>
        <a:spcBef>
          <a:spcPts val="0"/>
        </a:spcBef>
        <a:spcAft>
          <a:spcPts val="1437"/>
        </a:spcAft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fr-FR" sz="3200" b="0" i="0" u="none" strike="noStrike" baseline="0">
          <a:ln>
            <a:noFill/>
          </a:ln>
          <a:solidFill>
            <a:srgbClr val="000000"/>
          </a:solidFill>
          <a:latin typeface="Arial" pitchFamily="18"/>
          <a:ea typeface="MS Gothic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F173F4E-8446-4289-A91A-D758CCB4DE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359" y="-89280"/>
            <a:ext cx="8453519" cy="15209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compatLnSpc="1"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5158A8-AC0E-483B-AA5B-DD4D5D22CD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359" y="1618920"/>
            <a:ext cx="9353519" cy="4412880"/>
          </a:xfrm>
          <a:prstGeom prst="rect">
            <a:avLst/>
          </a:prstGeom>
          <a:noFill/>
          <a:ln>
            <a:noFill/>
          </a:ln>
        </p:spPr>
        <p:txBody>
          <a:bodyPr vert="horz" lIns="0" tIns="28080" rIns="0" bIns="0" compatLnSpc="1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B6F05E8B-3012-48DA-9B64-6A77DC16D67A}"/>
              </a:ext>
            </a:extLst>
          </p:cNvPr>
          <p:cNvSpPr/>
          <p:nvPr/>
        </p:nvSpPr>
        <p:spPr>
          <a:xfrm>
            <a:off x="-181080" y="7020000"/>
            <a:ext cx="10439640" cy="360359"/>
          </a:xfrm>
          <a:custGeom>
            <a:avLst>
              <a:gd name="f0" fmla="val 9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8000">
            <a:solidFill>
              <a:srgbClr val="000000"/>
            </a:solidFill>
            <a:prstDash val="solid"/>
            <a:round/>
          </a:ln>
        </p:spPr>
        <p:txBody>
          <a:bodyPr vert="horz" wrap="square" lIns="9000" tIns="9000" rIns="9000" bIns="9000" anchor="ctr" anchorCtr="1" compatLnSpc="1">
            <a:noAutofit/>
          </a:bodyPr>
          <a:lstStyle/>
          <a:p>
            <a:pPr marL="0" marR="0" lvl="0" indent="0" algn="l" rtl="0" hangingPunct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DAWAN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3284BD8-7CB3-4D7D-95F3-0684C376BDC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59640" y="7128000"/>
            <a:ext cx="353880" cy="382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marL="0" marR="0" lvl="0" indent="0" algn="r" rtl="0" hangingPunct="0">
              <a:lnSpc>
                <a:spcPct val="93000"/>
              </a:lnSpc>
              <a:buNone/>
              <a:tabLst/>
              <a:defRPr lang="fr-FR" sz="1400" kern="1200"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fld id="{A9815110-44A9-4364-9CAE-F437F39B9957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87428FB3-9D9E-47E7-90CE-EDCACF9D4730}"/>
              </a:ext>
            </a:extLst>
          </p:cNvPr>
          <p:cNvSpPr/>
          <p:nvPr/>
        </p:nvSpPr>
        <p:spPr>
          <a:xfrm>
            <a:off x="3240" y="1440000"/>
            <a:ext cx="10077480" cy="143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A8F1405-2825-4A2F-A1CF-3C3A42BBEEDF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820000" y="179280"/>
            <a:ext cx="1081080" cy="108431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indent="0" algn="ctr" rtl="0" hangingPunct="0">
        <a:lnSpc>
          <a:spcPct val="104000"/>
        </a:lnSpc>
        <a:spcBef>
          <a:spcPts val="0"/>
        </a:spcBef>
        <a:spcAft>
          <a:spcPts val="0"/>
        </a:spcAft>
        <a:tabLst>
          <a:tab pos="0" algn="l"/>
          <a:tab pos="448919" algn="l"/>
          <a:tab pos="898199" algn="l"/>
          <a:tab pos="1347480" algn="l"/>
          <a:tab pos="1796760" algn="l"/>
          <a:tab pos="2246040" algn="l"/>
          <a:tab pos="2695320" algn="l"/>
          <a:tab pos="3144600" algn="l"/>
          <a:tab pos="3593880" algn="l"/>
          <a:tab pos="4043159" algn="l"/>
          <a:tab pos="4492440" algn="l"/>
          <a:tab pos="4941719" algn="l"/>
          <a:tab pos="5391000" algn="l"/>
          <a:tab pos="5840280" algn="l"/>
          <a:tab pos="6289560" algn="l"/>
          <a:tab pos="6738840" algn="l"/>
          <a:tab pos="7188120" algn="l"/>
          <a:tab pos="7637400" algn="l"/>
          <a:tab pos="8086679" algn="l"/>
          <a:tab pos="8535960" algn="l"/>
          <a:tab pos="8985240" algn="l"/>
        </a:tabLst>
        <a:defRPr lang="fr-FR" sz="4800" b="0" i="0" u="none" strike="noStrike" kern="1200" baseline="0">
          <a:ln>
            <a:noFill/>
          </a:ln>
          <a:solidFill>
            <a:srgbClr val="DC23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</a:defRPr>
      </a:lvl1pPr>
    </p:titleStyle>
    <p:bodyStyle>
      <a:lvl1pPr marL="342720" marR="0" indent="0" algn="l" rtl="0" hangingPunct="0">
        <a:lnSpc>
          <a:spcPct val="93000"/>
        </a:lnSpc>
        <a:spcBef>
          <a:spcPts val="0"/>
        </a:spcBef>
        <a:spcAft>
          <a:spcPts val="1437"/>
        </a:spcAft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fr-FR" sz="3200" b="0" i="0" u="none" strike="noStrike" kern="1200" baseline="0">
          <a:ln>
            <a:noFill/>
          </a:ln>
          <a:solidFill>
            <a:srgbClr val="000000"/>
          </a:solidFill>
          <a:latin typeface="Arial" pitchFamily="18"/>
          <a:ea typeface="MS Gothic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5003954-9BC5-4960-85FA-3D8D706226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8460000" cy="12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633E86-5644-4548-AC65-B9F3EB0C33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1620000"/>
            <a:ext cx="9360000" cy="5138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fr-FR"/>
              <a:t>Cliquez pour éditer le format du plan de texte</a:t>
            </a:r>
          </a:p>
          <a:p>
            <a:pPr lvl="1"/>
            <a:r>
              <a:rPr lang="fr-FR"/>
              <a:t>Second niveau de plan</a:t>
            </a:r>
          </a:p>
          <a:p>
            <a:pPr lvl="2"/>
            <a:r>
              <a:rPr lang="fr-FR"/>
              <a:t>Troisième niveau de plan</a:t>
            </a:r>
          </a:p>
          <a:p>
            <a:pPr lvl="3"/>
            <a:r>
              <a:rPr lang="fr-FR"/>
              <a:t>Quatrième niveau de plan</a:t>
            </a:r>
          </a:p>
          <a:p>
            <a:pPr lvl="4"/>
            <a:r>
              <a:rPr lang="fr-FR"/>
              <a:t>Cinquième niveau de plan</a:t>
            </a:r>
          </a:p>
          <a:p>
            <a:pPr lvl="5"/>
            <a:r>
              <a:rPr lang="fr-FR"/>
              <a:t>Sixième niveau de plan</a:t>
            </a:r>
          </a:p>
          <a:p>
            <a:pPr lvl="6"/>
            <a:r>
              <a:rPr lang="fr-FR"/>
              <a:t>Septième niveau de plan</a:t>
            </a:r>
          </a:p>
          <a:p>
            <a:pPr lvl="7"/>
            <a:r>
              <a:rPr lang="fr-FR"/>
              <a:t>Huitième niveau de plan</a:t>
            </a:r>
          </a:p>
          <a:p>
            <a:pPr lvl="8"/>
            <a:r>
              <a:rPr lang="fr-FR"/>
              <a:t>Neuvième niveau de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2E885F-31DE-46D2-BE24-CC848131D957}"/>
              </a:ext>
            </a:extLst>
          </p:cNvPr>
          <p:cNvSpPr/>
          <p:nvPr/>
        </p:nvSpPr>
        <p:spPr>
          <a:xfrm>
            <a:off x="-180000" y="7020000"/>
            <a:ext cx="10440000" cy="360000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" tIns="9000" rIns="9000" bIns="9000" anchor="ctr" anchorCtr="1"/>
          <a:lstStyle/>
          <a:p>
            <a:pPr marL="0" marR="0" lvl="0" indent="0" algn="ctr" rtl="0" hangingPunct="0">
              <a:buNone/>
              <a:tabLst/>
            </a:pPr>
            <a:r>
              <a:rPr lang="fr-FR" sz="1400" kern="1200">
                <a:solidFill>
                  <a:srgbClr val="F20000"/>
                </a:solidFill>
                <a:latin typeface="Trebuchet MS" pitchFamily="34"/>
                <a:ea typeface="Lucida Sans Unicode" pitchFamily="2"/>
                <a:cs typeface="Tahoma" pitchFamily="2"/>
              </a:rPr>
              <a:t>DAWAN</a:t>
            </a:r>
            <a:r>
              <a:rPr lang="fr-FR" sz="1400" kern="1200">
                <a:latin typeface="Trebuchet MS" pitchFamily="34"/>
                <a:ea typeface="Lucida Sans Unicode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699CB4F-8761-40B3-B5D3-287FE8B6D89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Arial" pitchFamily="34"/>
                <a:ea typeface="Lucida Sans Unicode" pitchFamily="2"/>
                <a:cs typeface="Tahoma" pitchFamily="2"/>
              </a:defRPr>
            </a:lvl1pPr>
          </a:lstStyle>
          <a:p>
            <a:pPr lvl="0"/>
            <a:fld id="{64DFBB02-55D9-4272-B76D-F2CC469A5F2B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B13EE439-FA6A-4031-9025-97DEA05672AC}"/>
              </a:ext>
            </a:extLst>
          </p:cNvPr>
          <p:cNvSpPr/>
          <p:nvPr/>
        </p:nvSpPr>
        <p:spPr>
          <a:xfrm>
            <a:off x="0" y="1440000"/>
            <a:ext cx="10076760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rtl="0" hangingPunct="0">
              <a:buNone/>
              <a:tabLst/>
            </a:pPr>
            <a:endParaRPr lang="fr-FR" sz="2400" kern="1200"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81F5282-219A-4A93-B714-FCA2840C27A3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tretch>
            <a:fillRect/>
          </a:stretch>
        </p:blipFill>
        <p:spPr>
          <a:xfrm>
            <a:off x="8820000" y="180000"/>
            <a:ext cx="1081800" cy="10850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0" marR="0" lvl="0" indent="0" algn="ctr" rtl="0" hangingPunct="0">
        <a:buNone/>
        <a:tabLst/>
        <a:defRPr lang="fr-FR" sz="4800" b="0" i="0" u="none" strike="noStrike" kern="1200">
          <a:ln>
            <a:noFill/>
          </a:ln>
          <a:solidFill>
            <a:srgbClr val="F200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  <a:cs typeface="Tahoma" pitchFamily="2"/>
        </a:defRPr>
      </a:lvl1pPr>
    </p:titleStyle>
    <p:bodyStyle>
      <a:lvl1pPr marL="0" marR="0" lvl="0" indent="0" rtl="0" hangingPunct="0">
        <a:spcBef>
          <a:spcPts val="0"/>
        </a:spcBef>
        <a:spcAft>
          <a:spcPts val="1437"/>
        </a:spcAft>
        <a:buClr>
          <a:srgbClr val="F20000"/>
        </a:buClr>
        <a:buSzPct val="5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1pPr>
      <a:lvl2pPr marL="0" marR="0" lvl="1" indent="0" algn="l" rtl="0" hangingPunct="0">
        <a:lnSpc>
          <a:spcPct val="100000"/>
        </a:lnSpc>
        <a:spcBef>
          <a:spcPts val="0"/>
        </a:spcBef>
        <a:spcAft>
          <a:spcPts val="1437"/>
        </a:spcAft>
        <a:buClr>
          <a:srgbClr val="C0C0C0"/>
        </a:buClr>
        <a:buSzPct val="65000"/>
        <a:buFont typeface="StarSymbol"/>
        <a:buChar char=""/>
        <a:tabLst/>
        <a:defRPr lang="fr-FR" sz="28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2pPr>
      <a:lvl3pPr marL="0" marR="0" lvl="2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4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3pPr>
      <a:lvl4pPr marL="0" marR="0" lvl="3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75000"/>
        <a:buFont typeface="StarSymbol"/>
        <a:buChar char="–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4pPr>
      <a:lvl5pPr marL="0" marR="0" lvl="4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5pPr>
      <a:lvl6pPr marL="0" marR="0" lvl="5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6pPr>
      <a:lvl7pPr marL="0" marR="0" lvl="6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7pPr>
      <a:lvl8pPr marL="0" marR="0" lvl="7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8pPr>
      <a:lvl9pPr marL="0" marR="0" lvl="8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tml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wan.fr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8852F151-8620-465C-9C52-617B06C015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E0D0C1C-5D4B-4495-81EE-EF50A938087E}" type="slidenum">
              <a:t>1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54DA9E3-32AC-43C1-B17D-70E368DE219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403920"/>
            <a:ext cx="8459640" cy="1170720"/>
          </a:xfrm>
        </p:spPr>
        <p:txBody>
          <a:bodyPr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329222-65B1-425F-8DC0-39204CEE14F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8920"/>
            <a:ext cx="9360000" cy="5048640"/>
          </a:xfrm>
        </p:spPr>
        <p:txBody>
          <a:bodyPr wrap="square" anchor="t" anchorCtr="0">
            <a:spAutoFit/>
          </a:bodyPr>
          <a:lstStyle/>
          <a:p>
            <a:pPr lvl="0" indent="-342720"/>
            <a:endParaRPr lang="fr-FR"/>
          </a:p>
          <a:p>
            <a:pPr lvl="0" indent="-342720"/>
            <a:endParaRPr lang="fr-FR"/>
          </a:p>
          <a:p>
            <a:pPr lvl="0" indent="-342720" algn="ctr">
              <a:lnSpc>
                <a:spcPct val="104000"/>
              </a:lnSpc>
            </a:pPr>
            <a:r>
              <a:rPr lang="fr-FR" sz="6000">
                <a:latin typeface="Trebuchet MS" pitchFamily="34"/>
              </a:rPr>
              <a:t>Le langage HTML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1">
            <a:extLst>
              <a:ext uri="{FF2B5EF4-FFF2-40B4-BE49-F238E27FC236}">
                <a16:creationId xmlns:a16="http://schemas.microsoft.com/office/drawing/2014/main" id="{1AB2C5CD-E38E-44DA-8C92-B3BE40116C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973BD24-93A2-4CBE-B67F-AFA5288FAFC5}" type="slidenum">
              <a:t>10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6B262C7-BD1F-4BF3-B69C-E6DBCC7D650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225360"/>
            <a:ext cx="8459640" cy="117036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La balise body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3728DD-E60E-4978-B498-4AD9602364B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8920"/>
            <a:ext cx="9360000" cy="5048640"/>
          </a:xfrm>
        </p:spPr>
        <p:txBody>
          <a:bodyPr wrap="square" tIns="24840" anchor="t" anchorCtr="0">
            <a:spAutoFit/>
          </a:bodyPr>
          <a:lstStyle/>
          <a:p>
            <a:pPr lvl="0" indent="-342720" hangingPunct="1"/>
            <a:r>
              <a:rPr lang="fr-FR" sz="2800"/>
              <a:t>Elle définit le corps du document : tout ce qui sera visible par l'utilisateur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33580C95-CC70-46B3-8FEB-D965A27E01E8}"/>
              </a:ext>
            </a:extLst>
          </p:cNvPr>
          <p:cNvGrpSpPr/>
          <p:nvPr/>
        </p:nvGrpSpPr>
        <p:grpSpPr>
          <a:xfrm>
            <a:off x="804959" y="2694240"/>
            <a:ext cx="8735039" cy="3745800"/>
            <a:chOff x="804959" y="2694240"/>
            <a:chExt cx="8735039" cy="3745800"/>
          </a:xfrm>
        </p:grpSpPr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C042CEA1-63E3-40AB-85A0-60B7BAEA782F}"/>
                </a:ext>
              </a:extLst>
            </p:cNvPr>
            <p:cNvSpPr/>
            <p:nvPr/>
          </p:nvSpPr>
          <p:spPr>
            <a:xfrm>
              <a:off x="3606479" y="2694240"/>
              <a:ext cx="5933519" cy="37458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0 f9 1"/>
                <a:gd name="f13" fmla="*/ f10 1 f2"/>
                <a:gd name="f14" fmla="*/ 0 f8 1"/>
                <a:gd name="f15" fmla="*/ 10800 f9 1"/>
                <a:gd name="f16" fmla="*/ 21600 f9 1"/>
                <a:gd name="f17" fmla="*/ 21600 f8 1"/>
                <a:gd name="f18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">
                  <a:pos x="f11" y="f12"/>
                </a:cxn>
                <a:cxn ang="f18">
                  <a:pos x="f14" y="f15"/>
                </a:cxn>
                <a:cxn ang="f18">
                  <a:pos x="f11" y="f16"/>
                </a:cxn>
                <a:cxn ang="f18">
                  <a:pos x="f17" y="f15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DAE6F0">
                <a:alpha val="15000"/>
              </a:srgbClr>
            </a:solidFill>
            <a:ln w="12600">
              <a:solidFill>
                <a:srgbClr val="4D4D4D"/>
              </a:solidFill>
              <a:prstDash val="solid"/>
              <a:miter/>
            </a:ln>
          </p:spPr>
          <p:txBody>
            <a:bodyPr vert="horz" wrap="square" lIns="90000" tIns="46800" rIns="90000" bIns="46800" anchor="ctr" anchorCtr="0" compatLnSpc="1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&lt;html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800000"/>
                  </a:solidFill>
                  <a:latin typeface="Verdana" pitchFamily="34"/>
                  <a:ea typeface="MS Gothic" pitchFamily="2"/>
                  <a:cs typeface="MS Gothic" pitchFamily="2"/>
                </a:rPr>
                <a:t>lang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</a:t>
              </a:r>
              <a:r>
                <a:rPr lang="en-GB" sz="1500" b="0" i="1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fr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&lt;head&gt;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  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Verdana" pitchFamily="34"/>
                  <a:ea typeface="MS Gothic" pitchFamily="2"/>
                  <a:cs typeface="MS Gothic" pitchFamily="2"/>
                </a:rPr>
                <a:t>&lt;!-- entête du document ne s’affiche pas à l’écran --&gt;</a:t>
              </a:r>
              <a:b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</a:b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  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&lt;title&gt;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Dawan : formations informatiques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&lt;/title&gt;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   &lt;meta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800000"/>
                  </a:solidFill>
                  <a:latin typeface="Verdana" pitchFamily="34"/>
                  <a:ea typeface="MS Gothic" pitchFamily="2"/>
                  <a:cs typeface="MS Gothic" pitchFamily="2"/>
                </a:rPr>
                <a:t>name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"description"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800000"/>
                  </a:solidFill>
                  <a:latin typeface="Verdana" pitchFamily="34"/>
                  <a:ea typeface="MS Gothic" pitchFamily="2"/>
                  <a:cs typeface="MS Gothic" pitchFamily="2"/>
                </a:rPr>
                <a:t>content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"formations"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/&gt;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  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Verdana" pitchFamily="34"/>
                  <a:ea typeface="MS Gothic" pitchFamily="2"/>
                  <a:cs typeface="MS Gothic" pitchFamily="2"/>
                </a:rPr>
                <a:t>&lt;!-- pour l’affichage des caractères --&gt;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  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&lt;meta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800000"/>
                  </a:solidFill>
                  <a:latin typeface="Verdana" pitchFamily="34"/>
                  <a:ea typeface="MS Gothic" pitchFamily="2"/>
                  <a:cs typeface="MS Gothic" pitchFamily="2"/>
                </a:rPr>
                <a:t>charset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"UTF-8"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/&gt;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&lt;/head&gt;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&lt;body&gt;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  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Verdana" pitchFamily="34"/>
                  <a:ea typeface="MS Gothic" pitchFamily="2"/>
                  <a:cs typeface="MS Gothic" pitchFamily="2"/>
                </a:rPr>
                <a:t>&lt;!-- contenu de la page →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    &lt;p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800000"/>
                  </a:solidFill>
                  <a:latin typeface="Verdana" pitchFamily="34"/>
                  <a:ea typeface="MS Gothic" pitchFamily="2"/>
                  <a:cs typeface="MS Gothic" pitchFamily="2"/>
                </a:rPr>
                <a:t>id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"paragraphe-1"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&gt;une ou plusieurs ligne de texte&lt;/p&gt;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    &lt;img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800000"/>
                  </a:solidFill>
                  <a:latin typeface="Verdana" pitchFamily="34"/>
                  <a:ea typeface="MS Gothic" pitchFamily="2"/>
                  <a:cs typeface="MS Gothic" pitchFamily="2"/>
                </a:rPr>
                <a:t>src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"maphoto.jpg"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800000"/>
                  </a:solidFill>
                  <a:latin typeface="Verdana" pitchFamily="34"/>
                  <a:ea typeface="MS Gothic" pitchFamily="2"/>
                  <a:cs typeface="MS Gothic" pitchFamily="2"/>
                </a:rPr>
                <a:t>width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"150"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800000"/>
                  </a:solidFill>
                  <a:latin typeface="Verdana" pitchFamily="34"/>
                  <a:ea typeface="MS Gothic" pitchFamily="2"/>
                  <a:cs typeface="MS Gothic" pitchFamily="2"/>
                </a:rPr>
                <a:t>height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"150"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/&gt;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&lt;/body&gt;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15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endParaRP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&lt;/html&gt;</a:t>
              </a:r>
            </a:p>
          </p:txBody>
        </p:sp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D6DE957D-DBEE-4922-AC0A-DD8A40CE7B24}"/>
                </a:ext>
              </a:extLst>
            </p:cNvPr>
            <p:cNvSpPr/>
            <p:nvPr/>
          </p:nvSpPr>
          <p:spPr>
            <a:xfrm>
              <a:off x="804959" y="5302079"/>
              <a:ext cx="2536920" cy="64332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C2">
                <a:alpha val="15000"/>
              </a:srgbClr>
            </a:solidFill>
            <a:ln w="25560">
              <a:solidFill>
                <a:srgbClr val="40404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>
              <a:sp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Le contenu sera visible sur le navigateur.</a:t>
              </a:r>
            </a:p>
          </p:txBody>
        </p:sp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1354B56E-BBD4-414E-AE2B-53186177514F}"/>
                </a:ext>
              </a:extLst>
            </p:cNvPr>
            <p:cNvSpPr/>
            <p:nvPr/>
          </p:nvSpPr>
          <p:spPr>
            <a:xfrm>
              <a:off x="3356640" y="5092560"/>
              <a:ext cx="228240" cy="1073160"/>
            </a:xfrm>
            <a:custGeom>
              <a:avLst>
                <a:gd name="f0" fmla="val 1635"/>
                <a:gd name="f1" fmla="val 10814"/>
              </a:avLst>
              <a:gdLst>
                <a:gd name="f2" fmla="val 10800000"/>
                <a:gd name="f3" fmla="val 5400000"/>
                <a:gd name="f4" fmla="val 180"/>
                <a:gd name="f5" fmla="val w"/>
                <a:gd name="f6" fmla="val h"/>
                <a:gd name="f7" fmla="val 0"/>
                <a:gd name="f8" fmla="val 21600"/>
                <a:gd name="f9" fmla="val -2147483647"/>
                <a:gd name="f10" fmla="val 2147483647"/>
                <a:gd name="f11" fmla="val 5400"/>
                <a:gd name="f12" fmla="val 16200"/>
                <a:gd name="f13" fmla="val 10800"/>
                <a:gd name="f14" fmla="+- 0 0 0"/>
                <a:gd name="f15" fmla="*/ f5 1 21600"/>
                <a:gd name="f16" fmla="*/ f6 1 21600"/>
                <a:gd name="f17" fmla="pin 0 f0 5400"/>
                <a:gd name="f18" fmla="pin 0 f1 21600"/>
                <a:gd name="f19" fmla="*/ f14 f2 1"/>
                <a:gd name="f20" fmla="*/ f17 1 2"/>
                <a:gd name="f21" fmla="val f17"/>
                <a:gd name="f22" fmla="val f18"/>
                <a:gd name="f23" fmla="+- 21600 0 f17"/>
                <a:gd name="f24" fmla="*/ f17 10000 1"/>
                <a:gd name="f25" fmla="*/ 10800 f15 1"/>
                <a:gd name="f26" fmla="*/ f17 f16 1"/>
                <a:gd name="f27" fmla="*/ f7 f15 1"/>
                <a:gd name="f28" fmla="*/ f18 f16 1"/>
                <a:gd name="f29" fmla="*/ 13800 f15 1"/>
                <a:gd name="f30" fmla="*/ 21600 f15 1"/>
                <a:gd name="f31" fmla="*/ 0 f16 1"/>
                <a:gd name="f32" fmla="*/ f19 1 f4"/>
                <a:gd name="f33" fmla="*/ 0 f15 1"/>
                <a:gd name="f34" fmla="*/ 10800 f16 1"/>
                <a:gd name="f35" fmla="*/ 21600 f16 1"/>
                <a:gd name="f36" fmla="+- f22 0 f17"/>
                <a:gd name="f37" fmla="+- f22 0 f20"/>
                <a:gd name="f38" fmla="+- f22 f20 0"/>
                <a:gd name="f39" fmla="+- f22 f17 0"/>
                <a:gd name="f40" fmla="+- 21600 0 f20"/>
                <a:gd name="f41" fmla="*/ f24 1 31953"/>
                <a:gd name="f42" fmla="+- f32 0 f3"/>
                <a:gd name="f43" fmla="+- 21600 0 f41"/>
                <a:gd name="f44" fmla="*/ f41 f16 1"/>
                <a:gd name="f45" fmla="*/ f43 f16 1"/>
              </a:gdLst>
              <a:ahLst>
                <a:ahXY gdRefY="f0" minY="f7" maxY="f11">
                  <a:pos x="f25" y="f26"/>
                </a:ahXY>
                <a:ahXY gdRefY="f1" minY="f7" maxY="f8">
                  <a:pos x="f27" y="f28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30" y="f31"/>
                </a:cxn>
                <a:cxn ang="f42">
                  <a:pos x="f33" y="f34"/>
                </a:cxn>
                <a:cxn ang="f42">
                  <a:pos x="f30" y="f35"/>
                </a:cxn>
              </a:cxnLst>
              <a:rect l="f29" t="f44" r="f30" b="f45"/>
              <a:pathLst>
                <a:path w="21600" h="21600">
                  <a:moveTo>
                    <a:pt x="f8" y="f7"/>
                  </a:moveTo>
                  <a:cubicBezTo>
                    <a:pt x="f12" y="f7"/>
                    <a:pt x="f13" y="f20"/>
                    <a:pt x="f13" y="f21"/>
                  </a:cubicBezTo>
                  <a:lnTo>
                    <a:pt x="f13" y="f36"/>
                  </a:lnTo>
                  <a:cubicBezTo>
                    <a:pt x="f13" y="f37"/>
                    <a:pt x="f11" y="f22"/>
                    <a:pt x="f7" y="f22"/>
                  </a:cubicBezTo>
                  <a:cubicBezTo>
                    <a:pt x="f11" y="f22"/>
                    <a:pt x="f13" y="f38"/>
                    <a:pt x="f13" y="f39"/>
                  </a:cubicBezTo>
                  <a:lnTo>
                    <a:pt x="f13" y="f23"/>
                  </a:lnTo>
                  <a:cubicBezTo>
                    <a:pt x="f13" y="f40"/>
                    <a:pt x="f12" y="f8"/>
                    <a:pt x="f8" y="f8"/>
                  </a:cubicBezTo>
                </a:path>
              </a:pathLst>
            </a:custGeom>
            <a:noFill/>
            <a:ln w="28440">
              <a:solidFill>
                <a:srgbClr val="C95F5F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B0FB2BCC-AEF5-4FD7-9C4C-4EEAD25A69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408A944-18F7-4540-B0BE-6B4505EB8898}" type="slidenum">
              <a:t>11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5A4F09E-C89C-453F-ADB4-4B1A8433F5F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225360"/>
            <a:ext cx="8459640" cy="117036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Atelier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3A87A6-1CE8-4857-B8BB-126D332555A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8920"/>
            <a:ext cx="9360000" cy="5048640"/>
          </a:xfrm>
        </p:spPr>
        <p:txBody>
          <a:bodyPr wrap="square" tIns="24840" anchor="t" anchorCtr="0">
            <a:spAutoFit/>
          </a:bodyPr>
          <a:lstStyle/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800"/>
              <a:t>Créer une première page HTML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endParaRPr lang="fr-FR"/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Consigne : écrire une page HTML avec les </a:t>
            </a:r>
            <a:r>
              <a:rPr lang="fr-FR" b="1"/>
              <a:t>balises obligatoires</a:t>
            </a:r>
            <a:r>
              <a:rPr lang="fr-FR"/>
              <a:t>, utiliser une </a:t>
            </a:r>
            <a:r>
              <a:rPr lang="fr-FR" b="1"/>
              <a:t>balise texte</a:t>
            </a:r>
            <a:r>
              <a:rPr lang="fr-FR"/>
              <a:t> + une </a:t>
            </a:r>
            <a:r>
              <a:rPr lang="fr-FR" b="1"/>
              <a:t>balise orpheline</a:t>
            </a:r>
            <a:r>
              <a:rPr lang="fr-FR"/>
              <a:t> pour présenter et afficher du contenu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endParaRPr lang="fr-FR"/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Objectif : connaître les informations minimum requises pour la création d’une page HTML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1438368F-6E08-47FD-A8C5-1328D099C7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3D334CD-5870-45F5-BD33-9F63FC6D7935}" type="slidenum">
              <a:t>12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1A92FF3-02BA-4380-B5AC-152F7C3A5EA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359" y="158040"/>
            <a:ext cx="8453519" cy="1170360"/>
          </a:xfrm>
          <a:effectLst>
            <a:outerShdw dir="16200000" algn="tl">
              <a:srgbClr val="808080"/>
            </a:outerShdw>
          </a:effectLst>
        </p:spPr>
        <p:txBody>
          <a:bodyPr/>
          <a:lstStyle/>
          <a:p>
            <a:pPr lvl="0"/>
            <a:r>
              <a:rPr lang="fr-FR"/>
              <a:t>Le web sémantique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6D5845-26E9-479F-B38B-130C7F037904}"/>
              </a:ext>
            </a:extLst>
          </p:cNvPr>
          <p:cNvSpPr txBox="1"/>
          <p:nvPr/>
        </p:nvSpPr>
        <p:spPr>
          <a:xfrm>
            <a:off x="1440000" y="1800000"/>
            <a:ext cx="6677640" cy="7369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En HTML5 nous devons construire nos pages selon</a:t>
            </a: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une </a:t>
            </a:r>
            <a:r>
              <a:rPr lang="fr-FR" sz="2200" b="0" i="0" u="sng" strike="noStrik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>
                  <a:solidFill>
                    <a:srgbClr val="FF3333"/>
                  </a:solidFill>
                </a:uFill>
                <a:latin typeface="Arial" pitchFamily="18"/>
                <a:ea typeface="MS Gothic" pitchFamily="2"/>
                <a:cs typeface="MS Gothic" pitchFamily="2"/>
              </a:rPr>
              <a:t>structure standardisée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25FE640-74F9-445A-BDA4-3FF0DE678BB2}"/>
              </a:ext>
            </a:extLst>
          </p:cNvPr>
          <p:cNvSpPr txBox="1"/>
          <p:nvPr/>
        </p:nvSpPr>
        <p:spPr>
          <a:xfrm>
            <a:off x="1440000" y="3060000"/>
            <a:ext cx="4827240" cy="13597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Le document html doit avoir du sens :</a:t>
            </a: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- Pour les moteurs de recherche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- Pour les navigateurs web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143E5B5-ECF1-4C49-B948-870BDF7A7BCC}"/>
              </a:ext>
            </a:extLst>
          </p:cNvPr>
          <p:cNvSpPr txBox="1"/>
          <p:nvPr/>
        </p:nvSpPr>
        <p:spPr>
          <a:xfrm>
            <a:off x="115920" y="5400000"/>
            <a:ext cx="6004080" cy="516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De nouvelles balises sont apparues 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3966FF4-79D9-4300-BCA0-6CDBF7AF66B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300000" y="4140000"/>
            <a:ext cx="3622320" cy="2679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602898F9-3F7C-43DE-B6F6-5A5F3C38E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C3C5E7C-542A-475A-81F7-872D148E24DA}" type="slidenum">
              <a:t>13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AC9BFAF-C9E8-4EC2-B93F-3ECBC86857E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Principales balises sémantiques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E44809-962A-4824-8699-59AA5E90246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86120" y="2067120"/>
            <a:ext cx="9713879" cy="4052879"/>
          </a:xfrm>
        </p:spPr>
        <p:txBody>
          <a:bodyPr/>
          <a:lstStyle/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200" dirty="0">
                <a:solidFill>
                  <a:srgbClr val="007FFF"/>
                </a:solidFill>
              </a:rPr>
              <a:t>&lt;article&gt; … &lt;/article&gt;</a:t>
            </a:r>
            <a:r>
              <a:rPr lang="fr-FR" sz="2200" dirty="0"/>
              <a:t> : Délimite un article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200" dirty="0">
                <a:solidFill>
                  <a:srgbClr val="007FFF"/>
                </a:solidFill>
              </a:rPr>
              <a:t>&lt;</a:t>
            </a:r>
            <a:r>
              <a:rPr lang="en-US" sz="2200" dirty="0">
                <a:solidFill>
                  <a:srgbClr val="007FFF"/>
                </a:solidFill>
              </a:rPr>
              <a:t>aside</a:t>
            </a:r>
            <a:r>
              <a:rPr lang="fr-FR" sz="2200" dirty="0">
                <a:solidFill>
                  <a:srgbClr val="007FFF"/>
                </a:solidFill>
              </a:rPr>
              <a:t>&gt; … &lt;/</a:t>
            </a:r>
            <a:r>
              <a:rPr lang="fr-FR" sz="2200" dirty="0" err="1">
                <a:solidFill>
                  <a:srgbClr val="007FFF"/>
                </a:solidFill>
              </a:rPr>
              <a:t>aside</a:t>
            </a:r>
            <a:r>
              <a:rPr lang="fr-FR" sz="2200" dirty="0">
                <a:solidFill>
                  <a:srgbClr val="007FFF"/>
                </a:solidFill>
              </a:rPr>
              <a:t>&gt;</a:t>
            </a:r>
            <a:r>
              <a:rPr lang="fr-FR" sz="2200" dirty="0"/>
              <a:t> : Défini du contenu comme contenu annexe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200" dirty="0">
                <a:solidFill>
                  <a:srgbClr val="007FFF"/>
                </a:solidFill>
              </a:rPr>
              <a:t>&lt;figure&gt; … &lt;/figure&gt;</a:t>
            </a:r>
            <a:r>
              <a:rPr lang="fr-FR" sz="2200" dirty="0"/>
              <a:t> : Encapsule du contenu qui n’est pas du texte (ex : images)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200" dirty="0">
                <a:solidFill>
                  <a:srgbClr val="007FFF"/>
                </a:solidFill>
              </a:rPr>
              <a:t>&lt;</a:t>
            </a:r>
            <a:r>
              <a:rPr lang="en-US" sz="2200" dirty="0">
                <a:solidFill>
                  <a:srgbClr val="007FFF"/>
                </a:solidFill>
              </a:rPr>
              <a:t>footer</a:t>
            </a:r>
            <a:r>
              <a:rPr lang="fr-FR" sz="2200" dirty="0">
                <a:solidFill>
                  <a:srgbClr val="007FFF"/>
                </a:solidFill>
              </a:rPr>
              <a:t>&gt; … &lt;/</a:t>
            </a:r>
            <a:r>
              <a:rPr lang="fr-FR" sz="2200" dirty="0" err="1">
                <a:solidFill>
                  <a:srgbClr val="007FFF"/>
                </a:solidFill>
              </a:rPr>
              <a:t>footer</a:t>
            </a:r>
            <a:r>
              <a:rPr lang="fr-FR" sz="2200" dirty="0">
                <a:solidFill>
                  <a:srgbClr val="007FFF"/>
                </a:solidFill>
              </a:rPr>
              <a:t>&gt;</a:t>
            </a:r>
            <a:r>
              <a:rPr lang="fr-FR" sz="2200" dirty="0"/>
              <a:t> : Pied de page (ou de section, d’article...)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200" dirty="0">
                <a:solidFill>
                  <a:srgbClr val="007FFF"/>
                </a:solidFill>
              </a:rPr>
              <a:t>&lt;</a:t>
            </a:r>
            <a:r>
              <a:rPr lang="en-US" sz="2200" dirty="0">
                <a:solidFill>
                  <a:srgbClr val="007FFF"/>
                </a:solidFill>
              </a:rPr>
              <a:t>header</a:t>
            </a:r>
            <a:r>
              <a:rPr lang="fr-FR" sz="2200" dirty="0">
                <a:solidFill>
                  <a:srgbClr val="007FFF"/>
                </a:solidFill>
              </a:rPr>
              <a:t>&gt; … &lt;/header&gt;</a:t>
            </a:r>
            <a:r>
              <a:rPr lang="fr-FR" sz="2200" dirty="0"/>
              <a:t> : Haut de page (ou de section, d’article...)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200" dirty="0">
                <a:solidFill>
                  <a:srgbClr val="007FFF"/>
                </a:solidFill>
              </a:rPr>
              <a:t>&lt;main&gt; … &lt;/main&gt;</a:t>
            </a:r>
            <a:r>
              <a:rPr lang="fr-FR" sz="2200" dirty="0"/>
              <a:t> : Contenu principal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200" dirty="0">
                <a:solidFill>
                  <a:srgbClr val="007FFF"/>
                </a:solidFill>
              </a:rPr>
              <a:t>&lt;</a:t>
            </a:r>
            <a:r>
              <a:rPr lang="fr-FR" sz="2200" dirty="0" err="1">
                <a:solidFill>
                  <a:srgbClr val="007FFF"/>
                </a:solidFill>
              </a:rPr>
              <a:t>nav</a:t>
            </a:r>
            <a:r>
              <a:rPr lang="fr-FR" sz="2200" dirty="0">
                <a:solidFill>
                  <a:srgbClr val="007FFF"/>
                </a:solidFill>
              </a:rPr>
              <a:t>&gt; … &lt;/</a:t>
            </a:r>
            <a:r>
              <a:rPr lang="fr-FR" sz="2200" dirty="0" err="1">
                <a:solidFill>
                  <a:srgbClr val="007FFF"/>
                </a:solidFill>
              </a:rPr>
              <a:t>nav</a:t>
            </a:r>
            <a:r>
              <a:rPr lang="fr-FR" sz="2200" dirty="0">
                <a:solidFill>
                  <a:srgbClr val="007FFF"/>
                </a:solidFill>
              </a:rPr>
              <a:t>&gt;</a:t>
            </a:r>
            <a:r>
              <a:rPr lang="fr-FR" sz="2200" dirty="0"/>
              <a:t> : Défini une zone de menu de navigation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200" dirty="0">
                <a:solidFill>
                  <a:srgbClr val="007FFF"/>
                </a:solidFill>
              </a:rPr>
              <a:t>&lt;section&gt;  … &lt;/section&gt; </a:t>
            </a:r>
            <a:r>
              <a:rPr lang="fr-FR" sz="2200" dirty="0"/>
              <a:t>: Défini une zone dont les contenus auront un lien entre eux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B7EB8D04-A045-43D7-A928-1539A69605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05F2566-877B-4F83-8113-671F76C31149}" type="slidenum">
              <a:t>14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0CCEDE0-9D95-4E7B-9D13-6C3F02EB479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ATELIER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A448AA-8A78-496E-859D-A658C875231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510919"/>
            <a:ext cx="9353519" cy="4418640"/>
          </a:xfrm>
        </p:spPr>
        <p:txBody>
          <a:bodyPr/>
          <a:lstStyle/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Création du squelette HTML5 d’une page web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endParaRPr lang="fr-FR"/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Consigne : réfléchir à son projet de site web et au contenu que l’on souhaite présenter, créer la structure sémantique de notre future page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endParaRPr lang="fr-FR"/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Objectif : avoir une base permettant de structurer le futur contenu de la page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35F987F5-5B1B-4685-A4D4-725714F837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125570B-C569-4A3E-957C-7B4C953791AA}" type="slidenum">
              <a:t>15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A4C54C8-CD6D-48FF-AC12-AFE61189FE6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Mise en forme HTML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9178E2-9765-47DE-AA00-66C94DCEB3D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548000"/>
            <a:ext cx="9353519" cy="5252760"/>
          </a:xfrm>
        </p:spPr>
        <p:txBody>
          <a:bodyPr/>
          <a:lstStyle/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400"/>
              <a:t>Titres : </a:t>
            </a:r>
            <a:r>
              <a:rPr lang="fr-FR" sz="2400">
                <a:solidFill>
                  <a:srgbClr val="007FFF"/>
                </a:solidFill>
              </a:rPr>
              <a:t>&lt;h1&gt;</a:t>
            </a:r>
            <a:r>
              <a:rPr lang="fr-FR" sz="2400"/>
              <a:t> Titre niveau 1 </a:t>
            </a:r>
            <a:r>
              <a:rPr lang="fr-FR" sz="2400">
                <a:solidFill>
                  <a:srgbClr val="007FFF"/>
                </a:solidFill>
              </a:rPr>
              <a:t>&lt;/h1&gt;</a:t>
            </a:r>
            <a:r>
              <a:rPr lang="fr-FR" sz="2400"/>
              <a:t> … </a:t>
            </a:r>
            <a:br>
              <a:rPr lang="fr-FR" sz="2400"/>
            </a:br>
            <a:r>
              <a:rPr lang="fr-FR" sz="2400"/>
              <a:t>			</a:t>
            </a:r>
            <a:r>
              <a:rPr lang="fr-FR" sz="2400">
                <a:solidFill>
                  <a:srgbClr val="007FFF"/>
                </a:solidFill>
              </a:rPr>
              <a:t>&lt;h6&gt;</a:t>
            </a:r>
            <a:r>
              <a:rPr lang="fr-FR" sz="2400"/>
              <a:t> Titre de niveau 6 </a:t>
            </a:r>
            <a:r>
              <a:rPr lang="fr-FR" sz="2400">
                <a:solidFill>
                  <a:srgbClr val="007FFF"/>
                </a:solidFill>
              </a:rPr>
              <a:t>&lt;/h6&gt;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400"/>
              <a:t>Paragraphes : </a:t>
            </a:r>
            <a:r>
              <a:rPr lang="fr-FR" sz="2400">
                <a:solidFill>
                  <a:srgbClr val="007FFF"/>
                </a:solidFill>
              </a:rPr>
              <a:t>&lt;p&gt;</a:t>
            </a:r>
            <a:r>
              <a:rPr lang="fr-FR" sz="2400"/>
              <a:t>Utile pour effectuer des sauts lignes</a:t>
            </a:r>
            <a:r>
              <a:rPr lang="fr-FR" sz="2400">
                <a:solidFill>
                  <a:srgbClr val="007FFF"/>
                </a:solidFill>
              </a:rPr>
              <a:t>&lt;/p&gt;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400"/>
              <a:t>Légender une image : </a:t>
            </a:r>
            <a:r>
              <a:rPr lang="fr-FR" sz="2400">
                <a:solidFill>
                  <a:srgbClr val="007FFF"/>
                </a:solidFill>
              </a:rPr>
              <a:t>&lt;figcaption&gt;</a:t>
            </a:r>
            <a:r>
              <a:rPr lang="fr-FR" sz="2400"/>
              <a:t>Légende</a:t>
            </a:r>
            <a:r>
              <a:rPr lang="fr-FR" sz="2400">
                <a:solidFill>
                  <a:srgbClr val="007FFF"/>
                </a:solidFill>
              </a:rPr>
              <a:t>&lt;/figcaption&gt;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400"/>
              <a:t>Délimiteur horizontal : </a:t>
            </a:r>
            <a:r>
              <a:rPr lang="fr-FR" sz="2400">
                <a:solidFill>
                  <a:srgbClr val="007FFF"/>
                </a:solidFill>
              </a:rPr>
              <a:t>&lt;hr /&gt;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400"/>
              <a:t>Faire ressortir du texte : </a:t>
            </a:r>
            <a:r>
              <a:rPr lang="fr-FR" sz="2400">
                <a:solidFill>
                  <a:srgbClr val="007FFF"/>
                </a:solidFill>
              </a:rPr>
              <a:t>&lt;</a:t>
            </a:r>
            <a:r>
              <a:rPr lang="en-US" sz="2400">
                <a:solidFill>
                  <a:srgbClr val="007FFF"/>
                </a:solidFill>
              </a:rPr>
              <a:t>strong</a:t>
            </a:r>
            <a:r>
              <a:rPr lang="fr-FR" sz="2400">
                <a:solidFill>
                  <a:srgbClr val="007FFF"/>
                </a:solidFill>
              </a:rPr>
              <a:t>&gt;</a:t>
            </a:r>
            <a:r>
              <a:rPr lang="fr-FR" sz="2400"/>
              <a:t>Texte en gras</a:t>
            </a:r>
            <a:r>
              <a:rPr lang="fr-FR" sz="2400">
                <a:solidFill>
                  <a:srgbClr val="007FFF"/>
                </a:solidFill>
              </a:rPr>
              <a:t>&lt;/</a:t>
            </a:r>
            <a:r>
              <a:rPr lang="en-US" sz="2400">
                <a:solidFill>
                  <a:srgbClr val="007FFF"/>
                </a:solidFill>
              </a:rPr>
              <a:t>strong</a:t>
            </a:r>
            <a:r>
              <a:rPr lang="fr-FR" sz="2400">
                <a:solidFill>
                  <a:srgbClr val="007FFF"/>
                </a:solidFill>
              </a:rPr>
              <a:t>&gt;</a:t>
            </a:r>
            <a:r>
              <a:rPr lang="fr-FR" sz="2400"/>
              <a:t> … </a:t>
            </a:r>
            <a:r>
              <a:rPr lang="fr-FR" sz="2400">
                <a:solidFill>
                  <a:srgbClr val="007FFF"/>
                </a:solidFill>
              </a:rPr>
              <a:t>&lt;em&gt;</a:t>
            </a:r>
            <a:r>
              <a:rPr lang="fr-FR" sz="2400"/>
              <a:t>en italique</a:t>
            </a:r>
            <a:r>
              <a:rPr lang="fr-FR" sz="2400">
                <a:solidFill>
                  <a:srgbClr val="007FFF"/>
                </a:solidFill>
              </a:rPr>
              <a:t>&lt;/em&gt;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400"/>
              <a:t>Texte en petit : </a:t>
            </a:r>
            <a:r>
              <a:rPr lang="fr-FR" sz="2400">
                <a:solidFill>
                  <a:srgbClr val="007FFF"/>
                </a:solidFill>
              </a:rPr>
              <a:t>&lt;</a:t>
            </a:r>
            <a:r>
              <a:rPr lang="en-US" sz="2400">
                <a:solidFill>
                  <a:srgbClr val="007FFF"/>
                </a:solidFill>
              </a:rPr>
              <a:t>small</a:t>
            </a:r>
            <a:r>
              <a:rPr lang="fr-FR" sz="2400">
                <a:solidFill>
                  <a:srgbClr val="007FFF"/>
                </a:solidFill>
              </a:rPr>
              <a:t>&gt;</a:t>
            </a:r>
            <a:r>
              <a:rPr lang="fr-FR" sz="2400"/>
              <a:t>plus petit</a:t>
            </a:r>
            <a:r>
              <a:rPr lang="fr-FR" sz="2400">
                <a:solidFill>
                  <a:srgbClr val="007FFF"/>
                </a:solidFill>
              </a:rPr>
              <a:t>&lt;/</a:t>
            </a:r>
            <a:r>
              <a:rPr lang="en-US" sz="2400">
                <a:solidFill>
                  <a:srgbClr val="007FFF"/>
                </a:solidFill>
              </a:rPr>
              <a:t>small</a:t>
            </a:r>
            <a:r>
              <a:rPr lang="fr-FR" sz="2400">
                <a:solidFill>
                  <a:srgbClr val="007FFF"/>
                </a:solidFill>
              </a:rPr>
              <a:t>&gt;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400"/>
              <a:t>Faire une courte citation : </a:t>
            </a:r>
            <a:r>
              <a:rPr lang="fr-FR" sz="2400">
                <a:solidFill>
                  <a:srgbClr val="007FFF"/>
                </a:solidFill>
              </a:rPr>
              <a:t>&lt;cite&gt;</a:t>
            </a:r>
            <a:r>
              <a:rPr lang="fr-FR" sz="2400"/>
              <a:t>Citation</a:t>
            </a:r>
            <a:r>
              <a:rPr lang="fr-FR" sz="2400">
                <a:solidFill>
                  <a:srgbClr val="007FFF"/>
                </a:solidFill>
              </a:rPr>
              <a:t>&lt;/cite&gt;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400"/>
              <a:t>Faire une longue citation : </a:t>
            </a:r>
            <a:r>
              <a:rPr lang="fr-FR" sz="2400">
                <a:solidFill>
                  <a:srgbClr val="007FFF"/>
                </a:solidFill>
              </a:rPr>
              <a:t>&lt;blockquote&gt;</a:t>
            </a:r>
            <a:r>
              <a:rPr lang="fr-FR" sz="2400"/>
              <a:t>Citation</a:t>
            </a:r>
            <a:r>
              <a:rPr lang="fr-FR" sz="2400">
                <a:solidFill>
                  <a:srgbClr val="007FFF"/>
                </a:solidFill>
              </a:rPr>
              <a:t>&lt;/blockquote&gt;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400"/>
              <a:t>Retour à la ligne : </a:t>
            </a:r>
            <a:r>
              <a:rPr lang="fr-FR" sz="2400">
                <a:solidFill>
                  <a:srgbClr val="007FFF"/>
                </a:solidFill>
              </a:rPr>
              <a:t>&lt;br /&gt;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B4D232CF-70B7-4EE2-AC68-81E0C87E12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451856C-C1F7-45D9-A4B4-0B5E211C4092}" type="slidenum">
              <a:t>16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E7E06A-5F03-4B23-A0FD-21AC7E831D9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Lignes et blocs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9BE008-FB6B-49ED-9E00-5438D17C598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Certaines balises vont avoir un comportement </a:t>
            </a:r>
            <a:r>
              <a:rPr lang="en-US" i="1"/>
              <a:t>inline</a:t>
            </a:r>
            <a:r>
              <a:rPr lang="fr-FR" i="1"/>
              <a:t> (</a:t>
            </a:r>
            <a:r>
              <a:rPr lang="fr-FR"/>
              <a:t>ex : </a:t>
            </a:r>
            <a:r>
              <a:rPr lang="fr-FR">
                <a:solidFill>
                  <a:srgbClr val="007FFF"/>
                </a:solidFill>
              </a:rPr>
              <a:t>img</a:t>
            </a:r>
            <a:r>
              <a:rPr lang="fr-FR"/>
              <a:t>, </a:t>
            </a:r>
            <a:r>
              <a:rPr lang="fr-FR">
                <a:solidFill>
                  <a:srgbClr val="007FFF"/>
                </a:solidFill>
              </a:rPr>
              <a:t>a</a:t>
            </a:r>
            <a:r>
              <a:rPr lang="fr-FR"/>
              <a:t>, </a:t>
            </a:r>
            <a:r>
              <a:rPr lang="en-US">
                <a:solidFill>
                  <a:srgbClr val="007FFF"/>
                </a:solidFill>
              </a:rPr>
              <a:t>strong</a:t>
            </a:r>
            <a:r>
              <a:rPr lang="fr-FR"/>
              <a:t>, </a:t>
            </a:r>
            <a:r>
              <a:rPr lang="fr-FR">
                <a:solidFill>
                  <a:srgbClr val="007FFF"/>
                </a:solidFill>
              </a:rPr>
              <a:t>em</a:t>
            </a:r>
            <a:r>
              <a:rPr lang="fr-FR"/>
              <a:t>)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D’autres vont avoir un comportement de type </a:t>
            </a:r>
            <a:r>
              <a:rPr lang="en-US" i="1"/>
              <a:t>block</a:t>
            </a:r>
            <a:r>
              <a:rPr lang="fr-FR" i="1"/>
              <a:t> </a:t>
            </a:r>
            <a:r>
              <a:rPr lang="fr-FR"/>
              <a:t>(</a:t>
            </a:r>
            <a:r>
              <a:rPr lang="fr-FR">
                <a:solidFill>
                  <a:srgbClr val="007FFF"/>
                </a:solidFill>
              </a:rPr>
              <a:t>h1</a:t>
            </a:r>
            <a:r>
              <a:rPr lang="fr-FR"/>
              <a:t>, </a:t>
            </a:r>
            <a:r>
              <a:rPr lang="fr-FR">
                <a:solidFill>
                  <a:srgbClr val="007FFF"/>
                </a:solidFill>
              </a:rPr>
              <a:t>p</a:t>
            </a:r>
            <a:r>
              <a:rPr lang="fr-FR"/>
              <a:t>, </a:t>
            </a:r>
            <a:r>
              <a:rPr lang="en-US">
                <a:solidFill>
                  <a:srgbClr val="007FFF"/>
                </a:solidFill>
              </a:rPr>
              <a:t>form</a:t>
            </a:r>
            <a:r>
              <a:rPr lang="fr-FR"/>
              <a:t>)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endParaRPr lang="fr-FR" i="1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905C287-162B-4951-910F-1D097536B2C0}"/>
              </a:ext>
            </a:extLst>
          </p:cNvPr>
          <p:cNvSpPr txBox="1"/>
          <p:nvPr/>
        </p:nvSpPr>
        <p:spPr>
          <a:xfrm>
            <a:off x="720000" y="4680000"/>
            <a:ext cx="9000000" cy="104831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Les balises de type </a:t>
            </a:r>
            <a:r>
              <a:rPr lang="en-US" sz="2200" b="0" i="1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block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vont prendre toute la longueur de la page.</a:t>
            </a: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Les balises de type </a:t>
            </a:r>
            <a:r>
              <a:rPr lang="en-US" sz="2200" b="0" i="1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inline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vont prendre la place de leur contenu.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FBF9C88C-3E41-4B78-8B60-EDCA0241DE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25655DE-A855-4BE6-A700-065588B7B785}" type="slidenum">
              <a:t>17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8432E3C-66F7-4576-B8DA-36C6E7B00FE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Les liens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758931-F7E5-49EE-A949-37A83B1C3D7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80000" y="1620000"/>
            <a:ext cx="9720000" cy="5187240"/>
          </a:xfrm>
        </p:spPr>
        <p:txBody>
          <a:bodyPr/>
          <a:lstStyle/>
          <a:p>
            <a:pPr lvl="0"/>
            <a:r>
              <a:rPr lang="fr-FR" sz="2200" b="1" dirty="0"/>
              <a:t>Un lien = texte cliquable qui ouvre une nouvelle page web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2200" dirty="0">
                <a:solidFill>
                  <a:srgbClr val="007FFF"/>
                </a:solidFill>
                <a:latin typeface="Arial" pitchFamily="18"/>
                <a:ea typeface="MS Gothic" pitchFamily="2"/>
              </a:rPr>
              <a:t>&lt;a</a:t>
            </a:r>
            <a:r>
              <a:rPr lang="fr-FR" sz="2200" dirty="0">
                <a:solidFill>
                  <a:srgbClr val="000000"/>
                </a:solidFill>
                <a:latin typeface="Arial" pitchFamily="18"/>
                <a:ea typeface="MS Gothic" pitchFamily="2"/>
              </a:rPr>
              <a:t> </a:t>
            </a:r>
            <a:r>
              <a:rPr lang="fr-FR" sz="2200" dirty="0">
                <a:solidFill>
                  <a:srgbClr val="800000"/>
                </a:solidFill>
                <a:latin typeface="Arial" pitchFamily="18"/>
                <a:ea typeface="MS Gothic" pitchFamily="2"/>
              </a:rPr>
              <a:t>href</a:t>
            </a:r>
            <a:r>
              <a:rPr lang="fr-FR" sz="2200" dirty="0">
                <a:solidFill>
                  <a:srgbClr val="000000"/>
                </a:solidFill>
                <a:latin typeface="Arial" pitchFamily="18"/>
                <a:ea typeface="MS Gothic" pitchFamily="2"/>
              </a:rPr>
              <a:t>= </a:t>
            </a:r>
            <a:r>
              <a:rPr lang="en-GB" sz="1500" dirty="0">
                <a:solidFill>
                  <a:srgbClr val="7F00FF"/>
                </a:solidFill>
                <a:latin typeface="Verdana" pitchFamily="34"/>
                <a:ea typeface="MS Gothic" pitchFamily="2"/>
              </a:rPr>
              <a:t>"</a:t>
            </a:r>
            <a:r>
              <a:rPr lang="fr-FR" sz="2200" dirty="0">
                <a:solidFill>
                  <a:srgbClr val="7F00FF"/>
                </a:solidFill>
                <a:latin typeface="Arial" pitchFamily="18"/>
                <a:ea typeface="MS Gothic" pitchFamily="2"/>
              </a:rPr>
              <a:t> adresse/du/lien.html </a:t>
            </a:r>
            <a:r>
              <a:rPr lang="en-GB" sz="1500" dirty="0">
                <a:solidFill>
                  <a:srgbClr val="7F00FF"/>
                </a:solidFill>
                <a:latin typeface="Verdana" pitchFamily="34"/>
                <a:ea typeface="MS Gothic" pitchFamily="2"/>
              </a:rPr>
              <a:t>"</a:t>
            </a:r>
            <a:r>
              <a:rPr lang="fr-FR" sz="2200" dirty="0">
                <a:solidFill>
                  <a:srgbClr val="007FFF"/>
                </a:solidFill>
                <a:latin typeface="Arial" pitchFamily="18"/>
                <a:ea typeface="MS Gothic" pitchFamily="2"/>
              </a:rPr>
              <a:t>&gt;</a:t>
            </a:r>
            <a:r>
              <a:rPr lang="fr-FR" sz="2200" dirty="0">
                <a:solidFill>
                  <a:srgbClr val="000000"/>
                </a:solidFill>
                <a:latin typeface="Arial" pitchFamily="18"/>
                <a:ea typeface="MS Gothic" pitchFamily="2"/>
              </a:rPr>
              <a:t>Cliquez moi</a:t>
            </a:r>
            <a:r>
              <a:rPr lang="fr-FR" sz="2200" dirty="0">
                <a:solidFill>
                  <a:srgbClr val="007FFF"/>
                </a:solidFill>
                <a:latin typeface="Arial" pitchFamily="18"/>
                <a:ea typeface="MS Gothic" pitchFamily="2"/>
              </a:rPr>
              <a:t>&lt;/a&gt;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200" dirty="0"/>
              <a:t>Un lien peut être de différents types :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2200" dirty="0">
                <a:solidFill>
                  <a:srgbClr val="000000"/>
                </a:solidFill>
                <a:latin typeface="Arial" pitchFamily="18"/>
                <a:ea typeface="MS Gothic" pitchFamily="2"/>
              </a:rPr>
              <a:t>Vers un fichier du même dossier </a:t>
            </a:r>
            <a:br>
              <a:rPr lang="fr-FR" sz="2200" dirty="0">
                <a:solidFill>
                  <a:srgbClr val="000000"/>
                </a:solidFill>
                <a:latin typeface="Arial" pitchFamily="18"/>
                <a:ea typeface="MS Gothic" pitchFamily="2"/>
              </a:rPr>
            </a:br>
            <a:r>
              <a:rPr lang="fr-FR" sz="2200" dirty="0">
                <a:solidFill>
                  <a:srgbClr val="000000"/>
                </a:solidFill>
                <a:latin typeface="Arial" pitchFamily="18"/>
                <a:ea typeface="MS Gothic" pitchFamily="2"/>
              </a:rPr>
              <a:t>		(ex : page-2.html)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2200" dirty="0">
                <a:solidFill>
                  <a:srgbClr val="000000"/>
                </a:solidFill>
                <a:latin typeface="Arial" pitchFamily="18"/>
                <a:ea typeface="MS Gothic" pitchFamily="2"/>
              </a:rPr>
              <a:t>Relatif par rapport au fichier le contenant </a:t>
            </a:r>
            <a:br>
              <a:rPr lang="fr-FR" sz="2200" dirty="0">
                <a:solidFill>
                  <a:srgbClr val="000000"/>
                </a:solidFill>
                <a:latin typeface="Arial" pitchFamily="18"/>
                <a:ea typeface="MS Gothic" pitchFamily="2"/>
              </a:rPr>
            </a:br>
            <a:r>
              <a:rPr lang="fr-FR" sz="2200" dirty="0">
                <a:solidFill>
                  <a:srgbClr val="000000"/>
                </a:solidFill>
                <a:latin typeface="Arial" pitchFamily="18"/>
                <a:ea typeface="MS Gothic" pitchFamily="2"/>
              </a:rPr>
              <a:t>		(ex : ../dossier/page-2.html)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2200" dirty="0">
                <a:solidFill>
                  <a:srgbClr val="000000"/>
                </a:solidFill>
                <a:latin typeface="Arial" pitchFamily="18"/>
                <a:ea typeface="MS Gothic" pitchFamily="2"/>
              </a:rPr>
              <a:t>Absolu par rapport au serveur </a:t>
            </a:r>
            <a:br>
              <a:rPr lang="fr-FR" sz="2200" dirty="0">
                <a:solidFill>
                  <a:srgbClr val="000000"/>
                </a:solidFill>
                <a:latin typeface="Arial" pitchFamily="18"/>
                <a:ea typeface="MS Gothic" pitchFamily="2"/>
              </a:rPr>
            </a:br>
            <a:r>
              <a:rPr lang="fr-FR" sz="2200" dirty="0">
                <a:solidFill>
                  <a:srgbClr val="000000"/>
                </a:solidFill>
                <a:latin typeface="Arial" pitchFamily="18"/>
                <a:ea typeface="MS Gothic" pitchFamily="2"/>
              </a:rPr>
              <a:t>		(ex : dossier-racine/dossier/page-2.html)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2200" dirty="0">
                <a:solidFill>
                  <a:srgbClr val="000000"/>
                </a:solidFill>
                <a:latin typeface="Arial" pitchFamily="18"/>
                <a:ea typeface="MS Gothic" pitchFamily="2"/>
              </a:rPr>
              <a:t>Une adresse externe </a:t>
            </a:r>
            <a:br>
              <a:rPr lang="fr-FR" sz="2200" dirty="0">
                <a:solidFill>
                  <a:srgbClr val="000000"/>
                </a:solidFill>
                <a:latin typeface="Arial" pitchFamily="18"/>
                <a:ea typeface="MS Gothic" pitchFamily="2"/>
              </a:rPr>
            </a:br>
            <a:r>
              <a:rPr lang="fr-FR" sz="2200" dirty="0">
                <a:solidFill>
                  <a:srgbClr val="000000"/>
                </a:solidFill>
                <a:latin typeface="Arial" pitchFamily="18"/>
                <a:ea typeface="MS Gothic" pitchFamily="2"/>
              </a:rPr>
              <a:t>		(ex : </a:t>
            </a:r>
            <a:r>
              <a:rPr lang="fr-FR" sz="2200" dirty="0">
                <a:solidFill>
                  <a:srgbClr val="000000"/>
                </a:solidFill>
                <a:latin typeface="Arial" pitchFamily="18"/>
                <a:ea typeface="MS Gothic" pitchFamily="2"/>
                <a:hlinkClick r:id="rId3"/>
              </a:rPr>
              <a:t>http://www.html.com</a:t>
            </a:r>
            <a:r>
              <a:rPr lang="fr-FR" sz="2200" dirty="0">
                <a:solidFill>
                  <a:srgbClr val="000000"/>
                </a:solidFill>
                <a:latin typeface="Arial" pitchFamily="18"/>
                <a:ea typeface="MS Gothic" pitchFamily="2"/>
              </a:rPr>
              <a:t>)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2200" dirty="0">
                <a:solidFill>
                  <a:srgbClr val="000000"/>
                </a:solidFill>
                <a:latin typeface="Arial" pitchFamily="18"/>
                <a:ea typeface="MS Gothic" pitchFamily="2"/>
              </a:rPr>
              <a:t>Un email</a:t>
            </a:r>
            <a:br>
              <a:rPr lang="fr-FR" sz="2200" dirty="0">
                <a:solidFill>
                  <a:srgbClr val="000000"/>
                </a:solidFill>
                <a:latin typeface="Arial" pitchFamily="18"/>
                <a:ea typeface="MS Gothic" pitchFamily="2"/>
              </a:rPr>
            </a:br>
            <a:r>
              <a:rPr lang="fr-FR" sz="2200" dirty="0">
                <a:solidFill>
                  <a:srgbClr val="000000"/>
                </a:solidFill>
                <a:latin typeface="Arial" pitchFamily="18"/>
                <a:ea typeface="MS Gothic" pitchFamily="2"/>
              </a:rPr>
              <a:t>		(ex </a:t>
            </a:r>
            <a:r>
              <a:rPr lang="fr-FR" sz="2200">
                <a:solidFill>
                  <a:srgbClr val="000000"/>
                </a:solidFill>
                <a:latin typeface="Arial" pitchFamily="18"/>
                <a:ea typeface="MS Gothic" pitchFamily="2"/>
              </a:rPr>
              <a:t>: mailto:taldaitz@dawan.fr)</a:t>
            </a:r>
            <a:endParaRPr lang="fr-FR" sz="2200" dirty="0">
              <a:solidFill>
                <a:srgbClr val="000000"/>
              </a:solidFill>
              <a:latin typeface="Arial" pitchFamily="18"/>
              <a:ea typeface="MS Gothic" pitchFamily="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1AE167B9-52E8-4A64-B0DF-1C2D697A5A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5C4B27B-088D-4270-9582-889E04B5848D}" type="slidenum">
              <a:t>18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8B1E47D-F407-4CED-8404-7EA29D9BDAD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Les images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18552E-807E-427F-BFFB-0A8E3F13041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80000" y="1620000"/>
            <a:ext cx="9720000" cy="5297039"/>
          </a:xfrm>
        </p:spPr>
        <p:txBody>
          <a:bodyPr/>
          <a:lstStyle/>
          <a:p>
            <a:pPr marL="0" lvl="0" algn="ctr"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400" b="1"/>
              <a:t>La balise </a:t>
            </a:r>
            <a:r>
              <a:rPr lang="fr-FR" sz="2400" b="1">
                <a:solidFill>
                  <a:srgbClr val="007FFF"/>
                </a:solidFill>
              </a:rPr>
              <a:t>&lt;img /&gt;</a:t>
            </a:r>
            <a:r>
              <a:rPr lang="fr-FR" sz="2400" b="1"/>
              <a:t> permet d’afficher des images dans notre page</a:t>
            </a:r>
          </a:p>
          <a:p>
            <a:pPr lvl="0"/>
            <a:r>
              <a:rPr lang="fr-FR" sz="1800">
                <a:solidFill>
                  <a:srgbClr val="007FFF"/>
                </a:solidFill>
              </a:rPr>
              <a:t>&lt;img</a:t>
            </a:r>
            <a:r>
              <a:rPr lang="fr-FR" sz="1800"/>
              <a:t> </a:t>
            </a:r>
            <a:r>
              <a:rPr lang="fr-FR" sz="1800">
                <a:solidFill>
                  <a:srgbClr val="800000"/>
                </a:solidFill>
              </a:rPr>
              <a:t>src</a:t>
            </a:r>
            <a:r>
              <a:rPr lang="fr-FR" sz="1800"/>
              <a:t>=</a:t>
            </a:r>
            <a:r>
              <a:rPr lang="fr-FR" sz="1800">
                <a:solidFill>
                  <a:srgbClr val="7F00FF"/>
                </a:solidFill>
              </a:rPr>
              <a:t>"adresse/de/l/image.html"</a:t>
            </a:r>
            <a:r>
              <a:rPr lang="fr-FR" sz="1800"/>
              <a:t> </a:t>
            </a:r>
            <a:r>
              <a:rPr lang="fr-FR" sz="1800">
                <a:solidFill>
                  <a:srgbClr val="800000"/>
                </a:solidFill>
              </a:rPr>
              <a:t>alt</a:t>
            </a:r>
            <a:r>
              <a:rPr lang="fr-FR" sz="1800"/>
              <a:t>=</a:t>
            </a:r>
            <a:r>
              <a:rPr lang="fr-FR" sz="1800">
                <a:solidFill>
                  <a:srgbClr val="7F00FF"/>
                </a:solidFill>
              </a:rPr>
              <a:t>"Mon image"</a:t>
            </a:r>
            <a:r>
              <a:rPr lang="fr-FR" sz="1800"/>
              <a:t> </a:t>
            </a:r>
            <a:r>
              <a:rPr lang="en-US" sz="1800">
                <a:solidFill>
                  <a:srgbClr val="800000"/>
                </a:solidFill>
              </a:rPr>
              <a:t>height</a:t>
            </a:r>
            <a:r>
              <a:rPr lang="fr-FR" sz="1800"/>
              <a:t>=</a:t>
            </a:r>
            <a:r>
              <a:rPr lang="fr-FR" sz="1800">
                <a:solidFill>
                  <a:srgbClr val="7F00FF"/>
                </a:solidFill>
              </a:rPr>
              <a:t>"100"</a:t>
            </a:r>
            <a:r>
              <a:rPr lang="fr-FR" sz="1800"/>
              <a:t> </a:t>
            </a:r>
            <a:r>
              <a:rPr lang="en-US" sz="1800">
                <a:solidFill>
                  <a:srgbClr val="800000"/>
                </a:solidFill>
              </a:rPr>
              <a:t>width</a:t>
            </a:r>
            <a:r>
              <a:rPr lang="fr-FR" sz="1800"/>
              <a:t>=</a:t>
            </a:r>
            <a:r>
              <a:rPr lang="fr-FR" sz="1800">
                <a:solidFill>
                  <a:srgbClr val="7F00FF"/>
                </a:solidFill>
              </a:rPr>
              <a:t>"100"</a:t>
            </a:r>
            <a:r>
              <a:rPr lang="fr-FR" sz="1800">
                <a:solidFill>
                  <a:srgbClr val="007FFF"/>
                </a:solidFill>
              </a:rPr>
              <a:t>/&gt;</a:t>
            </a:r>
          </a:p>
          <a:p>
            <a:pPr lvl="0"/>
            <a:endParaRPr lang="fr-FR" sz="1800"/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200"/>
              <a:t>Une image peut être de différents types :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2200">
                <a:solidFill>
                  <a:srgbClr val="000000"/>
                </a:solidFill>
                <a:latin typeface="Arial" pitchFamily="18"/>
                <a:ea typeface="MS Gothic" pitchFamily="2"/>
              </a:rPr>
              <a:t>Png pour les dessins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2200">
                <a:solidFill>
                  <a:srgbClr val="000000"/>
                </a:solidFill>
                <a:latin typeface="Arial" pitchFamily="18"/>
                <a:ea typeface="MS Gothic" pitchFamily="2"/>
              </a:rPr>
              <a:t>Jpg pour les photos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200"/>
              <a:t>Une balise image prend plusieurs attributs :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2200">
                <a:solidFill>
                  <a:srgbClr val="800000"/>
                </a:solidFill>
                <a:latin typeface="Arial" pitchFamily="18"/>
                <a:ea typeface="MS Gothic" pitchFamily="2"/>
              </a:rPr>
              <a:t>src</a:t>
            </a:r>
            <a:r>
              <a:rPr lang="fr-FR" sz="2200">
                <a:solidFill>
                  <a:srgbClr val="000000"/>
                </a:solidFill>
                <a:latin typeface="Arial" pitchFamily="18"/>
                <a:ea typeface="MS Gothic" pitchFamily="2"/>
              </a:rPr>
              <a:t> = source de l’image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2200">
                <a:solidFill>
                  <a:srgbClr val="800000"/>
                </a:solidFill>
                <a:latin typeface="Arial" pitchFamily="18"/>
                <a:ea typeface="MS Gothic" pitchFamily="2"/>
              </a:rPr>
              <a:t>alt </a:t>
            </a:r>
            <a:r>
              <a:rPr lang="fr-FR" sz="2200">
                <a:solidFill>
                  <a:srgbClr val="000000"/>
                </a:solidFill>
                <a:latin typeface="Arial" pitchFamily="18"/>
                <a:ea typeface="MS Gothic" pitchFamily="2"/>
              </a:rPr>
              <a:t>= texte alternatif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en-US" sz="2200">
                <a:solidFill>
                  <a:srgbClr val="800000"/>
                </a:solidFill>
                <a:latin typeface="Arial" pitchFamily="18"/>
                <a:ea typeface="MS Gothic" pitchFamily="2"/>
              </a:rPr>
              <a:t>height</a:t>
            </a:r>
            <a:r>
              <a:rPr lang="fr-FR" sz="2200">
                <a:solidFill>
                  <a:srgbClr val="000000"/>
                </a:solidFill>
                <a:latin typeface="Arial" pitchFamily="18"/>
                <a:ea typeface="MS Gothic" pitchFamily="2"/>
              </a:rPr>
              <a:t> et </a:t>
            </a:r>
            <a:r>
              <a:rPr lang="en-US" sz="2200">
                <a:solidFill>
                  <a:srgbClr val="800000"/>
                </a:solidFill>
                <a:latin typeface="Arial" pitchFamily="18"/>
                <a:ea typeface="MS Gothic" pitchFamily="2"/>
              </a:rPr>
              <a:t>width</a:t>
            </a:r>
            <a:r>
              <a:rPr lang="fr-FR" sz="2200">
                <a:solidFill>
                  <a:srgbClr val="000000"/>
                </a:solidFill>
                <a:latin typeface="Arial" pitchFamily="18"/>
                <a:ea typeface="MS Gothic" pitchFamily="2"/>
              </a:rPr>
              <a:t> = hauteur et largeur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en-US" sz="2200">
                <a:solidFill>
                  <a:srgbClr val="800000"/>
                </a:solidFill>
                <a:latin typeface="Arial" pitchFamily="18"/>
                <a:ea typeface="MS Gothic" pitchFamily="2"/>
              </a:rPr>
              <a:t>title</a:t>
            </a:r>
            <a:r>
              <a:rPr lang="fr-FR" sz="2200">
                <a:solidFill>
                  <a:srgbClr val="000000"/>
                </a:solidFill>
                <a:latin typeface="Arial" pitchFamily="18"/>
                <a:ea typeface="MS Gothic" pitchFamily="2"/>
              </a:rPr>
              <a:t> = affiche un texte dans une infobulle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C8EFC318-CD7F-41EE-A1BE-0FEB2CF4FE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A382D34-FEED-4DB0-9500-C685DE3619E0}" type="slidenum">
              <a:t>19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E7EF698-D611-4854-A878-30E36BB6149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Balises imbriquées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E1C0E6-8901-45A3-A9CF-6680679A925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6480" y="1620000"/>
            <a:ext cx="9353519" cy="5066640"/>
          </a:xfrm>
        </p:spPr>
        <p:txBody>
          <a:bodyPr/>
          <a:lstStyle/>
          <a:p>
            <a:pPr lvl="0"/>
            <a:r>
              <a:rPr lang="fr-FR" sz="2200" b="1"/>
              <a:t>En HTML les balises peuvent (et sont souvent) imbriquées</a:t>
            </a:r>
          </a:p>
          <a:p>
            <a:pPr lvl="0"/>
            <a:r>
              <a:rPr lang="fr-FR" sz="2200"/>
              <a:t>Par exemple je peux écrire :</a:t>
            </a:r>
          </a:p>
          <a:p>
            <a:pPr lvl="0"/>
            <a:r>
              <a:rPr lang="fr-FR" sz="2200">
                <a:solidFill>
                  <a:srgbClr val="007FFF"/>
                </a:solidFill>
              </a:rPr>
              <a:t>&lt;p&gt;</a:t>
            </a:r>
            <a:r>
              <a:rPr lang="fr-FR" sz="2200"/>
              <a:t>Ceci est mon texte </a:t>
            </a:r>
            <a:r>
              <a:rPr lang="fr-FR" sz="2200">
                <a:solidFill>
                  <a:srgbClr val="007FFF"/>
                </a:solidFill>
              </a:rPr>
              <a:t>&lt;em&gt;</a:t>
            </a:r>
            <a:r>
              <a:rPr lang="fr-FR" sz="2200"/>
              <a:t>en italique</a:t>
            </a:r>
            <a:r>
              <a:rPr lang="fr-FR" sz="2200">
                <a:solidFill>
                  <a:srgbClr val="007FFF"/>
                </a:solidFill>
              </a:rPr>
              <a:t>&lt;/em&gt;</a:t>
            </a:r>
            <a:r>
              <a:rPr lang="fr-FR" sz="2200"/>
              <a:t> et mon texte </a:t>
            </a:r>
            <a:r>
              <a:rPr lang="fr-FR" sz="2200">
                <a:solidFill>
                  <a:srgbClr val="007FFF"/>
                </a:solidFill>
              </a:rPr>
              <a:t>&lt;</a:t>
            </a:r>
            <a:r>
              <a:rPr lang="en-US" sz="2200">
                <a:solidFill>
                  <a:srgbClr val="007FFF"/>
                </a:solidFill>
              </a:rPr>
              <a:t>strong</a:t>
            </a:r>
            <a:r>
              <a:rPr lang="fr-FR" sz="2200">
                <a:solidFill>
                  <a:srgbClr val="007FFF"/>
                </a:solidFill>
              </a:rPr>
              <a:t>&gt;</a:t>
            </a:r>
            <a:r>
              <a:rPr lang="fr-FR" sz="2200"/>
              <a:t>en gras</a:t>
            </a:r>
            <a:r>
              <a:rPr lang="fr-FR" sz="2200">
                <a:solidFill>
                  <a:srgbClr val="007FFF"/>
                </a:solidFill>
              </a:rPr>
              <a:t>&lt;/</a:t>
            </a:r>
            <a:r>
              <a:rPr lang="en-ZA" sz="2200">
                <a:solidFill>
                  <a:srgbClr val="007FFF"/>
                </a:solidFill>
              </a:rPr>
              <a:t>strong</a:t>
            </a:r>
            <a:r>
              <a:rPr lang="fr-FR" sz="2200">
                <a:solidFill>
                  <a:srgbClr val="007FFF"/>
                </a:solidFill>
              </a:rPr>
              <a:t>&gt;&lt;/p&gt;</a:t>
            </a:r>
          </a:p>
          <a:p>
            <a:pPr lvl="0"/>
            <a:endParaRPr lang="fr-FR" sz="2200"/>
          </a:p>
          <a:p>
            <a:pPr lvl="0"/>
            <a:r>
              <a:rPr lang="fr-FR" sz="2200"/>
              <a:t>Il faut alors faire bien attention à respecter l’ordre de fermeture des balises (penser aux poupées russes). Ici tout ce qui est entre </a:t>
            </a:r>
            <a:r>
              <a:rPr lang="fr-FR" sz="2200">
                <a:solidFill>
                  <a:srgbClr val="007FFF"/>
                </a:solidFill>
              </a:rPr>
              <a:t>&lt;p&gt;</a:t>
            </a:r>
            <a:r>
              <a:rPr lang="fr-FR" sz="2200"/>
              <a:t> et </a:t>
            </a:r>
            <a:r>
              <a:rPr lang="fr-FR" sz="2200">
                <a:solidFill>
                  <a:srgbClr val="007FFF"/>
                </a:solidFill>
              </a:rPr>
              <a:t>&lt;/p&gt;</a:t>
            </a:r>
            <a:r>
              <a:rPr lang="fr-FR" sz="2200"/>
              <a:t> est un paragraphe.</a:t>
            </a:r>
          </a:p>
          <a:p>
            <a:pPr lvl="0"/>
            <a:endParaRPr lang="fr-FR" sz="2200"/>
          </a:p>
          <a:p>
            <a:pPr lvl="0"/>
            <a:r>
              <a:rPr lang="fr-FR" sz="2200"/>
              <a:t>Un autre exemple serait :</a:t>
            </a:r>
          </a:p>
          <a:p>
            <a:pPr lvl="0"/>
            <a:r>
              <a:rPr lang="fr-FR" sz="2200">
                <a:solidFill>
                  <a:srgbClr val="007FFF"/>
                </a:solidFill>
              </a:rPr>
              <a:t>&lt;a</a:t>
            </a:r>
            <a:r>
              <a:rPr lang="fr-FR" sz="2200"/>
              <a:t> </a:t>
            </a:r>
            <a:r>
              <a:rPr lang="fr-FR" sz="2200">
                <a:solidFill>
                  <a:srgbClr val="800000"/>
                </a:solidFill>
              </a:rPr>
              <a:t>href</a:t>
            </a:r>
            <a:r>
              <a:rPr lang="fr-FR" sz="2200"/>
              <a:t>=</a:t>
            </a:r>
            <a:r>
              <a:rPr lang="fr-FR" sz="2200">
                <a:solidFill>
                  <a:srgbClr val="7F00FF"/>
                </a:solidFill>
              </a:rPr>
              <a:t> "</a:t>
            </a:r>
            <a:r>
              <a:rPr lang="fr-FR" sz="2200">
                <a:solidFill>
                  <a:srgbClr val="7F00FF"/>
                </a:solidFill>
                <a:hlinkClick r:id="rId3"/>
              </a:rPr>
              <a:t>http://www.dawan.fr</a:t>
            </a:r>
            <a:r>
              <a:rPr lang="fr-FR" sz="2200">
                <a:solidFill>
                  <a:srgbClr val="7F00FF"/>
                </a:solidFill>
              </a:rPr>
              <a:t>" </a:t>
            </a:r>
            <a:r>
              <a:rPr lang="fr-FR" sz="2200">
                <a:solidFill>
                  <a:srgbClr val="007FFF"/>
                </a:solidFill>
              </a:rPr>
              <a:t>&gt;&lt;img</a:t>
            </a:r>
            <a:r>
              <a:rPr lang="fr-FR" sz="2200"/>
              <a:t> </a:t>
            </a:r>
            <a:r>
              <a:rPr lang="fr-FR" sz="2200">
                <a:solidFill>
                  <a:srgbClr val="800000"/>
                </a:solidFill>
              </a:rPr>
              <a:t>src</a:t>
            </a:r>
            <a:r>
              <a:rPr lang="fr-FR" sz="2200"/>
              <a:t>= </a:t>
            </a:r>
            <a:r>
              <a:rPr lang="fr-FR" sz="2200">
                <a:solidFill>
                  <a:srgbClr val="7F00FF"/>
                </a:solidFill>
              </a:rPr>
              <a:t>"logo.png"</a:t>
            </a:r>
            <a:r>
              <a:rPr lang="fr-FR" sz="2200"/>
              <a:t> </a:t>
            </a:r>
            <a:r>
              <a:rPr lang="fr-FR" sz="2200">
                <a:solidFill>
                  <a:srgbClr val="800000"/>
                </a:solidFill>
              </a:rPr>
              <a:t>alt</a:t>
            </a:r>
            <a:r>
              <a:rPr lang="fr-FR" sz="2200"/>
              <a:t>= </a:t>
            </a:r>
            <a:r>
              <a:rPr lang="fr-FR" sz="2200">
                <a:solidFill>
                  <a:srgbClr val="7F00FF"/>
                </a:solidFill>
              </a:rPr>
              <a:t>"logo dawan"</a:t>
            </a:r>
            <a:r>
              <a:rPr lang="fr-FR" sz="2200"/>
              <a:t> </a:t>
            </a:r>
            <a:r>
              <a:rPr lang="fr-FR" sz="2200">
                <a:solidFill>
                  <a:srgbClr val="007FFF"/>
                </a:solidFill>
              </a:rPr>
              <a:t>/&gt;&lt;/a&gt;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6E0F802A-1E11-402D-BFE3-0B9858EC00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51508CB-9901-4869-B3C3-E5C15A85F5FB}" type="slidenum">
              <a:t>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9C3B16C-9C97-48B7-B570-71C3EDDCF32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225360"/>
            <a:ext cx="8459640" cy="117036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HyperText Markup Language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5A4F73-CD6F-4F58-962E-CF90F3927F8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9280"/>
            <a:ext cx="9360000" cy="5331600"/>
          </a:xfrm>
        </p:spPr>
        <p:txBody>
          <a:bodyPr wrap="square" tIns="24840" anchor="t" anchorCtr="0">
            <a:spAutoFit/>
          </a:bodyPr>
          <a:lstStyle/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Langage à balises (interprété) pour la présentation des données</a:t>
            </a:r>
          </a:p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Epilangage</a:t>
            </a:r>
            <a:r>
              <a:rPr lang="en-US" sz="2800"/>
              <a:t> (</a:t>
            </a:r>
            <a:r>
              <a:rPr lang="fr-FR" sz="2800">
                <a:cs typeface="Lucida Sans Unicode" pitchFamily="2"/>
              </a:rPr>
              <a:t>langage</a:t>
            </a:r>
            <a:r>
              <a:rPr lang="en-US" sz="2800">
                <a:cs typeface="Lucida Sans Unicode" pitchFamily="2"/>
              </a:rPr>
              <a:t> </a:t>
            </a:r>
            <a:r>
              <a:rPr lang="fr-FR" sz="2800">
                <a:cs typeface="Lucida Sans Unicode" pitchFamily="2"/>
              </a:rPr>
              <a:t>défini</a:t>
            </a:r>
            <a:r>
              <a:rPr lang="en-US" sz="2800">
                <a:cs typeface="Lucida Sans Unicode" pitchFamily="2"/>
              </a:rPr>
              <a:t> par </a:t>
            </a:r>
            <a:r>
              <a:rPr lang="fr-FR" sz="2800">
                <a:cs typeface="Lucida Sans Unicode" pitchFamily="2"/>
              </a:rPr>
              <a:t>des</a:t>
            </a:r>
            <a:r>
              <a:rPr lang="en-US" sz="2800">
                <a:cs typeface="Lucida Sans Unicode" pitchFamily="2"/>
              </a:rPr>
              <a:t> méta-</a:t>
            </a:r>
            <a:r>
              <a:rPr lang="fr-FR" sz="2800">
                <a:cs typeface="Lucida Sans Unicode" pitchFamily="2"/>
              </a:rPr>
              <a:t>langages</a:t>
            </a:r>
            <a:r>
              <a:rPr lang="en-US" sz="2800">
                <a:cs typeface="Lucida Sans Unicode" pitchFamily="2"/>
              </a:rPr>
              <a:t> : SGML,XML)</a:t>
            </a:r>
          </a:p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>
                <a:cs typeface="Lucida Sans Unicode" pitchFamily="2"/>
              </a:rPr>
              <a:t>Ne permet pas de faire des traitements (pas de structures itératives ni conditionnelles)</a:t>
            </a:r>
          </a:p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Ne</a:t>
            </a:r>
            <a:r>
              <a:rPr lang="ca-ES" sz="2800"/>
              <a:t> </a:t>
            </a:r>
            <a:r>
              <a:rPr lang="fr-FR" sz="2800"/>
              <a:t>possède</a:t>
            </a:r>
            <a:r>
              <a:rPr lang="ca-ES" sz="2800"/>
              <a:t> pas de </a:t>
            </a:r>
            <a:r>
              <a:rPr lang="fr-FR" sz="2800"/>
              <a:t>système</a:t>
            </a:r>
            <a:r>
              <a:rPr lang="ca-ES" sz="2800"/>
              <a:t> </a:t>
            </a:r>
            <a:r>
              <a:rPr lang="fr-FR" sz="2800"/>
              <a:t>à</a:t>
            </a:r>
            <a:r>
              <a:rPr lang="ca-ES" sz="2800"/>
              <a:t> </a:t>
            </a:r>
            <a:r>
              <a:rPr lang="fr-FR" sz="2800"/>
              <a:t>état</a:t>
            </a:r>
            <a:r>
              <a:rPr lang="ca-ES" sz="2800"/>
              <a:t> (pas de variables / </a:t>
            </a:r>
            <a:r>
              <a:rPr lang="fr-FR" sz="2800"/>
              <a:t>constantes</a:t>
            </a:r>
            <a:r>
              <a:rPr lang="ca-ES" sz="2800"/>
              <a:t>)</a:t>
            </a:r>
          </a:p>
          <a:p>
            <a:pPr marL="426960" lvl="0" indent="-322200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ca-ES" sz="2800" b="1">
                <a:solidFill>
                  <a:srgbClr val="008000"/>
                </a:solidFill>
              </a:rPr>
              <a:t>XHTML</a:t>
            </a:r>
            <a:r>
              <a:rPr lang="ca-ES" sz="2800"/>
              <a:t> = </a:t>
            </a:r>
            <a:r>
              <a:rPr lang="en-GB" sz="2800"/>
              <a:t>eXtensible Hyper Text Markup Language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/>
              <a:t>Évolution du HTML; il présente de nombreuses différences dans l'écriture du code par rapport au HTML.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46390591-FA3A-4460-87DA-4AF3AA17E9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05E71DB-3799-4CE5-8555-4DFE0FBD684E}" type="slidenum">
              <a:t>20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7A002B9-68A5-4AB0-9B17-10F154788C1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Les listes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C5CB28-5986-4EAD-A008-6FEDBCF0B0D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53519" cy="1440000"/>
          </a:xfrm>
        </p:spPr>
        <p:txBody>
          <a:bodyPr/>
          <a:lstStyle/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2200" b="1">
                <a:solidFill>
                  <a:srgbClr val="000000"/>
                </a:solidFill>
                <a:latin typeface="Arial" pitchFamily="18"/>
                <a:ea typeface="MS Gothic" pitchFamily="2"/>
              </a:rPr>
              <a:t>En HTML il existe </a:t>
            </a:r>
            <a:r>
              <a:rPr lang="fr-FR" sz="2200" b="1" u="sng">
                <a:solidFill>
                  <a:srgbClr val="000000"/>
                </a:solidFill>
                <a:uFill>
                  <a:solidFill>
                    <a:srgbClr val="FF3333"/>
                  </a:solidFill>
                </a:uFill>
                <a:latin typeface="Arial" pitchFamily="18"/>
                <a:ea typeface="MS Gothic" pitchFamily="2"/>
              </a:rPr>
              <a:t>trois types</a:t>
            </a:r>
            <a:r>
              <a:rPr lang="fr-FR" sz="2200" b="1">
                <a:solidFill>
                  <a:srgbClr val="000000"/>
                </a:solidFill>
                <a:latin typeface="Arial" pitchFamily="18"/>
                <a:ea typeface="MS Gothic" pitchFamily="2"/>
              </a:rPr>
              <a:t> de listes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1800"/>
              <a:t>Les listes ordonnées, les listes non ordonnées et les listes de définitions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1800"/>
              <a:t>Suivant le type de liste, les éléments de la liste seront écrit avec différentes balises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C1ACA20-9C4A-43F5-BFC9-35A05E722805}"/>
              </a:ext>
            </a:extLst>
          </p:cNvPr>
          <p:cNvSpPr txBox="1"/>
          <p:nvPr/>
        </p:nvSpPr>
        <p:spPr>
          <a:xfrm>
            <a:off x="180000" y="3060000"/>
            <a:ext cx="2880000" cy="2160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Liste non ordonnée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&lt;ul&gt;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&lt;li&gt;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1er élément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&lt;/li&gt;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&lt;li&gt;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2em élément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&lt;/li&gt;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&lt;li&gt;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3em élément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&lt;/li&gt;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&lt;/ul&gt;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05C750A-6F89-4D8C-971D-4B1015FD7456}"/>
              </a:ext>
            </a:extLst>
          </p:cNvPr>
          <p:cNvSpPr txBox="1"/>
          <p:nvPr/>
        </p:nvSpPr>
        <p:spPr>
          <a:xfrm>
            <a:off x="7020000" y="3060000"/>
            <a:ext cx="2880000" cy="2160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Liste ordonnée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&lt;ol&gt;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&lt;li&gt;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1er élément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&lt;/li&gt;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&lt;li&gt;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2em élément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&lt;/li&gt;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&lt;li&gt;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3em élément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&lt;/li&gt;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&lt;/ol&gt;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DF38EF1-1A1D-456A-861B-3552CE398D58}"/>
              </a:ext>
            </a:extLst>
          </p:cNvPr>
          <p:cNvSpPr txBox="1"/>
          <p:nvPr/>
        </p:nvSpPr>
        <p:spPr>
          <a:xfrm>
            <a:off x="3240000" y="4680000"/>
            <a:ext cx="3600000" cy="2160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Liste de définitions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&lt;dl&gt;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&lt;dt&gt;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1er élément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&lt;/dt&gt;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&lt;dd&gt;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Définition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&lt;/dd&gt;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&lt;dt&gt;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2em élément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&lt;/dt&gt;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&lt;dd&gt;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Définition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&lt;/dd&gt;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&lt;/dl&gt;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AA86A98F-E29C-4EAA-956E-D0DF566466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1D1CC98-9B50-41B6-8D1E-B61F9E05A18F}" type="slidenum">
              <a:t>21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94429BC-EA97-46E0-BE1F-F009EAC5279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Les listes imbriquées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67E7D00-4E0B-4B68-9006-26696E099E8E}"/>
              </a:ext>
            </a:extLst>
          </p:cNvPr>
          <p:cNvSpPr txBox="1"/>
          <p:nvPr/>
        </p:nvSpPr>
        <p:spPr>
          <a:xfrm>
            <a:off x="1440000" y="1643760"/>
            <a:ext cx="6660000" cy="5069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Exemple</a:t>
            </a: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&lt;h3&gt;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Classement des meilleurs fruits et légumes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&lt;/h3&gt;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1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&lt;ul&gt;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</a:t>
            </a:r>
            <a:r>
              <a:rPr lang="fr-FR" sz="1800" b="1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&lt;li&gt;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Meilleurs fruits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	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&lt;ol&gt;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		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&lt;li&gt;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Abricot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&lt;/li&gt;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		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&lt;li&gt;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Mirabelle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&lt;/li&gt;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		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&lt;li&gt;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Raisin noir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&lt;/li&gt;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	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&lt;/ol&gt;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</a:t>
            </a:r>
            <a:r>
              <a:rPr lang="fr-FR" sz="1800" b="1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&lt;/li&gt;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</a:t>
            </a:r>
            <a:r>
              <a:rPr lang="fr-FR" sz="1800" b="1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&lt;li&gt;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Meilleurs légumes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	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&lt;ol&gt;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		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&lt;li&gt;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Carottes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&lt;/li&gt;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		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&lt;li&gt;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Courge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butternut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&lt;/li&gt;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		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&lt;li&gt;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Poivrons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&lt;/li&gt;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	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&lt;/ol&gt;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</a:t>
            </a:r>
            <a:r>
              <a:rPr lang="fr-FR" sz="1800" b="1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&lt;/li&gt;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1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&lt;/ul&gt;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0D8EA2C4-5E14-412E-A5DD-1F6BB803AA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EFA74B2-5982-4030-A5F6-975615653883}" type="slidenum">
              <a:t>22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3797FEA-4666-4679-A972-2CE161AB50D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Atelier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61ABDC-0B7E-4600-8498-AE8CA7C44BC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510919"/>
            <a:ext cx="9353519" cy="4871880"/>
          </a:xfrm>
        </p:spPr>
        <p:txBody>
          <a:bodyPr/>
          <a:lstStyle/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Rajouter du contenu à ma page web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endParaRPr lang="fr-FR"/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Consigne : utiliser les nouvelles balises de mise en forme HTML pour insérer du contenu dans notre page web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endParaRPr lang="fr-FR"/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Objectif : comprendre le fonctionnement des balises HTML, avoir une ébauche de notre future page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CD944A18-B566-4977-97F7-B6C23761CA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3F03B14-5F2E-41B3-94B9-37980CCC105D}" type="slidenum">
              <a:t>23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32633DA-14CC-441D-8A58-34FBE096DD0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Mise en forme HTML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6F6106-58ED-4BAD-9DF0-95543A03167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2247120"/>
            <a:ext cx="9353519" cy="4412880"/>
          </a:xfrm>
        </p:spPr>
        <p:txBody>
          <a:bodyPr/>
          <a:lstStyle/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Tableaux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Vidéos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Audio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Formulaires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C394E775-12AE-4BA8-A254-1131117091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D4C40D5-2E05-47E6-91F5-64B66FEE1E5C}" type="slidenum">
              <a:t>24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25BE985-224F-4FAD-AE74-2975B2F7C05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Les tableaux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B28E45-F273-4167-B338-CAF2DE66422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44000" y="1440000"/>
            <a:ext cx="9360000" cy="1168920"/>
          </a:xfrm>
        </p:spPr>
        <p:txBody>
          <a:bodyPr/>
          <a:lstStyle/>
          <a:p>
            <a:pPr lvl="0" algn="ctr"/>
            <a:r>
              <a:rPr lang="fr-FR" sz="2200" b="1"/>
              <a:t>Les différents éléments d’un tableau correspondent à différentes balises html</a:t>
            </a:r>
          </a:p>
          <a:p>
            <a:pPr lvl="0"/>
            <a:endParaRPr lang="fr-FR" sz="220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01888EA4-7E1E-40D6-A306-870DEC13F553}"/>
              </a:ext>
            </a:extLst>
          </p:cNvPr>
          <p:cNvGraphicFramePr>
            <a:graphicFrameLocks noGrp="1"/>
          </p:cNvGraphicFramePr>
          <p:nvPr/>
        </p:nvGraphicFramePr>
        <p:xfrm>
          <a:off x="879119" y="2255760"/>
          <a:ext cx="8495280" cy="4640040"/>
        </p:xfrm>
        <a:graphic>
          <a:graphicData uri="http://schemas.openxmlformats.org/drawingml/2006/table">
            <a:tbl>
              <a:tblPr bandRow="1"/>
              <a:tblGrid>
                <a:gridCol w="3501000">
                  <a:extLst>
                    <a:ext uri="{9D8B030D-6E8A-4147-A177-3AD203B41FA5}">
                      <a16:colId xmlns:a16="http://schemas.microsoft.com/office/drawing/2014/main" val="4081376020"/>
                    </a:ext>
                  </a:extLst>
                </a:gridCol>
                <a:gridCol w="4994640">
                  <a:extLst>
                    <a:ext uri="{9D8B030D-6E8A-4147-A177-3AD203B41FA5}">
                      <a16:colId xmlns:a16="http://schemas.microsoft.com/office/drawing/2014/main" val="2604287485"/>
                    </a:ext>
                  </a:extLst>
                </a:gridCol>
              </a:tblGrid>
              <a:tr h="52848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  <a:defRPr lang="fr-FR"/>
                      </a:pPr>
                      <a:r>
                        <a:rPr lang="fr-FR" sz="2200" b="0" i="0" u="none" strike="noStrike" baseline="0">
                          <a:ln>
                            <a:noFill/>
                          </a:ln>
                          <a:solidFill>
                            <a:srgbClr val="007FFF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&lt;table&gt; &lt;/table&gt;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48199" marR="0" lvl="0" indent="0" algn="l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448199" algn="l"/>
                          <a:tab pos="897118" algn="l"/>
                          <a:tab pos="1346398" algn="l"/>
                          <a:tab pos="1795679" algn="l"/>
                          <a:tab pos="2244959" algn="l"/>
                          <a:tab pos="2694239" algn="l"/>
                          <a:tab pos="3143519" algn="l"/>
                          <a:tab pos="3592799" algn="l"/>
                          <a:tab pos="4042079" algn="l"/>
                          <a:tab pos="4491358" algn="l"/>
                          <a:tab pos="4940639" algn="l"/>
                          <a:tab pos="5389918" algn="l"/>
                          <a:tab pos="5839199" algn="l"/>
                          <a:tab pos="6288479" algn="l"/>
                          <a:tab pos="6737759" algn="l"/>
                          <a:tab pos="7187039" algn="l"/>
                          <a:tab pos="7636319" algn="l"/>
                          <a:tab pos="8085599" algn="l"/>
                          <a:tab pos="8534878" algn="l"/>
                          <a:tab pos="8984159" algn="l"/>
                          <a:tab pos="9433439" algn="l"/>
                        </a:tabLst>
                      </a:pPr>
                      <a:r>
                        <a:rPr lang="fr-FR" sz="2200" b="0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Définit l’ensemble du tableau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752695"/>
                  </a:ext>
                </a:extLst>
              </a:tr>
              <a:tr h="6098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  <a:defRPr lang="fr-FR"/>
                      </a:pPr>
                      <a:r>
                        <a:rPr lang="fr-FR" sz="2200" b="0" i="0" u="none" strike="noStrike" baseline="0">
                          <a:ln>
                            <a:noFill/>
                          </a:ln>
                          <a:solidFill>
                            <a:srgbClr val="007FFF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&lt;caption&gt; &lt;/caption&gt;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48199" marR="0" lvl="0" indent="0" algn="l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448199" algn="l"/>
                          <a:tab pos="897118" algn="l"/>
                          <a:tab pos="1346398" algn="l"/>
                          <a:tab pos="1795679" algn="l"/>
                          <a:tab pos="2244959" algn="l"/>
                          <a:tab pos="2694239" algn="l"/>
                          <a:tab pos="3143519" algn="l"/>
                          <a:tab pos="3592799" algn="l"/>
                          <a:tab pos="4042079" algn="l"/>
                          <a:tab pos="4491358" algn="l"/>
                          <a:tab pos="4940639" algn="l"/>
                          <a:tab pos="5389918" algn="l"/>
                          <a:tab pos="5839199" algn="l"/>
                          <a:tab pos="6288479" algn="l"/>
                          <a:tab pos="6737759" algn="l"/>
                          <a:tab pos="7187039" algn="l"/>
                          <a:tab pos="7636319" algn="l"/>
                          <a:tab pos="8085599" algn="l"/>
                          <a:tab pos="8534878" algn="l"/>
                          <a:tab pos="8984159" algn="l"/>
                          <a:tab pos="9433439" algn="l"/>
                        </a:tabLst>
                      </a:pPr>
                      <a:r>
                        <a:rPr lang="fr-FR" sz="2200" b="0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Donne une légende au tableau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722409"/>
                  </a:ext>
                </a:extLst>
              </a:tr>
              <a:tr h="6098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  <a:defRPr lang="fr-FR"/>
                      </a:pPr>
                      <a:r>
                        <a:rPr lang="fr-FR" sz="2200" b="0" i="0" u="none" strike="noStrike" baseline="0">
                          <a:ln>
                            <a:noFill/>
                          </a:ln>
                          <a:solidFill>
                            <a:srgbClr val="007FFF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&lt;thead&gt; &lt;/thead&gt;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48199" marR="0" lvl="0" indent="0" algn="l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448199" algn="l"/>
                          <a:tab pos="897118" algn="l"/>
                          <a:tab pos="1346398" algn="l"/>
                          <a:tab pos="1795679" algn="l"/>
                          <a:tab pos="2244959" algn="l"/>
                          <a:tab pos="2694239" algn="l"/>
                          <a:tab pos="3143519" algn="l"/>
                          <a:tab pos="3592799" algn="l"/>
                          <a:tab pos="4042079" algn="l"/>
                          <a:tab pos="4491358" algn="l"/>
                          <a:tab pos="4940639" algn="l"/>
                          <a:tab pos="5389918" algn="l"/>
                          <a:tab pos="5839199" algn="l"/>
                          <a:tab pos="6288479" algn="l"/>
                          <a:tab pos="6737759" algn="l"/>
                          <a:tab pos="7187039" algn="l"/>
                          <a:tab pos="7636319" algn="l"/>
                          <a:tab pos="8085599" algn="l"/>
                          <a:tab pos="8534878" algn="l"/>
                          <a:tab pos="8984159" algn="l"/>
                          <a:tab pos="9433439" algn="l"/>
                        </a:tabLst>
                      </a:pPr>
                      <a:r>
                        <a:rPr lang="fr-FR" sz="2200" b="0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Regroupe l’en-tête du tableau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700134"/>
                  </a:ext>
                </a:extLst>
              </a:tr>
              <a:tr h="6098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  <a:defRPr lang="fr-FR"/>
                      </a:pPr>
                      <a:r>
                        <a:rPr lang="fr-FR" sz="2200" b="0" i="0" u="none" strike="noStrike" baseline="0">
                          <a:ln>
                            <a:noFill/>
                          </a:ln>
                          <a:solidFill>
                            <a:srgbClr val="007FFF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&lt;tbody&gt; &lt;/tbody&gt;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48199" marR="0" lvl="0" indent="0" algn="l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448199" algn="l"/>
                          <a:tab pos="897118" algn="l"/>
                          <a:tab pos="1346398" algn="l"/>
                          <a:tab pos="1795679" algn="l"/>
                          <a:tab pos="2244959" algn="l"/>
                          <a:tab pos="2694239" algn="l"/>
                          <a:tab pos="3143519" algn="l"/>
                          <a:tab pos="3592799" algn="l"/>
                          <a:tab pos="4042079" algn="l"/>
                          <a:tab pos="4491358" algn="l"/>
                          <a:tab pos="4940639" algn="l"/>
                          <a:tab pos="5389918" algn="l"/>
                          <a:tab pos="5839199" algn="l"/>
                          <a:tab pos="6288479" algn="l"/>
                          <a:tab pos="6737759" algn="l"/>
                          <a:tab pos="7187039" algn="l"/>
                          <a:tab pos="7636319" algn="l"/>
                          <a:tab pos="8085599" algn="l"/>
                          <a:tab pos="8534878" algn="l"/>
                          <a:tab pos="8984159" algn="l"/>
                          <a:tab pos="9433439" algn="l"/>
                        </a:tabLst>
                      </a:pPr>
                      <a:r>
                        <a:rPr lang="fr-FR" sz="2200" b="0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Entoure le corps du tableau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093892"/>
                  </a:ext>
                </a:extLst>
              </a:tr>
              <a:tr h="6098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  <a:defRPr lang="fr-FR"/>
                      </a:pPr>
                      <a:r>
                        <a:rPr lang="fr-FR" sz="2200" b="0" i="0" u="none" strike="noStrike" baseline="0">
                          <a:ln>
                            <a:noFill/>
                          </a:ln>
                          <a:solidFill>
                            <a:srgbClr val="007FFF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&lt;tfoot&gt; &lt;/tfoot&gt;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48199" marR="0" lvl="0" indent="0" algn="l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448199" algn="l"/>
                          <a:tab pos="897118" algn="l"/>
                          <a:tab pos="1346398" algn="l"/>
                          <a:tab pos="1795679" algn="l"/>
                          <a:tab pos="2244959" algn="l"/>
                          <a:tab pos="2694239" algn="l"/>
                          <a:tab pos="3143519" algn="l"/>
                          <a:tab pos="3592799" algn="l"/>
                          <a:tab pos="4042079" algn="l"/>
                          <a:tab pos="4491358" algn="l"/>
                          <a:tab pos="4940639" algn="l"/>
                          <a:tab pos="5389918" algn="l"/>
                          <a:tab pos="5839199" algn="l"/>
                          <a:tab pos="6288479" algn="l"/>
                          <a:tab pos="6737759" algn="l"/>
                          <a:tab pos="7187039" algn="l"/>
                          <a:tab pos="7636319" algn="l"/>
                          <a:tab pos="8085599" algn="l"/>
                          <a:tab pos="8534878" algn="l"/>
                          <a:tab pos="8984159" algn="l"/>
                          <a:tab pos="9433439" algn="l"/>
                        </a:tabLst>
                      </a:pPr>
                      <a:r>
                        <a:rPr lang="fr-FR" sz="2200" b="0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Définit le pied de tableau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44002"/>
                  </a:ext>
                </a:extLst>
              </a:tr>
              <a:tr h="6098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  <a:defRPr lang="fr-FR"/>
                      </a:pPr>
                      <a:r>
                        <a:rPr lang="fr-FR" sz="2200" b="0" i="0" u="none" strike="noStrike" baseline="0">
                          <a:ln>
                            <a:noFill/>
                          </a:ln>
                          <a:solidFill>
                            <a:srgbClr val="007FFF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&lt;th&gt; &lt;/th&gt;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48199" marR="0" lvl="0" indent="0" algn="l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448199" algn="l"/>
                          <a:tab pos="897118" algn="l"/>
                          <a:tab pos="1346398" algn="l"/>
                          <a:tab pos="1795679" algn="l"/>
                          <a:tab pos="2244959" algn="l"/>
                          <a:tab pos="2694239" algn="l"/>
                          <a:tab pos="3143519" algn="l"/>
                          <a:tab pos="3592799" algn="l"/>
                          <a:tab pos="4042079" algn="l"/>
                          <a:tab pos="4491358" algn="l"/>
                          <a:tab pos="4940639" algn="l"/>
                          <a:tab pos="5389918" algn="l"/>
                          <a:tab pos="5839199" algn="l"/>
                          <a:tab pos="6288479" algn="l"/>
                          <a:tab pos="6737759" algn="l"/>
                          <a:tab pos="7187039" algn="l"/>
                          <a:tab pos="7636319" algn="l"/>
                          <a:tab pos="8085599" algn="l"/>
                          <a:tab pos="8534878" algn="l"/>
                          <a:tab pos="8984159" algn="l"/>
                          <a:tab pos="9433439" algn="l"/>
                        </a:tabLst>
                      </a:pPr>
                      <a:r>
                        <a:rPr lang="fr-FR" sz="2200" b="0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Une cellule de titre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803926"/>
                  </a:ext>
                </a:extLst>
              </a:tr>
              <a:tr h="451079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  <a:defRPr lang="fr-FR"/>
                      </a:pPr>
                      <a:r>
                        <a:rPr lang="fr-FR" sz="2200" b="0" i="0" u="none" strike="noStrike" baseline="0">
                          <a:ln>
                            <a:noFill/>
                          </a:ln>
                          <a:solidFill>
                            <a:srgbClr val="007FFF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&lt;tr&gt; &lt;/tr&gt;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48199" marR="0" lvl="0" indent="0" algn="l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448199" algn="l"/>
                          <a:tab pos="897118" algn="l"/>
                          <a:tab pos="1346398" algn="l"/>
                          <a:tab pos="1795679" algn="l"/>
                          <a:tab pos="2244959" algn="l"/>
                          <a:tab pos="2694239" algn="l"/>
                          <a:tab pos="3143519" algn="l"/>
                          <a:tab pos="3592799" algn="l"/>
                          <a:tab pos="4042079" algn="l"/>
                          <a:tab pos="4491358" algn="l"/>
                          <a:tab pos="4940639" algn="l"/>
                          <a:tab pos="5389918" algn="l"/>
                          <a:tab pos="5839199" algn="l"/>
                          <a:tab pos="6288479" algn="l"/>
                          <a:tab pos="6737759" algn="l"/>
                          <a:tab pos="7187039" algn="l"/>
                          <a:tab pos="7636319" algn="l"/>
                          <a:tab pos="8085599" algn="l"/>
                          <a:tab pos="8534878" algn="l"/>
                          <a:tab pos="8984159" algn="l"/>
                          <a:tab pos="9433439" algn="l"/>
                        </a:tabLst>
                      </a:pPr>
                      <a:r>
                        <a:rPr lang="fr-FR" sz="2200" b="0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Une ligne du tableau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574592"/>
                  </a:ext>
                </a:extLst>
              </a:tr>
              <a:tr h="6116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  <a:defRPr lang="fr-FR"/>
                      </a:pPr>
                      <a:r>
                        <a:rPr lang="fr-FR" sz="2200" b="0" i="0" u="none" strike="noStrike" baseline="0">
                          <a:ln>
                            <a:noFill/>
                          </a:ln>
                          <a:solidFill>
                            <a:srgbClr val="007FFF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&lt;td&gt; &lt;/td&gt;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48199" marR="0" lvl="0" indent="0" algn="l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448199" algn="l"/>
                          <a:tab pos="897118" algn="l"/>
                          <a:tab pos="1346398" algn="l"/>
                          <a:tab pos="1795679" algn="l"/>
                          <a:tab pos="2244959" algn="l"/>
                          <a:tab pos="2694239" algn="l"/>
                          <a:tab pos="3143519" algn="l"/>
                          <a:tab pos="3592799" algn="l"/>
                          <a:tab pos="4042079" algn="l"/>
                          <a:tab pos="4491358" algn="l"/>
                          <a:tab pos="4940639" algn="l"/>
                          <a:tab pos="5389918" algn="l"/>
                          <a:tab pos="5839199" algn="l"/>
                          <a:tab pos="6288479" algn="l"/>
                          <a:tab pos="6737759" algn="l"/>
                          <a:tab pos="7187039" algn="l"/>
                          <a:tab pos="7636319" algn="l"/>
                          <a:tab pos="8085599" algn="l"/>
                          <a:tab pos="8534878" algn="l"/>
                          <a:tab pos="8984159" algn="l"/>
                          <a:tab pos="9433439" algn="l"/>
                        </a:tabLst>
                      </a:pPr>
                      <a:r>
                        <a:rPr lang="fr-FR" sz="2200" b="0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Une cellule simple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39698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1">
            <a:extLst>
              <a:ext uri="{FF2B5EF4-FFF2-40B4-BE49-F238E27FC236}">
                <a16:creationId xmlns:a16="http://schemas.microsoft.com/office/drawing/2014/main" id="{7E0DEEFE-21FB-4050-A70A-76FFF89C76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63AE1FA-2532-4893-83EA-8D92E3FC7A15}" type="slidenum">
              <a:t>25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564212F-5E8E-4B95-BA3A-8A7AF2517AA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Les tableaux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ADE07D-4BAA-4F90-B014-756F7DA279F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-540000" y="1440000"/>
            <a:ext cx="9720000" cy="4115880"/>
          </a:xfrm>
        </p:spPr>
        <p:txBody>
          <a:bodyPr/>
          <a:lstStyle/>
          <a:p>
            <a:pPr lvl="0" algn="ctr"/>
            <a:r>
              <a:rPr lang="fr-FR" sz="2000" b="1"/>
              <a:t>Les différents éléments d’un tableau correspondent à différentes balises html</a:t>
            </a:r>
          </a:p>
          <a:p>
            <a:pPr lvl="0"/>
            <a:endParaRPr lang="fr-FR" sz="180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49624F1-53A4-4CBE-BE27-4C1585B0C00D}"/>
              </a:ext>
            </a:extLst>
          </p:cNvPr>
          <p:cNvSpPr txBox="1"/>
          <p:nvPr/>
        </p:nvSpPr>
        <p:spPr>
          <a:xfrm>
            <a:off x="5940000" y="1980000"/>
            <a:ext cx="4140000" cy="5759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&lt;table&gt;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 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</a:t>
            </a:r>
            <a:r>
              <a:rPr lang="en-US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caption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&gt;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Dépenses mensuelles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</a:t>
            </a:r>
            <a:r>
              <a:rPr lang="en-US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caption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 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&lt;thead&gt;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   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&lt;tr&gt;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      &lt;th&gt;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Mois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&lt;/th&gt;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      &lt;th&gt;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Dépenses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&lt;/th&gt;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    &lt;/tr&gt;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  &lt;/thead&gt;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  &lt;tbody&gt;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    &lt;tr&gt;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      &lt;td&gt;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Janvier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&lt;/td&gt;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      &lt;td&gt;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100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&lt;/td&gt;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    &lt;/tr&gt;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    &lt;tr&gt;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      &lt;td&gt;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Février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&lt;/td&gt;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      &lt;td&gt;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50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&lt;/td&gt;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    &lt;/tr&gt;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  &lt;/tbody&gt;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  &lt;tfoot&gt;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    &lt;tr&gt;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       &lt;td&gt;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...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&lt;/td&gt;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       &lt;td&gt;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....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&lt;/td&gt;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    &lt;/tr&gt;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  &lt;/tfoot&gt;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&lt;/table&gt;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C4261D22-27BA-4C4D-B76F-6083F5C8874D}"/>
              </a:ext>
            </a:extLst>
          </p:cNvPr>
          <p:cNvGraphicFramePr>
            <a:graphicFrameLocks noGrp="1"/>
          </p:cNvGraphicFramePr>
          <p:nvPr/>
        </p:nvGraphicFramePr>
        <p:xfrm>
          <a:off x="396000" y="2198519"/>
          <a:ext cx="5420160" cy="2941560"/>
        </p:xfrm>
        <a:graphic>
          <a:graphicData uri="http://schemas.openxmlformats.org/drawingml/2006/table">
            <a:tbl>
              <a:tblPr bandRow="1"/>
              <a:tblGrid>
                <a:gridCol w="2324520">
                  <a:extLst>
                    <a:ext uri="{9D8B030D-6E8A-4147-A177-3AD203B41FA5}">
                      <a16:colId xmlns:a16="http://schemas.microsoft.com/office/drawing/2014/main" val="3924653229"/>
                    </a:ext>
                  </a:extLst>
                </a:gridCol>
                <a:gridCol w="3096000">
                  <a:extLst>
                    <a:ext uri="{9D8B030D-6E8A-4147-A177-3AD203B41FA5}">
                      <a16:colId xmlns:a16="http://schemas.microsoft.com/office/drawing/2014/main" val="625071891"/>
                    </a:ext>
                  </a:extLst>
                </a:gridCol>
              </a:tblGrid>
              <a:tr h="33732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  <a:defRPr lang="fr-FR"/>
                      </a:pPr>
                      <a:r>
                        <a:rPr lang="fr-FR" sz="1600" b="0" i="0" u="none" strike="noStrike" baseline="0">
                          <a:ln>
                            <a:noFill/>
                          </a:ln>
                          <a:solidFill>
                            <a:srgbClr val="007FFF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&lt;table&gt; &lt;/table&gt;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fr-FR" sz="1600" b="0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Définit l’ensemble du tableau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992377"/>
                  </a:ext>
                </a:extLst>
              </a:tr>
              <a:tr h="58068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  <a:defRPr lang="fr-FR"/>
                      </a:pPr>
                      <a:r>
                        <a:rPr lang="fr-FR" sz="1600" b="0" i="0" u="none" strike="noStrike" baseline="0">
                          <a:ln>
                            <a:noFill/>
                          </a:ln>
                          <a:solidFill>
                            <a:srgbClr val="007FFF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&lt;caption&gt; &lt;/caption&gt;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fr-FR" sz="1600" b="0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Donne une légende au tableau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683529"/>
                  </a:ext>
                </a:extLst>
              </a:tr>
              <a:tr h="33732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  <a:defRPr lang="fr-FR"/>
                      </a:pPr>
                      <a:r>
                        <a:rPr lang="fr-FR" sz="1600" b="0" i="0" u="none" strike="noStrike" baseline="0">
                          <a:ln>
                            <a:noFill/>
                          </a:ln>
                          <a:solidFill>
                            <a:srgbClr val="007FFF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&lt;thead&gt; &lt;/thead&gt;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fr-FR" sz="1600" b="0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Regroupe l’en-tête du tableau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402266"/>
                  </a:ext>
                </a:extLst>
              </a:tr>
              <a:tr h="33732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  <a:defRPr lang="fr-FR"/>
                      </a:pPr>
                      <a:r>
                        <a:rPr lang="fr-FR" sz="1600" b="0" i="0" u="none" strike="noStrike" baseline="0">
                          <a:ln>
                            <a:noFill/>
                          </a:ln>
                          <a:solidFill>
                            <a:srgbClr val="007FFF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&lt;tbody&gt; &lt;/tbody&gt;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fr-FR" sz="1600" b="0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Entoure le corps du tableau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96394"/>
                  </a:ext>
                </a:extLst>
              </a:tr>
              <a:tr h="33732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  <a:defRPr lang="fr-FR"/>
                      </a:pPr>
                      <a:r>
                        <a:rPr lang="fr-FR" sz="1600" b="0" i="0" u="none" strike="noStrike" baseline="0">
                          <a:ln>
                            <a:noFill/>
                          </a:ln>
                          <a:solidFill>
                            <a:srgbClr val="007FFF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&lt;tfoot&gt; &lt;/tfoot&gt;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fr-FR" sz="1600" b="0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Définit le pied de tableau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212577"/>
                  </a:ext>
                </a:extLst>
              </a:tr>
              <a:tr h="33732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  <a:defRPr lang="fr-FR"/>
                      </a:pPr>
                      <a:r>
                        <a:rPr lang="fr-FR" sz="1600" b="0" i="0" u="none" strike="noStrike" baseline="0">
                          <a:ln>
                            <a:noFill/>
                          </a:ln>
                          <a:solidFill>
                            <a:srgbClr val="007FFF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&lt;th&gt; &lt;/th&gt;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fr-FR" sz="1600" b="0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Une cellule de titre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156708"/>
                  </a:ext>
                </a:extLst>
              </a:tr>
              <a:tr h="33732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  <a:defRPr lang="fr-FR"/>
                      </a:pPr>
                      <a:r>
                        <a:rPr lang="fr-FR" sz="1600" b="0" i="0" u="none" strike="noStrike" baseline="0">
                          <a:ln>
                            <a:noFill/>
                          </a:ln>
                          <a:solidFill>
                            <a:srgbClr val="007FFF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&lt;tr&gt; &lt;/tr&gt;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fr-FR" sz="1600" b="0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Une ligne du tableau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464760"/>
                  </a:ext>
                </a:extLst>
              </a:tr>
              <a:tr h="33732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  <a:defRPr lang="fr-FR"/>
                      </a:pPr>
                      <a:r>
                        <a:rPr lang="fr-FR" sz="1600" b="0" i="0" u="none" strike="noStrike" baseline="0">
                          <a:ln>
                            <a:noFill/>
                          </a:ln>
                          <a:solidFill>
                            <a:srgbClr val="007FFF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&lt;td&gt; &lt;/td&gt;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fr-FR" sz="1600" b="0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Une cellule simple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15039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1282E438-7B31-456D-BC8D-55F33EB147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4994BC0-3B11-46FE-A426-233578F15323}" type="slidenum">
              <a:t>26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B3DA861-49EF-48A2-976D-DB05C8AC9AB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ATELIER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834FBD-52D8-47A5-AF8F-1A169BB8AC3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510919"/>
            <a:ext cx="9353519" cy="5325120"/>
          </a:xfrm>
        </p:spPr>
        <p:txBody>
          <a:bodyPr/>
          <a:lstStyle/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Créer un pense-bête HTML sous forme de tableau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endParaRPr lang="fr-FR"/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Consigne : créer un tableau ayant une </a:t>
            </a:r>
            <a:r>
              <a:rPr lang="fr-FR" b="1"/>
              <a:t>en-tête</a:t>
            </a:r>
            <a:r>
              <a:rPr lang="fr-FR"/>
              <a:t>, une </a:t>
            </a:r>
            <a:r>
              <a:rPr lang="fr-FR" b="1"/>
              <a:t>légende</a:t>
            </a:r>
            <a:r>
              <a:rPr lang="fr-FR"/>
              <a:t> et un </a:t>
            </a:r>
            <a:r>
              <a:rPr lang="fr-FR" b="1"/>
              <a:t>pied de tableau</a:t>
            </a:r>
            <a:r>
              <a:rPr lang="fr-FR"/>
              <a:t>. Tableau sur </a:t>
            </a:r>
            <a:r>
              <a:rPr lang="fr-FR" b="1"/>
              <a:t>3 colonnes</a:t>
            </a:r>
            <a:r>
              <a:rPr lang="fr-FR"/>
              <a:t> (balise, attributs, utilité)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endParaRPr lang="fr-FR"/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Objectif : se familiariser avec les tableaux en HTML, se créer un pense-bête avec les principales balises HTML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F52862BF-515B-433D-917D-027B7E79DF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ADFBF55-B263-4FB8-8B4C-626DEF80B711}" type="slidenum">
              <a:t>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4B0BB9-D74D-4C9B-B125-82720EF7F74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225360"/>
            <a:ext cx="8459640" cy="117036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Balises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0F59A6-C108-46F5-95A1-6BB2DFF7728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8920"/>
            <a:ext cx="9360000" cy="5048640"/>
          </a:xfrm>
        </p:spPr>
        <p:txBody>
          <a:bodyPr wrap="square" tIns="24840" anchor="t" anchorCtr="0">
            <a:spAutoFit/>
          </a:bodyPr>
          <a:lstStyle/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Élément du langage matérialisé</a:t>
            </a:r>
            <a:r>
              <a:rPr lang="en-GB" sz="2800"/>
              <a:t> par : </a:t>
            </a:r>
            <a:r>
              <a:rPr lang="en-GB" sz="2800">
                <a:cs typeface="Lucida Sans Unicode" pitchFamily="2"/>
              </a:rPr>
              <a:t>&lt;</a:t>
            </a:r>
            <a:r>
              <a:rPr lang="fr-FR" sz="2800">
                <a:cs typeface="Lucida Sans Unicode" pitchFamily="2"/>
              </a:rPr>
              <a:t>nom</a:t>
            </a:r>
            <a:r>
              <a:rPr lang="en-GB" sz="2800">
                <a:cs typeface="Lucida Sans Unicode" pitchFamily="2"/>
              </a:rPr>
              <a:t>_</a:t>
            </a:r>
            <a:r>
              <a:rPr lang="fr-FR" sz="2800">
                <a:cs typeface="Lucida Sans Unicode" pitchFamily="2"/>
              </a:rPr>
              <a:t>élément</a:t>
            </a:r>
            <a:r>
              <a:rPr lang="en-GB" sz="2800">
                <a:cs typeface="Lucida Sans Unicode" pitchFamily="2"/>
              </a:rPr>
              <a:t>&gt;</a:t>
            </a:r>
          </a:p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2 formats :</a:t>
            </a:r>
          </a:p>
          <a:p>
            <a:pPr marL="426960" lvl="0" indent="-322200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/>
              <a:t>- balise avec contenu :</a:t>
            </a:r>
          </a:p>
          <a:p>
            <a:pPr marL="426960" lvl="0" indent="-322200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/>
              <a:t>  </a:t>
            </a:r>
            <a:r>
              <a:rPr lang="fr-FR" sz="2800">
                <a:solidFill>
                  <a:srgbClr val="007FFF"/>
                </a:solidFill>
              </a:rPr>
              <a:t>&lt;balise&gt;</a:t>
            </a:r>
            <a:r>
              <a:rPr lang="fr-FR" sz="2400"/>
              <a:t>Contenu texte de la balise</a:t>
            </a:r>
            <a:r>
              <a:rPr lang="fr-FR" sz="2800">
                <a:solidFill>
                  <a:srgbClr val="007FFF"/>
                </a:solidFill>
              </a:rPr>
              <a:t>&lt;/balise&gt;</a:t>
            </a:r>
            <a:br>
              <a:rPr lang="fr-FR" sz="2000"/>
            </a:br>
            <a:br>
              <a:rPr lang="fr-FR" sz="2000"/>
            </a:br>
            <a:r>
              <a:rPr lang="fr-FR" sz="2000"/>
              <a:t>exemple: </a:t>
            </a:r>
            <a:r>
              <a:rPr lang="fr-FR" sz="2000">
                <a:solidFill>
                  <a:srgbClr val="007FFF"/>
                </a:solidFill>
              </a:rPr>
              <a:t>&lt;p</a:t>
            </a:r>
            <a:r>
              <a:rPr lang="fr-FR" sz="2000"/>
              <a:t> </a:t>
            </a:r>
            <a:r>
              <a:rPr lang="fr-FR" sz="2000">
                <a:solidFill>
                  <a:srgbClr val="800000"/>
                </a:solidFill>
              </a:rPr>
              <a:t>id</a:t>
            </a:r>
            <a:r>
              <a:rPr lang="fr-FR" sz="2000"/>
              <a:t>=</a:t>
            </a:r>
            <a:r>
              <a:rPr lang="fr-FR" sz="2000">
                <a:solidFill>
                  <a:srgbClr val="7F00FF"/>
                </a:solidFill>
              </a:rPr>
              <a:t>"paragraphe-1"</a:t>
            </a:r>
            <a:r>
              <a:rPr lang="fr-FR" sz="2000">
                <a:solidFill>
                  <a:srgbClr val="007FFF"/>
                </a:solidFill>
              </a:rPr>
              <a:t>&gt;</a:t>
            </a:r>
            <a:r>
              <a:rPr lang="fr-FR" sz="2000"/>
              <a:t>plusieurs lignes</a:t>
            </a:r>
            <a:r>
              <a:rPr lang="fr-FR" sz="2000">
                <a:solidFill>
                  <a:srgbClr val="007FFF"/>
                </a:solidFill>
              </a:rPr>
              <a:t>&lt;/p&gt;</a:t>
            </a:r>
          </a:p>
          <a:p>
            <a:pPr marL="426960" lvl="0" indent="-322200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en-GB" sz="2200">
              <a:solidFill>
                <a:srgbClr val="4D4D4D"/>
              </a:solidFill>
              <a:cs typeface="Lucida Sans Unicode" pitchFamily="2"/>
            </a:endParaRPr>
          </a:p>
          <a:p>
            <a:pPr marL="426960" lvl="0" indent="-322200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/>
              <a:t>- balise sans contenu :</a:t>
            </a:r>
          </a:p>
          <a:p>
            <a:pPr marL="426960" lvl="0" indent="-322200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/>
              <a:t>  </a:t>
            </a:r>
            <a:r>
              <a:rPr lang="fr-FR" sz="2800">
                <a:solidFill>
                  <a:srgbClr val="007FFF"/>
                </a:solidFill>
              </a:rPr>
              <a:t>&lt;balise /&gt;</a:t>
            </a:r>
          </a:p>
          <a:p>
            <a:pPr marL="426960" lvl="0" indent="-322200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fr-FR" sz="2000"/>
          </a:p>
          <a:p>
            <a:pPr lvl="0"/>
            <a:r>
              <a:rPr lang="fr-FR" sz="2000"/>
              <a:t>exemple: </a:t>
            </a:r>
            <a:r>
              <a:rPr lang="fr-FR" sz="2000">
                <a:solidFill>
                  <a:srgbClr val="007FFF"/>
                </a:solidFill>
              </a:rPr>
              <a:t>&lt;img</a:t>
            </a:r>
            <a:r>
              <a:rPr lang="fr-FR" sz="2000"/>
              <a:t> </a:t>
            </a:r>
            <a:r>
              <a:rPr lang="fr-FR" sz="2000">
                <a:solidFill>
                  <a:srgbClr val="800000"/>
                </a:solidFill>
              </a:rPr>
              <a:t>src</a:t>
            </a:r>
            <a:r>
              <a:rPr lang="fr-FR" sz="2000"/>
              <a:t>=</a:t>
            </a:r>
            <a:r>
              <a:rPr lang="fr-FR" sz="2000">
                <a:solidFill>
                  <a:srgbClr val="7F00FF"/>
                </a:solidFill>
              </a:rPr>
              <a:t>"maphoto.jpg"</a:t>
            </a:r>
            <a:r>
              <a:rPr lang="fr-FR" sz="2000"/>
              <a:t> </a:t>
            </a:r>
            <a:r>
              <a:rPr lang="fr-FR" sz="2000">
                <a:solidFill>
                  <a:srgbClr val="007FFF"/>
                </a:solidFill>
              </a:rPr>
              <a:t>/&gt;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627B3EFD-E9A0-4DC5-A699-33165B07A7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B218D67-DFA1-4C96-9003-E04A372C1D5C}" type="slidenum">
              <a:t>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F1A0FFA-F763-477E-AF9E-EF601C71F2D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225360"/>
            <a:ext cx="8459640" cy="117036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Types de balises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A59C54-B47E-4EAF-9643-53CD114C4C2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8920"/>
            <a:ext cx="9360000" cy="5211720"/>
          </a:xfrm>
        </p:spPr>
        <p:txBody>
          <a:bodyPr wrap="square" tIns="24840" anchor="t" anchorCtr="0">
            <a:spAutoFit/>
          </a:bodyPr>
          <a:lstStyle/>
          <a:p>
            <a:pPr marL="0" lvl="0" hangingPunct="1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>
                <a:cs typeface="Lucida Sans Unicode" pitchFamily="2"/>
              </a:rPr>
              <a:t>Balises</a:t>
            </a:r>
            <a:r>
              <a:rPr lang="en-GB" sz="2800">
                <a:cs typeface="Lucida Sans Unicode" pitchFamily="2"/>
              </a:rPr>
              <a:t> “Inline” :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>
                <a:cs typeface="Lucida Sans Unicode" pitchFamily="2"/>
              </a:rPr>
              <a:t>- mise en forme des données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>
                <a:cs typeface="Lucida Sans Unicode" pitchFamily="2"/>
              </a:rPr>
              <a:t>- </a:t>
            </a:r>
            <a:r>
              <a:rPr lang="fr-FR" sz="2800">
                <a:cs typeface="Lucida Sans Unicode" pitchFamily="2"/>
              </a:rPr>
              <a:t>s’affichent</a:t>
            </a:r>
            <a:r>
              <a:rPr lang="en-GB" sz="2800">
                <a:cs typeface="Lucida Sans Unicode" pitchFamily="2"/>
              </a:rPr>
              <a:t> </a:t>
            </a:r>
            <a:r>
              <a:rPr lang="fr-FR" sz="2800">
                <a:cs typeface="Lucida Sans Unicode" pitchFamily="2"/>
              </a:rPr>
              <a:t>sur</a:t>
            </a:r>
            <a:r>
              <a:rPr lang="en-GB" sz="2800">
                <a:cs typeface="Lucida Sans Unicode" pitchFamily="2"/>
              </a:rPr>
              <a:t> </a:t>
            </a:r>
            <a:r>
              <a:rPr lang="fr-FR" sz="2800">
                <a:cs typeface="Lucida Sans Unicode" pitchFamily="2"/>
              </a:rPr>
              <a:t>un</a:t>
            </a:r>
            <a:r>
              <a:rPr lang="en-GB" sz="2800">
                <a:cs typeface="Lucida Sans Unicode" pitchFamily="2"/>
              </a:rPr>
              <a:t> axe </a:t>
            </a:r>
            <a:r>
              <a:rPr lang="fr-FR" sz="2800">
                <a:cs typeface="Lucida Sans Unicode" pitchFamily="2"/>
              </a:rPr>
              <a:t>horizontal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>
                <a:cs typeface="Lucida Sans Unicode" pitchFamily="2"/>
              </a:rPr>
              <a:t>- obligatoirement encadrées par des balises de type </a:t>
            </a:r>
            <a:r>
              <a:rPr lang="fr-FR" sz="2800" i="1">
                <a:cs typeface="Lucida Sans Unicode" pitchFamily="2"/>
              </a:rPr>
              <a:t>Block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>
                <a:cs typeface="Lucida Sans Unicode" pitchFamily="2"/>
              </a:rPr>
              <a:t>Exemple</a:t>
            </a:r>
            <a:r>
              <a:rPr lang="en-GB" sz="2800">
                <a:cs typeface="Lucida Sans Unicode" pitchFamily="2"/>
              </a:rPr>
              <a:t>: </a:t>
            </a:r>
            <a:r>
              <a:rPr lang="en-GB" sz="2800">
                <a:solidFill>
                  <a:srgbClr val="007FFF"/>
                </a:solidFill>
                <a:cs typeface="Lucida Sans Unicode" pitchFamily="2"/>
              </a:rPr>
              <a:t>&lt;span&gt;</a:t>
            </a:r>
            <a:r>
              <a:rPr lang="en-GB" sz="2800">
                <a:cs typeface="Lucida Sans Unicode" pitchFamily="2"/>
              </a:rPr>
              <a:t>, </a:t>
            </a:r>
            <a:r>
              <a:rPr lang="en-GB" sz="2800">
                <a:solidFill>
                  <a:srgbClr val="007FFF"/>
                </a:solidFill>
                <a:cs typeface="Lucida Sans Unicode" pitchFamily="2"/>
              </a:rPr>
              <a:t>&lt;em&gt;</a:t>
            </a:r>
            <a:r>
              <a:rPr lang="en-GB" sz="2800">
                <a:cs typeface="Lucida Sans Unicode" pitchFamily="2"/>
              </a:rPr>
              <a:t>, </a:t>
            </a:r>
            <a:r>
              <a:rPr lang="en-GB" sz="2800">
                <a:solidFill>
                  <a:srgbClr val="007FFF"/>
                </a:solidFill>
                <a:cs typeface="Lucida Sans Unicode" pitchFamily="2"/>
              </a:rPr>
              <a:t>&lt;strong&gt;</a:t>
            </a:r>
            <a:r>
              <a:rPr lang="en-GB" sz="2800">
                <a:cs typeface="Lucida Sans Unicode" pitchFamily="2"/>
              </a:rPr>
              <a:t>, </a:t>
            </a:r>
            <a:r>
              <a:rPr lang="fr-FR" sz="2800">
                <a:cs typeface="Lucida Sans Unicode" pitchFamily="2"/>
              </a:rPr>
              <a:t>etc</a:t>
            </a:r>
            <a:r>
              <a:rPr lang="en-GB" sz="2800">
                <a:cs typeface="Lucida Sans Unicode" pitchFamily="2"/>
              </a:rPr>
              <a:t>…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en-GB" sz="2800">
              <a:cs typeface="Lucida Sans Unicode" pitchFamily="2"/>
            </a:endParaRPr>
          </a:p>
          <a:p>
            <a:pPr marL="0" lvl="0" hangingPunct="1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>
                <a:cs typeface="Lucida Sans Unicode" pitchFamily="2"/>
              </a:rPr>
              <a:t>Balises</a:t>
            </a:r>
            <a:r>
              <a:rPr lang="en-GB" sz="2800">
                <a:cs typeface="Lucida Sans Unicode" pitchFamily="2"/>
              </a:rPr>
              <a:t> “Block” :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>
                <a:cs typeface="Lucida Sans Unicode" pitchFamily="2"/>
              </a:rPr>
              <a:t>- mise en page des données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>
                <a:cs typeface="Lucida Sans Unicode" pitchFamily="2"/>
              </a:rPr>
              <a:t>- balise servant à structurer la page en plusieurs "blocs" - s’affichent sur un axe vertical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>
                <a:cs typeface="Lucida Sans Unicode" pitchFamily="2"/>
              </a:rPr>
              <a:t>Exemple</a:t>
            </a:r>
            <a:r>
              <a:rPr lang="en-GB" sz="2800">
                <a:cs typeface="Lucida Sans Unicode" pitchFamily="2"/>
              </a:rPr>
              <a:t>: </a:t>
            </a:r>
            <a:r>
              <a:rPr lang="en-GB" sz="2800">
                <a:solidFill>
                  <a:srgbClr val="007FFF"/>
                </a:solidFill>
                <a:cs typeface="Lucida Sans Unicode" pitchFamily="2"/>
              </a:rPr>
              <a:t>&lt;p&gt;</a:t>
            </a:r>
            <a:r>
              <a:rPr lang="en-GB" sz="2800">
                <a:cs typeface="Lucida Sans Unicode" pitchFamily="2"/>
              </a:rPr>
              <a:t>, </a:t>
            </a:r>
            <a:r>
              <a:rPr lang="en-GB" sz="2800">
                <a:solidFill>
                  <a:srgbClr val="007FFF"/>
                </a:solidFill>
                <a:cs typeface="Lucida Sans Unicode" pitchFamily="2"/>
              </a:rPr>
              <a:t>&lt;h1&gt;</a:t>
            </a:r>
            <a:r>
              <a:rPr lang="en-GB" sz="2800">
                <a:cs typeface="Lucida Sans Unicode" pitchFamily="2"/>
              </a:rPr>
              <a:t>, </a:t>
            </a:r>
            <a:r>
              <a:rPr lang="en-GB" sz="2800">
                <a:solidFill>
                  <a:srgbClr val="007FFF"/>
                </a:solidFill>
                <a:cs typeface="Lucida Sans Unicode" pitchFamily="2"/>
              </a:rPr>
              <a:t>&lt;h2&gt;</a:t>
            </a:r>
            <a:r>
              <a:rPr lang="en-GB" sz="2800">
                <a:cs typeface="Lucida Sans Unicode" pitchFamily="2"/>
              </a:rPr>
              <a:t>, </a:t>
            </a:r>
            <a:r>
              <a:rPr lang="fr-FR" sz="2800">
                <a:cs typeface="Lucida Sans Unicode" pitchFamily="2"/>
              </a:rPr>
              <a:t>etc</a:t>
            </a:r>
            <a:r>
              <a:rPr lang="en-GB" sz="2800">
                <a:cs typeface="Lucida Sans Unicode" pitchFamily="2"/>
              </a:rPr>
              <a:t>…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en-GB" sz="2800">
              <a:cs typeface="Lucida Sans Unicode" pitchFamily="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5581EAF1-7081-49DE-8504-9532F05EC8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4E44E22-01E9-4ADB-8ECC-61E64825AFC6}" type="slidenum">
              <a:t>5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E71F932-D21D-44BB-ACE5-B4991D4DE15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225360"/>
            <a:ext cx="8459640" cy="117036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Attributs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DA088A-96D2-4B4C-8B41-176A90A7BDE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11360"/>
            <a:ext cx="9360000" cy="5048640"/>
          </a:xfrm>
        </p:spPr>
        <p:txBody>
          <a:bodyPr wrap="square" tIns="24840" anchor="t" anchorCtr="0">
            <a:spAutoFit/>
          </a:bodyPr>
          <a:lstStyle/>
          <a:p>
            <a:pPr marL="0" lvl="0" hangingPunct="1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en-GB" sz="2800"/>
              <a:t>Permettent de </a:t>
            </a:r>
            <a:r>
              <a:rPr lang="fr-BE" sz="2800"/>
              <a:t>personnaliser</a:t>
            </a:r>
            <a:r>
              <a:rPr lang="en-GB" sz="2800"/>
              <a:t> le </a:t>
            </a:r>
            <a:r>
              <a:rPr lang="fr-BE" sz="2800"/>
              <a:t>comportement</a:t>
            </a:r>
            <a:r>
              <a:rPr lang="en-GB" sz="2800"/>
              <a:t> </a:t>
            </a:r>
            <a:r>
              <a:rPr lang="fr-FR" sz="2800"/>
              <a:t>d’une</a:t>
            </a:r>
            <a:r>
              <a:rPr lang="en-GB" sz="2800"/>
              <a:t> </a:t>
            </a:r>
            <a:r>
              <a:rPr lang="fr-FR" sz="2800"/>
              <a:t>balise.</a:t>
            </a:r>
          </a:p>
          <a:p>
            <a:pPr marL="0" lvl="0" hangingPunct="1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S'écrivent </a:t>
            </a:r>
            <a:r>
              <a:rPr lang="en-GB" sz="2800"/>
              <a:t>dans la définition d'une balise :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>
                <a:solidFill>
                  <a:srgbClr val="007FFF"/>
                </a:solidFill>
                <a:cs typeface="Lucida Sans Unicode" pitchFamily="2"/>
              </a:rPr>
              <a:t>&lt;balise</a:t>
            </a:r>
            <a:r>
              <a:rPr lang="en-GB" sz="2800">
                <a:cs typeface="Lucida Sans Unicode" pitchFamily="2"/>
              </a:rPr>
              <a:t> </a:t>
            </a:r>
            <a:r>
              <a:rPr lang="en-GB" sz="2800">
                <a:solidFill>
                  <a:srgbClr val="800000"/>
                </a:solidFill>
                <a:cs typeface="Lucida Sans Unicode" pitchFamily="2"/>
              </a:rPr>
              <a:t>attribut</a:t>
            </a:r>
            <a:r>
              <a:rPr lang="en-GB" sz="2800">
                <a:cs typeface="Lucida Sans Unicode" pitchFamily="2"/>
              </a:rPr>
              <a:t>=</a:t>
            </a:r>
            <a:r>
              <a:rPr lang="en-GB" sz="2800">
                <a:solidFill>
                  <a:srgbClr val="7F00FF"/>
                </a:solidFill>
                <a:cs typeface="Lucida Sans Unicode" pitchFamily="2"/>
              </a:rPr>
              <a:t>"valeur"</a:t>
            </a:r>
            <a:r>
              <a:rPr lang="en-GB" sz="2800">
                <a:solidFill>
                  <a:srgbClr val="007FFF"/>
                </a:solidFill>
                <a:cs typeface="Lucida Sans Unicode" pitchFamily="2"/>
              </a:rPr>
              <a:t>&gt;</a:t>
            </a:r>
            <a:r>
              <a:rPr lang="en-GB" sz="2800">
                <a:cs typeface="Lucida Sans Unicode" pitchFamily="2"/>
              </a:rPr>
              <a:t>…</a:t>
            </a:r>
            <a:r>
              <a:rPr lang="en-GB" sz="2800">
                <a:solidFill>
                  <a:srgbClr val="007FFF"/>
                </a:solidFill>
                <a:cs typeface="Lucida Sans Unicode" pitchFamily="2"/>
              </a:rPr>
              <a:t>&lt;/balise&gt;</a:t>
            </a:r>
            <a:br>
              <a:rPr lang="en-GB" sz="2800">
                <a:cs typeface="Lucida Sans Unicode" pitchFamily="2"/>
              </a:rPr>
            </a:br>
            <a:r>
              <a:rPr lang="en-GB" sz="2800">
                <a:cs typeface="Lucida Sans Unicode" pitchFamily="2"/>
              </a:rPr>
              <a:t>ou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>
                <a:solidFill>
                  <a:srgbClr val="007FFF"/>
                </a:solidFill>
                <a:cs typeface="Lucida Sans Unicode" pitchFamily="2"/>
              </a:rPr>
              <a:t>&lt;balise</a:t>
            </a:r>
            <a:r>
              <a:rPr lang="en-GB" sz="2800">
                <a:cs typeface="Lucida Sans Unicode" pitchFamily="2"/>
              </a:rPr>
              <a:t> </a:t>
            </a:r>
            <a:r>
              <a:rPr lang="en-GB" sz="2800">
                <a:solidFill>
                  <a:srgbClr val="800000"/>
                </a:solidFill>
                <a:cs typeface="Lucida Sans Unicode" pitchFamily="2"/>
              </a:rPr>
              <a:t>attribut</a:t>
            </a:r>
            <a:r>
              <a:rPr lang="en-GB" sz="2800">
                <a:cs typeface="Lucida Sans Unicode" pitchFamily="2"/>
              </a:rPr>
              <a:t>=</a:t>
            </a:r>
            <a:r>
              <a:rPr lang="en-GB" sz="2800">
                <a:solidFill>
                  <a:srgbClr val="7F00FF"/>
                </a:solidFill>
                <a:cs typeface="Lucida Sans Unicode" pitchFamily="2"/>
              </a:rPr>
              <a:t>"valeur"</a:t>
            </a:r>
            <a:r>
              <a:rPr lang="en-GB" sz="2800">
                <a:cs typeface="Lucida Sans Unicode" pitchFamily="2"/>
              </a:rPr>
              <a:t> </a:t>
            </a:r>
            <a:r>
              <a:rPr lang="en-GB" sz="2800">
                <a:solidFill>
                  <a:srgbClr val="007FFF"/>
                </a:solidFill>
                <a:cs typeface="Lucida Sans Unicode" pitchFamily="2"/>
              </a:rPr>
              <a:t>/&gt;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637F1E6F-00DC-4370-9E48-57502A377C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0CE7CAA-1581-4956-B047-91DB8E5ADA78}" type="slidenum">
              <a:t>6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6980B34-271C-4ED5-808D-B937915CA10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225360"/>
            <a:ext cx="8459640" cy="117036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Commentaires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519A32-E3F1-436F-9602-7BCE49FE56A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8920"/>
            <a:ext cx="9360000" cy="5048640"/>
          </a:xfrm>
        </p:spPr>
        <p:txBody>
          <a:bodyPr wrap="square" tIns="24840" anchor="t" anchorCtr="0">
            <a:spAutoFit/>
          </a:bodyPr>
          <a:lstStyle/>
          <a:p>
            <a:pPr marL="0" lvl="0" hangingPunct="1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Mettre des informations dans la page HTML qui ne seront pas interprétées par le navigateur</a:t>
            </a:r>
          </a:p>
          <a:p>
            <a:pPr marL="0" lvl="0" hangingPunct="1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Utile dans plusieurs cas :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>
                <a:cs typeface="Lucida Sans Unicode" pitchFamily="2"/>
              </a:rPr>
              <a:t>- Reprise du projet (par vous-même après une longue   durée, ou par un autre développeur)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>
                <a:cs typeface="Lucida Sans Unicode" pitchFamily="2"/>
              </a:rPr>
              <a:t>- Travail en équipe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>
                <a:cs typeface="Lucida Sans Unicode" pitchFamily="2"/>
              </a:rPr>
              <a:t>- …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fr-FR" sz="2800">
              <a:cs typeface="Lucida Sans Unicode" pitchFamily="2"/>
            </a:endParaRP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>
                <a:cs typeface="Lucida Sans Unicode" pitchFamily="2"/>
              </a:rPr>
              <a:t>Exemple :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>
                <a:solidFill>
                  <a:srgbClr val="008000"/>
                </a:solidFill>
                <a:cs typeface="Lucida Sans Unicode" pitchFamily="2"/>
              </a:rPr>
              <a:t>&lt;!-- ceci est un commentaire --&gt;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numéro de diapositive 1">
            <a:extLst>
              <a:ext uri="{FF2B5EF4-FFF2-40B4-BE49-F238E27FC236}">
                <a16:creationId xmlns:a16="http://schemas.microsoft.com/office/drawing/2014/main" id="{9FE68941-E7E0-4F0E-BF3B-E992915AE1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C4B363C-85CE-40DE-8C55-4EB8B0FA255A}" type="slidenum">
              <a:t>7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0F585B1-4BCE-4F60-AFB7-953F9344C2A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225360"/>
            <a:ext cx="8459640" cy="117036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Structure d'une page web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894F7295-A8E1-4E01-B2EB-4158D42DFB33}"/>
              </a:ext>
            </a:extLst>
          </p:cNvPr>
          <p:cNvGrpSpPr/>
          <p:nvPr/>
        </p:nvGrpSpPr>
        <p:grpSpPr>
          <a:xfrm>
            <a:off x="720000" y="1988639"/>
            <a:ext cx="9179999" cy="4212000"/>
            <a:chOff x="720000" y="1988639"/>
            <a:chExt cx="9179999" cy="4212000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93DD25CB-A2B1-4801-8C96-BF571415F507}"/>
                </a:ext>
              </a:extLst>
            </p:cNvPr>
            <p:cNvSpPr/>
            <p:nvPr/>
          </p:nvSpPr>
          <p:spPr>
            <a:xfrm>
              <a:off x="3490919" y="2023919"/>
              <a:ext cx="6409080" cy="41767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0 f9 1"/>
                <a:gd name="f13" fmla="*/ f10 1 f2"/>
                <a:gd name="f14" fmla="*/ 0 f8 1"/>
                <a:gd name="f15" fmla="*/ 10800 f9 1"/>
                <a:gd name="f16" fmla="*/ 21600 f9 1"/>
                <a:gd name="f17" fmla="*/ 21600 f8 1"/>
                <a:gd name="f18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">
                  <a:pos x="f11" y="f12"/>
                </a:cxn>
                <a:cxn ang="f18">
                  <a:pos x="f14" y="f15"/>
                </a:cxn>
                <a:cxn ang="f18">
                  <a:pos x="f11" y="f16"/>
                </a:cxn>
                <a:cxn ang="f18">
                  <a:pos x="f17" y="f15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DAE6F0">
                <a:alpha val="15000"/>
              </a:srgbClr>
            </a:solidFill>
            <a:ln w="12600">
              <a:solidFill>
                <a:srgbClr val="4D4D4D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1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&lt;!DOCTYPE html&gt;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15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endParaRP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&lt;html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800000"/>
                  </a:solidFill>
                  <a:latin typeface="Verdana" pitchFamily="34"/>
                  <a:ea typeface="MS Gothic" pitchFamily="2"/>
                  <a:cs typeface="MS Gothic" pitchFamily="2"/>
                </a:rPr>
                <a:t>lang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</a:t>
              </a:r>
              <a:r>
                <a:rPr lang="en-GB" sz="1500" b="0" i="1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fr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&lt;head&gt;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  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Verdana" pitchFamily="34"/>
                  <a:ea typeface="MS Gothic" pitchFamily="2"/>
                  <a:cs typeface="MS Gothic" pitchFamily="2"/>
                </a:rPr>
                <a:t>&lt;!-- entête du document ne s’affiche pas à l’écran --&gt;</a:t>
              </a:r>
              <a:b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</a:b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  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&lt;title&gt;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Dawan : formations informatiques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&lt;/title&gt;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   &lt;meta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800000"/>
                  </a:solidFill>
                  <a:latin typeface="Verdana" pitchFamily="34"/>
                  <a:ea typeface="MS Gothic" pitchFamily="2"/>
                  <a:cs typeface="MS Gothic" pitchFamily="2"/>
                </a:rPr>
                <a:t>name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"description"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800000"/>
                  </a:solidFill>
                  <a:latin typeface="Verdana" pitchFamily="34"/>
                  <a:ea typeface="MS Gothic" pitchFamily="2"/>
                  <a:cs typeface="MS Gothic" pitchFamily="2"/>
                </a:rPr>
                <a:t>content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"formations"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/&gt;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  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Verdana" pitchFamily="34"/>
                  <a:ea typeface="MS Gothic" pitchFamily="2"/>
                  <a:cs typeface="MS Gothic" pitchFamily="2"/>
                </a:rPr>
                <a:t>&lt;!-- pour l’affichage des caractères --&gt;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  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&lt;meta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800000"/>
                  </a:solidFill>
                  <a:latin typeface="Verdana" pitchFamily="34"/>
                  <a:ea typeface="MS Gothic" pitchFamily="2"/>
                  <a:cs typeface="MS Gothic" pitchFamily="2"/>
                </a:rPr>
                <a:t>charset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"UTF-8"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/&gt;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&lt;/head&gt;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&lt;body&gt;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  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Verdana" pitchFamily="34"/>
                  <a:ea typeface="MS Gothic" pitchFamily="2"/>
                  <a:cs typeface="MS Gothic" pitchFamily="2"/>
                </a:rPr>
                <a:t>&lt;!-- contenu de la page →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    &lt;p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800000"/>
                  </a:solidFill>
                  <a:latin typeface="Verdana" pitchFamily="34"/>
                  <a:ea typeface="MS Gothic" pitchFamily="2"/>
                  <a:cs typeface="MS Gothic" pitchFamily="2"/>
                </a:rPr>
                <a:t>id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"paragraphe-1"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&gt;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une ou plusieurs ligne de texte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&lt;/p&gt;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    &lt;img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800000"/>
                  </a:solidFill>
                  <a:latin typeface="Verdana" pitchFamily="34"/>
                  <a:ea typeface="MS Gothic" pitchFamily="2"/>
                  <a:cs typeface="MS Gothic" pitchFamily="2"/>
                </a:rPr>
                <a:t>src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"maphoto.jpg"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800000"/>
                  </a:solidFill>
                  <a:latin typeface="Verdana" pitchFamily="34"/>
                  <a:ea typeface="MS Gothic" pitchFamily="2"/>
                  <a:cs typeface="MS Gothic" pitchFamily="2"/>
                </a:rPr>
                <a:t>width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"150"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800000"/>
                  </a:solidFill>
                  <a:latin typeface="Verdana" pitchFamily="34"/>
                  <a:ea typeface="MS Gothic" pitchFamily="2"/>
                  <a:cs typeface="MS Gothic" pitchFamily="2"/>
                </a:rPr>
                <a:t>height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"150"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/&gt;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&lt;/body&gt;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15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endParaRP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&lt;/html&gt;</a:t>
              </a:r>
            </a:p>
          </p:txBody>
        </p:sp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3DD32D1F-B5C8-4D2D-AEC6-2FB87E19C5C0}"/>
                </a:ext>
              </a:extLst>
            </p:cNvPr>
            <p:cNvSpPr/>
            <p:nvPr/>
          </p:nvSpPr>
          <p:spPr>
            <a:xfrm>
              <a:off x="720000" y="2492640"/>
              <a:ext cx="2483640" cy="37332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C2">
                <a:alpha val="15000"/>
              </a:srgbClr>
            </a:solidFill>
            <a:ln w="25560">
              <a:solidFill>
                <a:srgbClr val="40404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>
              <a:sp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Début de la page HTML</a:t>
              </a:r>
            </a:p>
          </p:txBody>
        </p:sp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CED6DE32-C897-46F6-99E4-32FD61D54E6E}"/>
                </a:ext>
              </a:extLst>
            </p:cNvPr>
            <p:cNvSpPr/>
            <p:nvPr/>
          </p:nvSpPr>
          <p:spPr>
            <a:xfrm>
              <a:off x="720000" y="1988639"/>
              <a:ext cx="2482920" cy="37332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C2">
                <a:alpha val="15000"/>
              </a:srgbClr>
            </a:solidFill>
            <a:ln w="25560">
              <a:solidFill>
                <a:srgbClr val="40404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>
              <a:sp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Déclaration du DTD</a:t>
              </a:r>
            </a:p>
          </p:txBody>
        </p:sp>
        <p:sp>
          <p:nvSpPr>
            <p:cNvPr id="7" name="Connecteur droit 6">
              <a:extLst>
                <a:ext uri="{FF2B5EF4-FFF2-40B4-BE49-F238E27FC236}">
                  <a16:creationId xmlns:a16="http://schemas.microsoft.com/office/drawing/2014/main" id="{53BA7D3A-9EAC-41DE-838D-8D9A24DCA71F}"/>
                </a:ext>
              </a:extLst>
            </p:cNvPr>
            <p:cNvSpPr/>
            <p:nvPr/>
          </p:nvSpPr>
          <p:spPr>
            <a:xfrm>
              <a:off x="3240000" y="2664000"/>
              <a:ext cx="287279" cy="1440"/>
            </a:xfrm>
            <a:prstGeom prst="line">
              <a:avLst/>
            </a:prstGeom>
            <a:noFill/>
            <a:ln w="28440">
              <a:solidFill>
                <a:srgbClr val="C95F5F"/>
              </a:solidFill>
              <a:prstDash val="solid"/>
              <a:miter/>
              <a:tailEnd type="arrow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endParaRPr>
            </a:p>
          </p:txBody>
        </p:sp>
        <p:sp>
          <p:nvSpPr>
            <p:cNvPr id="8" name="Forme libre : forme 7">
              <a:extLst>
                <a:ext uri="{FF2B5EF4-FFF2-40B4-BE49-F238E27FC236}">
                  <a16:creationId xmlns:a16="http://schemas.microsoft.com/office/drawing/2014/main" id="{3097EDE5-AE27-4077-A898-0EED7EDC45A8}"/>
                </a:ext>
              </a:extLst>
            </p:cNvPr>
            <p:cNvSpPr/>
            <p:nvPr/>
          </p:nvSpPr>
          <p:spPr>
            <a:xfrm>
              <a:off x="720000" y="3399120"/>
              <a:ext cx="2448720" cy="37332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C2">
                <a:alpha val="15000"/>
              </a:srgbClr>
            </a:solidFill>
            <a:ln w="25560">
              <a:solidFill>
                <a:srgbClr val="40404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>
              <a:sp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Définition des en-têtes</a:t>
              </a:r>
            </a:p>
          </p:txBody>
        </p:sp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76E7DD79-ED30-4A28-9238-B0AB9998463B}"/>
                </a:ext>
              </a:extLst>
            </p:cNvPr>
            <p:cNvSpPr/>
            <p:nvPr/>
          </p:nvSpPr>
          <p:spPr>
            <a:xfrm>
              <a:off x="3274920" y="2880000"/>
              <a:ext cx="216000" cy="1440000"/>
            </a:xfrm>
            <a:custGeom>
              <a:avLst>
                <a:gd name="f0" fmla="val 1635"/>
                <a:gd name="f1" fmla="val 10814"/>
              </a:avLst>
              <a:gdLst>
                <a:gd name="f2" fmla="val 10800000"/>
                <a:gd name="f3" fmla="val 5400000"/>
                <a:gd name="f4" fmla="val 180"/>
                <a:gd name="f5" fmla="val w"/>
                <a:gd name="f6" fmla="val h"/>
                <a:gd name="f7" fmla="val 0"/>
                <a:gd name="f8" fmla="val 21600"/>
                <a:gd name="f9" fmla="val -2147483647"/>
                <a:gd name="f10" fmla="val 2147483647"/>
                <a:gd name="f11" fmla="val 5400"/>
                <a:gd name="f12" fmla="val 16200"/>
                <a:gd name="f13" fmla="val 10800"/>
                <a:gd name="f14" fmla="+- 0 0 0"/>
                <a:gd name="f15" fmla="*/ f5 1 21600"/>
                <a:gd name="f16" fmla="*/ f6 1 21600"/>
                <a:gd name="f17" fmla="pin 0 f0 5400"/>
                <a:gd name="f18" fmla="pin 0 f1 21600"/>
                <a:gd name="f19" fmla="*/ f14 f2 1"/>
                <a:gd name="f20" fmla="*/ f17 1 2"/>
                <a:gd name="f21" fmla="val f17"/>
                <a:gd name="f22" fmla="val f18"/>
                <a:gd name="f23" fmla="+- 21600 0 f17"/>
                <a:gd name="f24" fmla="*/ f17 10000 1"/>
                <a:gd name="f25" fmla="*/ 10800 f15 1"/>
                <a:gd name="f26" fmla="*/ f17 f16 1"/>
                <a:gd name="f27" fmla="*/ f7 f15 1"/>
                <a:gd name="f28" fmla="*/ f18 f16 1"/>
                <a:gd name="f29" fmla="*/ 13800 f15 1"/>
                <a:gd name="f30" fmla="*/ 21600 f15 1"/>
                <a:gd name="f31" fmla="*/ 0 f16 1"/>
                <a:gd name="f32" fmla="*/ f19 1 f4"/>
                <a:gd name="f33" fmla="*/ 0 f15 1"/>
                <a:gd name="f34" fmla="*/ 10800 f16 1"/>
                <a:gd name="f35" fmla="*/ 21600 f16 1"/>
                <a:gd name="f36" fmla="+- f22 0 f17"/>
                <a:gd name="f37" fmla="+- f22 0 f20"/>
                <a:gd name="f38" fmla="+- f22 f20 0"/>
                <a:gd name="f39" fmla="+- f22 f17 0"/>
                <a:gd name="f40" fmla="+- 21600 0 f20"/>
                <a:gd name="f41" fmla="*/ f24 1 31953"/>
                <a:gd name="f42" fmla="+- f32 0 f3"/>
                <a:gd name="f43" fmla="+- 21600 0 f41"/>
                <a:gd name="f44" fmla="*/ f41 f16 1"/>
                <a:gd name="f45" fmla="*/ f43 f16 1"/>
              </a:gdLst>
              <a:ahLst>
                <a:ahXY gdRefY="f0" minY="f7" maxY="f11">
                  <a:pos x="f25" y="f26"/>
                </a:ahXY>
                <a:ahXY gdRefY="f1" minY="f7" maxY="f8">
                  <a:pos x="f27" y="f28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30" y="f31"/>
                </a:cxn>
                <a:cxn ang="f42">
                  <a:pos x="f33" y="f34"/>
                </a:cxn>
                <a:cxn ang="f42">
                  <a:pos x="f30" y="f35"/>
                </a:cxn>
              </a:cxnLst>
              <a:rect l="f29" t="f44" r="f30" b="f45"/>
              <a:pathLst>
                <a:path w="21600" h="21600">
                  <a:moveTo>
                    <a:pt x="f8" y="f7"/>
                  </a:moveTo>
                  <a:cubicBezTo>
                    <a:pt x="f12" y="f7"/>
                    <a:pt x="f13" y="f20"/>
                    <a:pt x="f13" y="f21"/>
                  </a:cubicBezTo>
                  <a:lnTo>
                    <a:pt x="f13" y="f36"/>
                  </a:lnTo>
                  <a:cubicBezTo>
                    <a:pt x="f13" y="f37"/>
                    <a:pt x="f11" y="f22"/>
                    <a:pt x="f7" y="f22"/>
                  </a:cubicBezTo>
                  <a:cubicBezTo>
                    <a:pt x="f11" y="f22"/>
                    <a:pt x="f13" y="f38"/>
                    <a:pt x="f13" y="f39"/>
                  </a:cubicBezTo>
                  <a:lnTo>
                    <a:pt x="f13" y="f23"/>
                  </a:lnTo>
                  <a:cubicBezTo>
                    <a:pt x="f13" y="f40"/>
                    <a:pt x="f12" y="f8"/>
                    <a:pt x="f8" y="f8"/>
                  </a:cubicBezTo>
                </a:path>
              </a:pathLst>
            </a:custGeom>
            <a:noFill/>
            <a:ln w="28440">
              <a:solidFill>
                <a:srgbClr val="C95F5F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endParaRPr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FD0E3ADA-8350-4EE1-B520-046E29A89A4E}"/>
                </a:ext>
              </a:extLst>
            </p:cNvPr>
            <p:cNvSpPr/>
            <p:nvPr/>
          </p:nvSpPr>
          <p:spPr>
            <a:xfrm>
              <a:off x="782640" y="4732200"/>
              <a:ext cx="2371680" cy="37332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C2">
                <a:alpha val="15000"/>
              </a:srgbClr>
            </a:solidFill>
            <a:ln w="25560">
              <a:solidFill>
                <a:srgbClr val="40404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>
              <a:sp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Corps de la page</a:t>
              </a:r>
            </a:p>
          </p:txBody>
        </p:sp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3FEB6E74-8839-4822-9A2A-CA9F8C3E771D}"/>
                </a:ext>
              </a:extLst>
            </p:cNvPr>
            <p:cNvSpPr/>
            <p:nvPr/>
          </p:nvSpPr>
          <p:spPr>
            <a:xfrm>
              <a:off x="3274920" y="4438080"/>
              <a:ext cx="216000" cy="997919"/>
            </a:xfrm>
            <a:custGeom>
              <a:avLst>
                <a:gd name="f0" fmla="val 1635"/>
                <a:gd name="f1" fmla="val 10814"/>
              </a:avLst>
              <a:gdLst>
                <a:gd name="f2" fmla="val 10800000"/>
                <a:gd name="f3" fmla="val 5400000"/>
                <a:gd name="f4" fmla="val 180"/>
                <a:gd name="f5" fmla="val w"/>
                <a:gd name="f6" fmla="val h"/>
                <a:gd name="f7" fmla="val 0"/>
                <a:gd name="f8" fmla="val 21600"/>
                <a:gd name="f9" fmla="val -2147483647"/>
                <a:gd name="f10" fmla="val 2147483647"/>
                <a:gd name="f11" fmla="val 5400"/>
                <a:gd name="f12" fmla="val 16200"/>
                <a:gd name="f13" fmla="val 10800"/>
                <a:gd name="f14" fmla="+- 0 0 0"/>
                <a:gd name="f15" fmla="*/ f5 1 21600"/>
                <a:gd name="f16" fmla="*/ f6 1 21600"/>
                <a:gd name="f17" fmla="pin 0 f0 5400"/>
                <a:gd name="f18" fmla="pin 0 f1 21600"/>
                <a:gd name="f19" fmla="*/ f14 f2 1"/>
                <a:gd name="f20" fmla="*/ f17 1 2"/>
                <a:gd name="f21" fmla="val f17"/>
                <a:gd name="f22" fmla="val f18"/>
                <a:gd name="f23" fmla="+- 21600 0 f17"/>
                <a:gd name="f24" fmla="*/ f17 10000 1"/>
                <a:gd name="f25" fmla="*/ 10800 f15 1"/>
                <a:gd name="f26" fmla="*/ f17 f16 1"/>
                <a:gd name="f27" fmla="*/ f7 f15 1"/>
                <a:gd name="f28" fmla="*/ f18 f16 1"/>
                <a:gd name="f29" fmla="*/ 13800 f15 1"/>
                <a:gd name="f30" fmla="*/ 21600 f15 1"/>
                <a:gd name="f31" fmla="*/ 0 f16 1"/>
                <a:gd name="f32" fmla="*/ f19 1 f4"/>
                <a:gd name="f33" fmla="*/ 0 f15 1"/>
                <a:gd name="f34" fmla="*/ 10800 f16 1"/>
                <a:gd name="f35" fmla="*/ 21600 f16 1"/>
                <a:gd name="f36" fmla="+- f22 0 f17"/>
                <a:gd name="f37" fmla="+- f22 0 f20"/>
                <a:gd name="f38" fmla="+- f22 f20 0"/>
                <a:gd name="f39" fmla="+- f22 f17 0"/>
                <a:gd name="f40" fmla="+- 21600 0 f20"/>
                <a:gd name="f41" fmla="*/ f24 1 31953"/>
                <a:gd name="f42" fmla="+- f32 0 f3"/>
                <a:gd name="f43" fmla="+- 21600 0 f41"/>
                <a:gd name="f44" fmla="*/ f41 f16 1"/>
                <a:gd name="f45" fmla="*/ f43 f16 1"/>
              </a:gdLst>
              <a:ahLst>
                <a:ahXY gdRefY="f0" minY="f7" maxY="f11">
                  <a:pos x="f25" y="f26"/>
                </a:ahXY>
                <a:ahXY gdRefY="f1" minY="f7" maxY="f8">
                  <a:pos x="f27" y="f28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30" y="f31"/>
                </a:cxn>
                <a:cxn ang="f42">
                  <a:pos x="f33" y="f34"/>
                </a:cxn>
                <a:cxn ang="f42">
                  <a:pos x="f30" y="f35"/>
                </a:cxn>
              </a:cxnLst>
              <a:rect l="f29" t="f44" r="f30" b="f45"/>
              <a:pathLst>
                <a:path w="21600" h="21600">
                  <a:moveTo>
                    <a:pt x="f8" y="f7"/>
                  </a:moveTo>
                  <a:cubicBezTo>
                    <a:pt x="f12" y="f7"/>
                    <a:pt x="f13" y="f20"/>
                    <a:pt x="f13" y="f21"/>
                  </a:cubicBezTo>
                  <a:lnTo>
                    <a:pt x="f13" y="f36"/>
                  </a:lnTo>
                  <a:cubicBezTo>
                    <a:pt x="f13" y="f37"/>
                    <a:pt x="f11" y="f22"/>
                    <a:pt x="f7" y="f22"/>
                  </a:cubicBezTo>
                  <a:cubicBezTo>
                    <a:pt x="f11" y="f22"/>
                    <a:pt x="f13" y="f38"/>
                    <a:pt x="f13" y="f39"/>
                  </a:cubicBezTo>
                  <a:lnTo>
                    <a:pt x="f13" y="f23"/>
                  </a:lnTo>
                  <a:cubicBezTo>
                    <a:pt x="f13" y="f40"/>
                    <a:pt x="f12" y="f8"/>
                    <a:pt x="f8" y="f8"/>
                  </a:cubicBezTo>
                </a:path>
              </a:pathLst>
            </a:custGeom>
            <a:noFill/>
            <a:ln w="28440">
              <a:solidFill>
                <a:srgbClr val="C95F5F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endParaRPr>
            </a:p>
          </p:txBody>
        </p: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7483F3C0-7EBF-454F-BF93-9F068CAB4022}"/>
                </a:ext>
              </a:extLst>
            </p:cNvPr>
            <p:cNvSpPr/>
            <p:nvPr/>
          </p:nvSpPr>
          <p:spPr>
            <a:xfrm>
              <a:off x="862559" y="5445360"/>
              <a:ext cx="2292480" cy="37332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C2">
                <a:alpha val="15000"/>
              </a:srgbClr>
            </a:solidFill>
            <a:ln w="25560">
              <a:solidFill>
                <a:srgbClr val="40404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>
              <a:sp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Fin de la page HTML</a:t>
              </a:r>
            </a:p>
          </p:txBody>
        </p:sp>
        <p:sp>
          <p:nvSpPr>
            <p:cNvPr id="13" name="Connecteur droit 12">
              <a:extLst>
                <a:ext uri="{FF2B5EF4-FFF2-40B4-BE49-F238E27FC236}">
                  <a16:creationId xmlns:a16="http://schemas.microsoft.com/office/drawing/2014/main" id="{B474D494-BAAB-44F7-9C56-5A9EE008C7BF}"/>
                </a:ext>
              </a:extLst>
            </p:cNvPr>
            <p:cNvSpPr/>
            <p:nvPr/>
          </p:nvSpPr>
          <p:spPr>
            <a:xfrm>
              <a:off x="3203640" y="5617080"/>
              <a:ext cx="287279" cy="1440"/>
            </a:xfrm>
            <a:prstGeom prst="line">
              <a:avLst/>
            </a:prstGeom>
            <a:noFill/>
            <a:ln w="28440">
              <a:solidFill>
                <a:srgbClr val="C95F5F"/>
              </a:solidFill>
              <a:prstDash val="solid"/>
              <a:miter/>
              <a:tailEnd type="arrow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endParaRPr>
            </a:p>
          </p:txBody>
        </p:sp>
        <p:sp>
          <p:nvSpPr>
            <p:cNvPr id="14" name="Connecteur droit 13">
              <a:extLst>
                <a:ext uri="{FF2B5EF4-FFF2-40B4-BE49-F238E27FC236}">
                  <a16:creationId xmlns:a16="http://schemas.microsoft.com/office/drawing/2014/main" id="{12F5ADB0-0049-4C62-8355-BACC880A0870}"/>
                </a:ext>
              </a:extLst>
            </p:cNvPr>
            <p:cNvSpPr/>
            <p:nvPr/>
          </p:nvSpPr>
          <p:spPr>
            <a:xfrm>
              <a:off x="3240000" y="2194560"/>
              <a:ext cx="287279" cy="1440"/>
            </a:xfrm>
            <a:prstGeom prst="line">
              <a:avLst/>
            </a:prstGeom>
            <a:noFill/>
            <a:ln w="28440">
              <a:solidFill>
                <a:srgbClr val="C95F5F"/>
              </a:solidFill>
              <a:prstDash val="solid"/>
              <a:miter/>
              <a:tailEnd type="arrow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1">
            <a:extLst>
              <a:ext uri="{FF2B5EF4-FFF2-40B4-BE49-F238E27FC236}">
                <a16:creationId xmlns:a16="http://schemas.microsoft.com/office/drawing/2014/main" id="{667569C2-BF70-4303-921B-A7F4CB1F92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745295B-FAD2-4FEC-922A-54B31FD0CB71}" type="slidenum">
              <a:t>8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D06E58D-F263-48CE-B499-42197D83F18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225360"/>
            <a:ext cx="8459640" cy="117036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La balise &lt;html&gt;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48CC01-4B2D-4F12-960F-9F62143D8F8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8920"/>
            <a:ext cx="9360000" cy="5048640"/>
          </a:xfrm>
        </p:spPr>
        <p:txBody>
          <a:bodyPr wrap="square" tIns="24840" anchor="t" anchorCtr="0">
            <a:spAutoFit/>
          </a:bodyPr>
          <a:lstStyle/>
          <a:p>
            <a:pPr lvl="0" indent="-342720" hangingPunct="1"/>
            <a:r>
              <a:rPr lang="fr-FR" sz="2800"/>
              <a:t>Elle définit un document HTML : une page doit commencer par la balise &lt;html&gt; et se terminer par &lt;/html&gt;</a:t>
            </a:r>
          </a:p>
          <a:p>
            <a:pPr lvl="0" indent="-342720" hangingPunct="1"/>
            <a:endParaRPr lang="fr-FR" sz="280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EB5F4D72-8D81-4D8B-AFF3-C57AA7F5A1AF}"/>
              </a:ext>
            </a:extLst>
          </p:cNvPr>
          <p:cNvGrpSpPr/>
          <p:nvPr/>
        </p:nvGrpSpPr>
        <p:grpSpPr>
          <a:xfrm>
            <a:off x="684359" y="2997360"/>
            <a:ext cx="9215641" cy="2592360"/>
            <a:chOff x="684359" y="2997360"/>
            <a:chExt cx="9215641" cy="2592360"/>
          </a:xfrm>
        </p:grpSpPr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FAE9C014-AEAC-4654-9CC9-B04DB8A004E5}"/>
                </a:ext>
              </a:extLst>
            </p:cNvPr>
            <p:cNvSpPr/>
            <p:nvPr/>
          </p:nvSpPr>
          <p:spPr>
            <a:xfrm>
              <a:off x="3564000" y="2997360"/>
              <a:ext cx="6336000" cy="2592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0 f9 1"/>
                <a:gd name="f13" fmla="*/ f10 1 f2"/>
                <a:gd name="f14" fmla="*/ 0 f8 1"/>
                <a:gd name="f15" fmla="*/ 10800 f9 1"/>
                <a:gd name="f16" fmla="*/ 21600 f9 1"/>
                <a:gd name="f17" fmla="*/ 21600 f8 1"/>
                <a:gd name="f18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">
                  <a:pos x="f11" y="f12"/>
                </a:cxn>
                <a:cxn ang="f18">
                  <a:pos x="f14" y="f15"/>
                </a:cxn>
                <a:cxn ang="f18">
                  <a:pos x="f11" y="f16"/>
                </a:cxn>
                <a:cxn ang="f18">
                  <a:pos x="f17" y="f15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DAE6F0">
                <a:alpha val="15000"/>
              </a:srgbClr>
            </a:solidFill>
            <a:ln w="12600">
              <a:solidFill>
                <a:srgbClr val="4D4D4D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1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&lt;!DOCTYPE html&gt;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15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endParaRP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&lt;html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800000"/>
                  </a:solidFill>
                  <a:latin typeface="Verdana" pitchFamily="34"/>
                  <a:ea typeface="MS Gothic" pitchFamily="2"/>
                  <a:cs typeface="MS Gothic" pitchFamily="2"/>
                </a:rPr>
                <a:t>lang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</a:t>
              </a:r>
              <a:r>
                <a:rPr lang="en-GB" sz="1500" b="0" i="1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fr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15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endParaRP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Verdana" pitchFamily="34"/>
                  <a:ea typeface="MS Gothic" pitchFamily="2"/>
                  <a:cs typeface="MS Gothic" pitchFamily="2"/>
                </a:rPr>
                <a:t>  &lt;!-- contenu de la page --&gt;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15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endParaRP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&lt;/html&gt;</a:t>
              </a:r>
            </a:p>
          </p:txBody>
        </p:sp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FEEA2229-3C74-41B4-A7AB-959B9C5CA773}"/>
                </a:ext>
              </a:extLst>
            </p:cNvPr>
            <p:cNvSpPr/>
            <p:nvPr/>
          </p:nvSpPr>
          <p:spPr>
            <a:xfrm>
              <a:off x="684359" y="3249000"/>
              <a:ext cx="2644560" cy="64332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C2">
                <a:alpha val="15000"/>
              </a:srgbClr>
            </a:solidFill>
            <a:ln w="25560">
              <a:solidFill>
                <a:srgbClr val="40404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>
              <a:sp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Les attributs définissent la langue du fichier HTML</a:t>
              </a:r>
            </a:p>
          </p:txBody>
        </p:sp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7D3CA3BC-AD04-4832-8CA1-FA396A54D571}"/>
                </a:ext>
              </a:extLst>
            </p:cNvPr>
            <p:cNvSpPr/>
            <p:nvPr/>
          </p:nvSpPr>
          <p:spPr>
            <a:xfrm>
              <a:off x="3348000" y="3430079"/>
              <a:ext cx="216000" cy="502920"/>
            </a:xfrm>
            <a:custGeom>
              <a:avLst>
                <a:gd name="f0" fmla="val 1635"/>
                <a:gd name="f1" fmla="val 10814"/>
              </a:avLst>
              <a:gdLst>
                <a:gd name="f2" fmla="val 10800000"/>
                <a:gd name="f3" fmla="val 5400000"/>
                <a:gd name="f4" fmla="val 180"/>
                <a:gd name="f5" fmla="val w"/>
                <a:gd name="f6" fmla="val h"/>
                <a:gd name="f7" fmla="val 0"/>
                <a:gd name="f8" fmla="val 21600"/>
                <a:gd name="f9" fmla="val -2147483647"/>
                <a:gd name="f10" fmla="val 2147483647"/>
                <a:gd name="f11" fmla="val 5400"/>
                <a:gd name="f12" fmla="val 16200"/>
                <a:gd name="f13" fmla="val 10800"/>
                <a:gd name="f14" fmla="+- 0 0 0"/>
                <a:gd name="f15" fmla="*/ f5 1 21600"/>
                <a:gd name="f16" fmla="*/ f6 1 21600"/>
                <a:gd name="f17" fmla="pin 0 f0 5400"/>
                <a:gd name="f18" fmla="pin 0 f1 21600"/>
                <a:gd name="f19" fmla="*/ f14 f2 1"/>
                <a:gd name="f20" fmla="*/ f17 1 2"/>
                <a:gd name="f21" fmla="val f17"/>
                <a:gd name="f22" fmla="val f18"/>
                <a:gd name="f23" fmla="+- 21600 0 f17"/>
                <a:gd name="f24" fmla="*/ f17 10000 1"/>
                <a:gd name="f25" fmla="*/ 10800 f15 1"/>
                <a:gd name="f26" fmla="*/ f17 f16 1"/>
                <a:gd name="f27" fmla="*/ f7 f15 1"/>
                <a:gd name="f28" fmla="*/ f18 f16 1"/>
                <a:gd name="f29" fmla="*/ 13800 f15 1"/>
                <a:gd name="f30" fmla="*/ 21600 f15 1"/>
                <a:gd name="f31" fmla="*/ 0 f16 1"/>
                <a:gd name="f32" fmla="*/ f19 1 f4"/>
                <a:gd name="f33" fmla="*/ 0 f15 1"/>
                <a:gd name="f34" fmla="*/ 10800 f16 1"/>
                <a:gd name="f35" fmla="*/ 21600 f16 1"/>
                <a:gd name="f36" fmla="+- f22 0 f17"/>
                <a:gd name="f37" fmla="+- f22 0 f20"/>
                <a:gd name="f38" fmla="+- f22 f20 0"/>
                <a:gd name="f39" fmla="+- f22 f17 0"/>
                <a:gd name="f40" fmla="+- 21600 0 f20"/>
                <a:gd name="f41" fmla="*/ f24 1 31953"/>
                <a:gd name="f42" fmla="+- f32 0 f3"/>
                <a:gd name="f43" fmla="+- 21600 0 f41"/>
                <a:gd name="f44" fmla="*/ f41 f16 1"/>
                <a:gd name="f45" fmla="*/ f43 f16 1"/>
              </a:gdLst>
              <a:ahLst>
                <a:ahXY gdRefY="f0" minY="f7" maxY="f11">
                  <a:pos x="f25" y="f26"/>
                </a:ahXY>
                <a:ahXY gdRefY="f1" minY="f7" maxY="f8">
                  <a:pos x="f27" y="f28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30" y="f31"/>
                </a:cxn>
                <a:cxn ang="f42">
                  <a:pos x="f33" y="f34"/>
                </a:cxn>
                <a:cxn ang="f42">
                  <a:pos x="f30" y="f35"/>
                </a:cxn>
              </a:cxnLst>
              <a:rect l="f29" t="f44" r="f30" b="f45"/>
              <a:pathLst>
                <a:path w="21600" h="21600">
                  <a:moveTo>
                    <a:pt x="f8" y="f7"/>
                  </a:moveTo>
                  <a:cubicBezTo>
                    <a:pt x="f12" y="f7"/>
                    <a:pt x="f13" y="f20"/>
                    <a:pt x="f13" y="f21"/>
                  </a:cubicBezTo>
                  <a:lnTo>
                    <a:pt x="f13" y="f36"/>
                  </a:lnTo>
                  <a:cubicBezTo>
                    <a:pt x="f13" y="f37"/>
                    <a:pt x="f11" y="f22"/>
                    <a:pt x="f7" y="f22"/>
                  </a:cubicBezTo>
                  <a:cubicBezTo>
                    <a:pt x="f11" y="f22"/>
                    <a:pt x="f13" y="f38"/>
                    <a:pt x="f13" y="f39"/>
                  </a:cubicBezTo>
                  <a:lnTo>
                    <a:pt x="f13" y="f23"/>
                  </a:lnTo>
                  <a:cubicBezTo>
                    <a:pt x="f13" y="f40"/>
                    <a:pt x="f12" y="f8"/>
                    <a:pt x="f8" y="f8"/>
                  </a:cubicBezTo>
                </a:path>
              </a:pathLst>
            </a:custGeom>
            <a:noFill/>
            <a:ln w="28440">
              <a:solidFill>
                <a:srgbClr val="C95F5F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1">
            <a:extLst>
              <a:ext uri="{FF2B5EF4-FFF2-40B4-BE49-F238E27FC236}">
                <a16:creationId xmlns:a16="http://schemas.microsoft.com/office/drawing/2014/main" id="{BB0C5FF0-200A-4BF1-B724-D769780F64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C547530-3C4F-4C49-A4C9-D6066F417B09}" type="slidenum">
              <a:t>9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A1811BE-45F3-467B-B71A-F005251735B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79280"/>
            <a:ext cx="8459640" cy="126108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La balise &lt;head&gt;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13A02D-A7DB-46D5-995B-65D8D060FC5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8920"/>
            <a:ext cx="9360000" cy="5482440"/>
          </a:xfrm>
        </p:spPr>
        <p:txBody>
          <a:bodyPr wrap="square" tIns="24840" anchor="t" anchorCtr="0">
            <a:spAutoFit/>
          </a:bodyPr>
          <a:lstStyle/>
          <a:p>
            <a:pPr lvl="0" indent="-342720"/>
            <a:r>
              <a:rPr lang="fr-FR" sz="2800"/>
              <a:t>Désigne l'entête du document :</a:t>
            </a:r>
          </a:p>
          <a:p>
            <a:pPr lvl="0" indent="-342720"/>
            <a:r>
              <a:rPr lang="fr-FR" sz="2800"/>
              <a:t>elle peut contenir : un titre, des méta-données, des styles, des liens, des scripts...</a:t>
            </a:r>
          </a:p>
          <a:p>
            <a:pPr lvl="0" indent="-342720"/>
            <a:endParaRPr lang="fr-FR" sz="2800"/>
          </a:p>
          <a:p>
            <a:pPr lvl="0" indent="-342720"/>
            <a:endParaRPr lang="fr-FR" sz="2800"/>
          </a:p>
          <a:p>
            <a:pPr lvl="0" indent="-342720"/>
            <a:endParaRPr lang="fr-FR" sz="2800"/>
          </a:p>
          <a:p>
            <a:pPr lvl="0" indent="-342720"/>
            <a:endParaRPr lang="fr-FR" sz="2800"/>
          </a:p>
          <a:p>
            <a:pPr lvl="0" indent="-342720"/>
            <a:endParaRPr lang="fr-FR" sz="2800"/>
          </a:p>
          <a:p>
            <a:pPr lvl="0" indent="-342720"/>
            <a:endParaRPr lang="fr-FR" sz="2800"/>
          </a:p>
          <a:p>
            <a:pPr lvl="0" indent="-342720"/>
            <a:endParaRPr lang="fr-FR" sz="280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9ED9399C-6466-46A5-849A-DEAFF3CBFA8C}"/>
              </a:ext>
            </a:extLst>
          </p:cNvPr>
          <p:cNvGrpSpPr/>
          <p:nvPr/>
        </p:nvGrpSpPr>
        <p:grpSpPr>
          <a:xfrm>
            <a:off x="522359" y="3419640"/>
            <a:ext cx="8947081" cy="2987640"/>
            <a:chOff x="522359" y="3419640"/>
            <a:chExt cx="8947081" cy="2987640"/>
          </a:xfrm>
        </p:grpSpPr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97B87813-C3A1-43A5-AB6A-0F7A5F39179D}"/>
                </a:ext>
              </a:extLst>
            </p:cNvPr>
            <p:cNvSpPr/>
            <p:nvPr/>
          </p:nvSpPr>
          <p:spPr>
            <a:xfrm>
              <a:off x="3168720" y="3419640"/>
              <a:ext cx="6300720" cy="2987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0 f9 1"/>
                <a:gd name="f13" fmla="*/ f10 1 f2"/>
                <a:gd name="f14" fmla="*/ 0 f8 1"/>
                <a:gd name="f15" fmla="*/ 10800 f9 1"/>
                <a:gd name="f16" fmla="*/ 21600 f9 1"/>
                <a:gd name="f17" fmla="*/ 21600 f8 1"/>
                <a:gd name="f18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">
                  <a:pos x="f11" y="f12"/>
                </a:cxn>
                <a:cxn ang="f18">
                  <a:pos x="f14" y="f15"/>
                </a:cxn>
                <a:cxn ang="f18">
                  <a:pos x="f11" y="f16"/>
                </a:cxn>
                <a:cxn ang="f18">
                  <a:pos x="f17" y="f15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DAE6F0">
                <a:alpha val="15000"/>
              </a:srgbClr>
            </a:solidFill>
            <a:ln w="12600">
              <a:solidFill>
                <a:srgbClr val="4D4D4D"/>
              </a:solidFill>
              <a:prstDash val="solid"/>
              <a:miter/>
            </a:ln>
          </p:spPr>
          <p:txBody>
            <a:bodyPr vert="horz" wrap="squar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&lt;html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800000"/>
                  </a:solidFill>
                  <a:latin typeface="Verdana" pitchFamily="34"/>
                  <a:ea typeface="MS Gothic" pitchFamily="2"/>
                  <a:cs typeface="MS Gothic" pitchFamily="2"/>
                </a:rPr>
                <a:t>lang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</a:t>
              </a:r>
              <a:r>
                <a:rPr lang="en-GB" sz="1500" b="0" i="1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fr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&lt;head&gt;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  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Verdana" pitchFamily="34"/>
                  <a:ea typeface="MS Gothic" pitchFamily="2"/>
                  <a:cs typeface="MS Gothic" pitchFamily="2"/>
                </a:rPr>
                <a:t>&lt;!-- entête du document ne s’affiche pas à l’écran --&gt;</a:t>
              </a:r>
              <a:b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</a:b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  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&lt;title&gt;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Dawan : formations informatiques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&lt;/title&gt;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   &lt;meta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800000"/>
                  </a:solidFill>
                  <a:latin typeface="Verdana" pitchFamily="34"/>
                  <a:ea typeface="MS Gothic" pitchFamily="2"/>
                  <a:cs typeface="MS Gothic" pitchFamily="2"/>
                </a:rPr>
                <a:t>name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"description"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800000"/>
                  </a:solidFill>
                  <a:latin typeface="Verdana" pitchFamily="34"/>
                  <a:ea typeface="MS Gothic" pitchFamily="2"/>
                  <a:cs typeface="MS Gothic" pitchFamily="2"/>
                </a:rPr>
                <a:t>content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"formations"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/&gt;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  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Verdana" pitchFamily="34"/>
                  <a:ea typeface="MS Gothic" pitchFamily="2"/>
                  <a:cs typeface="MS Gothic" pitchFamily="2"/>
                </a:rPr>
                <a:t>&lt;!-- pour l’affichage des caractères --&gt;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  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&lt;meta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800000"/>
                  </a:solidFill>
                  <a:latin typeface="Verdana" pitchFamily="34"/>
                  <a:ea typeface="MS Gothic" pitchFamily="2"/>
                  <a:cs typeface="MS Gothic" pitchFamily="2"/>
                </a:rPr>
                <a:t>charset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"UTF-8"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/&gt;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&lt;/head&gt;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15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endParaRP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Verdana" pitchFamily="34"/>
                  <a:ea typeface="MS Gothic" pitchFamily="2"/>
                  <a:cs typeface="MS Gothic" pitchFamily="2"/>
                </a:rPr>
                <a:t>&lt;!-- ... --&gt;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&lt;/html&gt;</a:t>
              </a:r>
            </a:p>
          </p:txBody>
        </p:sp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00023684-0538-4B4A-9157-74CD16DE917D}"/>
                </a:ext>
              </a:extLst>
            </p:cNvPr>
            <p:cNvSpPr/>
            <p:nvPr/>
          </p:nvSpPr>
          <p:spPr>
            <a:xfrm>
              <a:off x="646200" y="4329360"/>
              <a:ext cx="2305080" cy="37332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C2">
                <a:alpha val="15000"/>
              </a:srgbClr>
            </a:solidFill>
            <a:ln w="25560">
              <a:solidFill>
                <a:srgbClr val="40404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>
              <a:sp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Titre de la page HTML</a:t>
              </a:r>
            </a:p>
          </p:txBody>
        </p:sp>
        <p:sp>
          <p:nvSpPr>
            <p:cNvPr id="7" name="Connecteur droit 6">
              <a:extLst>
                <a:ext uri="{FF2B5EF4-FFF2-40B4-BE49-F238E27FC236}">
                  <a16:creationId xmlns:a16="http://schemas.microsoft.com/office/drawing/2014/main" id="{F70FDA47-4E7F-4EB7-9C07-0988FACD7FDE}"/>
                </a:ext>
              </a:extLst>
            </p:cNvPr>
            <p:cNvSpPr/>
            <p:nvPr/>
          </p:nvSpPr>
          <p:spPr>
            <a:xfrm>
              <a:off x="2951279" y="4545000"/>
              <a:ext cx="215640" cy="1800"/>
            </a:xfrm>
            <a:prstGeom prst="line">
              <a:avLst/>
            </a:prstGeom>
            <a:noFill/>
            <a:ln w="28440">
              <a:solidFill>
                <a:srgbClr val="C95F5F"/>
              </a:solidFill>
              <a:prstDash val="solid"/>
              <a:miter/>
              <a:tailEnd type="arrow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endParaRPr>
            </a:p>
          </p:txBody>
        </p:sp>
        <p:sp>
          <p:nvSpPr>
            <p:cNvPr id="8" name="Forme libre : forme 7">
              <a:extLst>
                <a:ext uri="{FF2B5EF4-FFF2-40B4-BE49-F238E27FC236}">
                  <a16:creationId xmlns:a16="http://schemas.microsoft.com/office/drawing/2014/main" id="{999AB0B7-591B-42EA-872D-93709661F847}"/>
                </a:ext>
              </a:extLst>
            </p:cNvPr>
            <p:cNvSpPr/>
            <p:nvPr/>
          </p:nvSpPr>
          <p:spPr>
            <a:xfrm>
              <a:off x="522359" y="4767120"/>
              <a:ext cx="2428920" cy="912599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C2">
                <a:alpha val="15000"/>
              </a:srgbClr>
            </a:solidFill>
            <a:ln w="25560">
              <a:solidFill>
                <a:srgbClr val="40404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>
              <a:sp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Balise obligatoire servant à définir le format d'encodage</a:t>
              </a:r>
            </a:p>
          </p:txBody>
        </p:sp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BDCFD514-D6EE-4806-9211-9D9FA8EB6803}"/>
                </a:ext>
              </a:extLst>
            </p:cNvPr>
            <p:cNvSpPr/>
            <p:nvPr/>
          </p:nvSpPr>
          <p:spPr>
            <a:xfrm>
              <a:off x="2951279" y="4989600"/>
              <a:ext cx="215640" cy="503280"/>
            </a:xfrm>
            <a:custGeom>
              <a:avLst>
                <a:gd name="f0" fmla="val 1635"/>
                <a:gd name="f1" fmla="val 10814"/>
              </a:avLst>
              <a:gdLst>
                <a:gd name="f2" fmla="val 10800000"/>
                <a:gd name="f3" fmla="val 5400000"/>
                <a:gd name="f4" fmla="val 180"/>
                <a:gd name="f5" fmla="val w"/>
                <a:gd name="f6" fmla="val h"/>
                <a:gd name="f7" fmla="val 0"/>
                <a:gd name="f8" fmla="val 21600"/>
                <a:gd name="f9" fmla="val -2147483647"/>
                <a:gd name="f10" fmla="val 2147483647"/>
                <a:gd name="f11" fmla="val 5400"/>
                <a:gd name="f12" fmla="val 16200"/>
                <a:gd name="f13" fmla="val 10800"/>
                <a:gd name="f14" fmla="+- 0 0 0"/>
                <a:gd name="f15" fmla="*/ f5 1 21600"/>
                <a:gd name="f16" fmla="*/ f6 1 21600"/>
                <a:gd name="f17" fmla="pin 0 f0 5400"/>
                <a:gd name="f18" fmla="pin 0 f1 21600"/>
                <a:gd name="f19" fmla="*/ f14 f2 1"/>
                <a:gd name="f20" fmla="*/ f17 1 2"/>
                <a:gd name="f21" fmla="val f17"/>
                <a:gd name="f22" fmla="val f18"/>
                <a:gd name="f23" fmla="+- 21600 0 f17"/>
                <a:gd name="f24" fmla="*/ f17 10000 1"/>
                <a:gd name="f25" fmla="*/ 10800 f15 1"/>
                <a:gd name="f26" fmla="*/ f17 f16 1"/>
                <a:gd name="f27" fmla="*/ f7 f15 1"/>
                <a:gd name="f28" fmla="*/ f18 f16 1"/>
                <a:gd name="f29" fmla="*/ 13800 f15 1"/>
                <a:gd name="f30" fmla="*/ 21600 f15 1"/>
                <a:gd name="f31" fmla="*/ 0 f16 1"/>
                <a:gd name="f32" fmla="*/ f19 1 f4"/>
                <a:gd name="f33" fmla="*/ 0 f15 1"/>
                <a:gd name="f34" fmla="*/ 10800 f16 1"/>
                <a:gd name="f35" fmla="*/ 21600 f16 1"/>
                <a:gd name="f36" fmla="+- f22 0 f17"/>
                <a:gd name="f37" fmla="+- f22 0 f20"/>
                <a:gd name="f38" fmla="+- f22 f20 0"/>
                <a:gd name="f39" fmla="+- f22 f17 0"/>
                <a:gd name="f40" fmla="+- 21600 0 f20"/>
                <a:gd name="f41" fmla="*/ f24 1 31953"/>
                <a:gd name="f42" fmla="+- f32 0 f3"/>
                <a:gd name="f43" fmla="+- 21600 0 f41"/>
                <a:gd name="f44" fmla="*/ f41 f16 1"/>
                <a:gd name="f45" fmla="*/ f43 f16 1"/>
              </a:gdLst>
              <a:ahLst>
                <a:ahXY gdRefY="f0" minY="f7" maxY="f11">
                  <a:pos x="f25" y="f26"/>
                </a:ahXY>
                <a:ahXY gdRefY="f1" minY="f7" maxY="f8">
                  <a:pos x="f27" y="f28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30" y="f31"/>
                </a:cxn>
                <a:cxn ang="f42">
                  <a:pos x="f33" y="f34"/>
                </a:cxn>
                <a:cxn ang="f42">
                  <a:pos x="f30" y="f35"/>
                </a:cxn>
              </a:cxnLst>
              <a:rect l="f29" t="f44" r="f30" b="f45"/>
              <a:pathLst>
                <a:path w="21600" h="21600">
                  <a:moveTo>
                    <a:pt x="f8" y="f7"/>
                  </a:moveTo>
                  <a:cubicBezTo>
                    <a:pt x="f12" y="f7"/>
                    <a:pt x="f13" y="f20"/>
                    <a:pt x="f13" y="f21"/>
                  </a:cubicBezTo>
                  <a:lnTo>
                    <a:pt x="f13" y="f36"/>
                  </a:lnTo>
                  <a:cubicBezTo>
                    <a:pt x="f13" y="f37"/>
                    <a:pt x="f11" y="f22"/>
                    <a:pt x="f7" y="f22"/>
                  </a:cubicBezTo>
                  <a:cubicBezTo>
                    <a:pt x="f11" y="f22"/>
                    <a:pt x="f13" y="f38"/>
                    <a:pt x="f13" y="f39"/>
                  </a:cubicBezTo>
                  <a:lnTo>
                    <a:pt x="f13" y="f23"/>
                  </a:lnTo>
                  <a:cubicBezTo>
                    <a:pt x="f13" y="f40"/>
                    <a:pt x="f12" y="f8"/>
                    <a:pt x="f8" y="f8"/>
                  </a:cubicBezTo>
                </a:path>
              </a:pathLst>
            </a:custGeom>
            <a:noFill/>
            <a:ln w="28440">
              <a:solidFill>
                <a:srgbClr val="C95F5F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r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iapo%20dawan%2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2321</Words>
  <Application>Microsoft Office PowerPoint</Application>
  <PresentationFormat>Personnalisé</PresentationFormat>
  <Paragraphs>363</Paragraphs>
  <Slides>26</Slides>
  <Notes>26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26</vt:i4>
      </vt:variant>
    </vt:vector>
  </HeadingPairs>
  <TitlesOfParts>
    <vt:vector size="36" baseType="lpstr">
      <vt:lpstr>Arial</vt:lpstr>
      <vt:lpstr>Calibri</vt:lpstr>
      <vt:lpstr>StarSymbol</vt:lpstr>
      <vt:lpstr>Times New Roman</vt:lpstr>
      <vt:lpstr>Trebuchet MS</vt:lpstr>
      <vt:lpstr>Verdana</vt:lpstr>
      <vt:lpstr>Wingdings</vt:lpstr>
      <vt:lpstr>Standard</vt:lpstr>
      <vt:lpstr>Titre1</vt:lpstr>
      <vt:lpstr>diapo%20dawan%20</vt:lpstr>
      <vt:lpstr>Présentation PowerPoint</vt:lpstr>
      <vt:lpstr>HyperText Markup Language</vt:lpstr>
      <vt:lpstr>Balises</vt:lpstr>
      <vt:lpstr>Types de balises</vt:lpstr>
      <vt:lpstr>Attributs</vt:lpstr>
      <vt:lpstr>Commentaires</vt:lpstr>
      <vt:lpstr>Structure d'une page web</vt:lpstr>
      <vt:lpstr>La balise &lt;html&gt;</vt:lpstr>
      <vt:lpstr>La balise &lt;head&gt;</vt:lpstr>
      <vt:lpstr>La balise body</vt:lpstr>
      <vt:lpstr>Atelier</vt:lpstr>
      <vt:lpstr>Le web sémantique</vt:lpstr>
      <vt:lpstr>Principales balises sémantiques</vt:lpstr>
      <vt:lpstr>ATELIER</vt:lpstr>
      <vt:lpstr>Mise en forme HTML</vt:lpstr>
      <vt:lpstr>Lignes et blocs</vt:lpstr>
      <vt:lpstr>Les liens</vt:lpstr>
      <vt:lpstr>Les images</vt:lpstr>
      <vt:lpstr>Balises imbriquées</vt:lpstr>
      <vt:lpstr>Les listes</vt:lpstr>
      <vt:lpstr>Les listes imbriquées</vt:lpstr>
      <vt:lpstr>Atelier</vt:lpstr>
      <vt:lpstr>Mise en forme HTML</vt:lpstr>
      <vt:lpstr>Les tableaux</vt:lpstr>
      <vt:lpstr>Les tableaux</vt:lpstr>
      <vt:lpstr>ATELIER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Thomas Aldaitz</cp:lastModifiedBy>
  <cp:revision>88</cp:revision>
  <cp:lastPrinted>2017-05-02T16:54:10Z</cp:lastPrinted>
  <dcterms:created xsi:type="dcterms:W3CDTF">2016-07-31T08:11:37Z</dcterms:created>
  <dcterms:modified xsi:type="dcterms:W3CDTF">2020-06-22T12:50:00Z</dcterms:modified>
</cp:coreProperties>
</file>