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41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03DDD10-1127-40DB-A0E6-36E2864C92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43166F-0FE6-49D8-BF06-493C723E2F5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83C8D-8216-4B66-A04E-9B6F6746DA9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FD531E-E74D-4D7D-8D5C-54A8443B4CB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E25E3592-EAE9-4431-A196-5FC800F19426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1575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36315-0814-4913-9F8D-E371A09207A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6DF9E19-E289-4F4E-B788-A8CBEE8DB6DC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82F1C4B-443D-4B17-832E-DD0D95536B09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7BCECF9-2E50-496A-ACEC-64987BE20557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56C77C0F-B60B-40CC-BBE1-6A4312D233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  <a:effectLst>
            <a:outerShdw dir="16200000" algn="tl">
              <a:srgbClr val="000000"/>
            </a:outerShdw>
          </a:effectLst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9D053F10-28B1-4210-BDA0-4D7611EEE4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3C4D2297-12BD-425B-A312-0ABAD87822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4C39C4B6-2F58-4472-A44B-46B122423E4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6275F69-B9A9-4CE8-AA4B-FF38162A41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E4ADE4C-FB9C-4F88-A053-30C8C997F2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0C50150-8542-4265-9BBD-1A6BAB3E9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3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50E4D48-0738-4C0D-99ED-F54B693D09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557D5C9-A0BA-41F7-9D84-FFDE28A8BEA6}" type="slidenum">
              <a:t>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8FD0C55-6EE3-4561-9D40-70ED56D3740C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BDA6CF-BB64-4485-A7F9-F4B5D2D782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63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7938A77-68EE-40B3-ABA7-71DB59A29E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CA68CB8-0333-464F-8001-5056C39C0616}" type="slidenum">
              <a:t>10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636FD7B-613E-4A3C-8562-55AD3442CE5B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777E79A-DA0B-4DB5-957F-BD343ADDD2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6250CD9-5B9B-422B-A9ED-702B79242C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A27A510-025A-4257-A243-F995388BC9CB}" type="slidenum">
              <a:t>11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2CF5773-04A9-4481-BFD2-136E742CE735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67275C8-C6D4-4365-8172-F1954BBACE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199972C-769B-46E5-9B78-BBE904CE86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DBD250F-EC93-46F9-AF5D-20291EED6B31}" type="slidenum">
              <a:t>12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AC4A34F-132A-4F8B-A001-CDF828D5E5D1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8AD69C-DE71-40F4-97A0-5E03155C9A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BA0CE36-40FB-4B6E-BA86-DEC103EA57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48DD34D-8480-430E-A157-00A9BB58CC41}" type="slidenum">
              <a:t>13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38D491F-F5E5-43A5-AF10-9E412F49A46B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D45499C-680C-490B-82C4-945E56BB48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F9569A6-EBEF-44FE-816E-634226EF3F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32BB7A5-F761-40A9-A450-1AEC761D978A}" type="slidenum">
              <a:t>14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A2FF899F-3EC5-4013-B123-06F11BBFA642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EC44FDA-9780-4551-A130-A3FAF713E1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58E7528-2A26-4EA5-B48E-E8C9090801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5DFB4D8D-125F-43EE-8F21-D7AE9CE8681B}" type="slidenum">
              <a:t>15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4AC8ABE-FE8C-4724-8921-EE53B648912E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A0D2292-9736-4538-B589-4B91251209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1597005-14F1-4D99-9803-30A80C8E8B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BEB66CE-D1CD-476F-86CD-400A9982BF6A}" type="slidenum">
              <a:t>16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B6636EF-CC71-4AC4-9B07-E57FFEEB5D01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904307-8139-47A9-A168-F3568631D7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5FCB290-5097-4696-9226-F9685D492A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8B5C1D5-9805-47B5-9981-0529061A57AD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6704B2D-4540-468C-AFFC-222E16A63E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14A926F-5C3E-403D-BBD2-F2F832A608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B4CF055-4A18-40A0-AB91-5CCA2818D6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2FF10BF-350B-4EE4-8249-F30E1EE4E4A0}" type="slidenum">
              <a:t>2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5AE7C9-EA95-4170-9ED0-D3E2AE405095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CEFDB8-F336-4220-AF43-35629A780A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75E8798-A54B-4C62-AE32-EC15729887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7EF2AE6-EDAA-4656-B6D5-4667D61C1DA1}" type="slidenum">
              <a:t>3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2E367E2-5D41-44AD-9AE6-462DCC41E4A0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7F7011-5A2B-4CBA-9ED4-3ED5586C2F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6613A36-1850-4937-82E4-6B71340A61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171A655-4BF4-461B-8A03-2009BFC8E573}" type="slidenum">
              <a:t>4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E51F9FE-0B37-4779-9658-DCE01D26B419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A1960E-EE6B-4F63-83EE-164B4AA471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DD47F5D-9944-490C-B5BB-4FE7C72AEC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7EAEE2F-5757-4B79-986D-957CD3698EAC}" type="slidenum">
              <a:t>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E1459CA-7F64-48B9-B33D-0CD8F011DC04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D9D026-B084-4D0D-A984-127D723D24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37D3BEB-768B-4016-94FF-563B2A2BDE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9C43F2CC-17C7-41A4-9875-5501F1CEF0DB}" type="slidenum">
              <a:t>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AD8C6BE-CBFA-4BE1-A62A-92AB9B5104DA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C709694-8EF1-4939-8916-D8BA93330F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D78E650-BB9B-4DEF-9199-D352B39889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983CE98F-8E38-4997-A52C-23F80CB78EE0}" type="slidenum">
              <a:t>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253CC84-AAAF-4F4A-ACC1-E8FAFE807A64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6C53C70-E00D-46F5-9709-67BB77AB4A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3077627-3E9B-499A-9365-1EABE194D0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6381A50-E9F4-416E-99CB-8A1402452052}" type="slidenum">
              <a:t>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E1AEB6B-E07C-4C30-80EC-F61CD9463BB9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DE5F8DD-2F40-4872-91E9-6EBFD3CC09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519A78D-B391-461E-A349-9DF5E97C4D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B002F07-45F8-4487-8916-5E917F7675C9}" type="slidenum">
              <a:t>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1BBC7F1-9EB9-454A-9042-6A101CA6464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6E8E2E-B92D-4158-84C2-59B2161743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CE43F-4613-4CD5-93B8-75B9B1D0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585035-87F0-4638-A1E5-9BE4FA35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B7A360-36FD-44A4-A614-CF15B1644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A0D995-A77F-4D71-B6C3-4AF5D6C60D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60E72-0C69-4DDA-88CB-99882DA6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BA2337-1C8D-4E8B-AC6C-94CBEF207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52553D-E0DD-4E30-8D57-29DE446C7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64D21-3C21-4CEF-950C-1C241E2654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6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3D6D6E-2249-4FDF-941B-3280D137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AB27C3-A56B-44DF-B8E0-553FBB59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897B7-FA95-4310-8FB4-BF9D53DC4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04D8D4-A002-4E60-B8D5-3FD933FA65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1B96A-AA2B-4BDD-8695-378DDEC6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B86D08-AB82-437B-B5B9-F17B603D3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E46E2-7916-499F-A139-3B2FB613E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0C6992-2CC2-49A8-99F3-B39015C69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1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59265-7F9D-4A7D-9410-B5032CFD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9BFE8-8016-42A7-ABA9-6CB39196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3B46C0-EBDB-4942-BBCB-1FF91E59A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C35B98-3100-4E70-98A6-BEAF5C3073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BEB59-6697-495A-B8FC-C4209927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B6277-356C-44A9-B515-DFFEAE78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830EA-EC5C-41F5-BCA6-5EEA5B190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DD83C5-515F-4165-B951-6B0CE6D529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9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246C3-26CB-49C5-B3A0-D4349BC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36EC6-9BAE-487C-8A9C-0FF1BCE02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DDE057-D5AA-4D29-AF73-3E397DCB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8A74A2-3272-4F71-97E3-7301F8CBE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138E51-9534-4644-A4EF-5A4B4877FC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1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5D741-4DA2-4A2B-8963-F8D3E418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9B464A-F046-48BD-ACA2-AEE03624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F68B4-7CBD-4B15-9D35-376460D9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262CC4-DCAD-4754-A631-BD3421610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7F67FF-F1D1-407E-A92D-56E681B7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890ED9-D3C7-4850-B94B-825EA63F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A2CE4C-D686-4857-9AF7-05847E16C7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98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2ECB2-6A0F-4AB3-B023-3C82CB0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75F395-7F3A-47FD-8192-26D609824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BA165C-82F0-4991-AA7C-77F107AEA7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53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E63294-38EE-4A2A-9065-4AFC1A0B4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380977-2ED7-4519-A3F1-7A667DA2694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47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F2D48-B856-4C92-8CFA-43478045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BF59C9-E5FA-481F-9AA9-FA50D951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F8C267-FE58-49C8-A2EE-0B3D72AB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5FB07-6552-4FF2-BB83-C759139F2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BED165-6C99-4E19-81BE-F53850BA10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C510E-BC7D-4D60-A3ED-C2330795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E4950-43A9-40C9-8D95-2ED30F6C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3CBA0-488F-4B5B-8A16-01A7078BC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389B89-428F-4890-8D6E-14B5730D77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1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E3DDB-E261-48DC-9CD5-0449B44E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94E310-D99B-463B-B1B7-E18B25CC1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8AC85A-C9F8-495A-A78E-8CEB779A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D4A82-F247-4204-B878-AA7415A95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FB4EF4-E565-4AAC-B0E1-717B0BBDD1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556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D6D8D-9117-40FF-A89C-F2F93C0A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30111-BB40-41F3-AD82-B76B81DD5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956C7-5833-4898-B90D-95B3A8496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98BE49-C88C-4F0B-8B54-52278956BE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99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09283-7950-4BBF-9702-C5C53B2FC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8EA8CD-D89D-4B04-99D4-7131A5B2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ABB074-A7EF-4275-A5F1-60444BB3B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AE3B12-E9C2-4A55-8675-1C640AAEA1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701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C944D-30AE-47B0-89FE-7FA85FC6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2BAF7B-3112-4389-B16B-67C1074A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55733-121A-460A-BCF8-F8FF80E54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DCD4FE-E3AE-411E-B4B6-548170A97C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18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BD318-2408-446F-8B9C-8D6EAFA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7096B-D38C-4D0F-B98A-903707E6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BAD115-DEE9-40BD-82E1-744CFFD05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3E0F11-B460-4DC5-93D3-A28C539591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99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BAA2B-A7E6-45A0-9A22-4965A848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73DBD8-27B0-4BFF-946F-82F84ED3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4B8946-6423-4A17-B4C9-7A7C4FD30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71B7DB-F3A9-4F1E-8C28-A5BFF7CA0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075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81547-98D7-4ACD-858E-57141CE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50B4A-B723-4C62-BC27-931097B9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12C6F-EF3E-4ACA-A2CE-30D21B94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1F4142-D0B6-43B5-AC13-FCD49D7FE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74A0BC-E7F9-4BFA-BAC3-470906EF59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120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689AE-FF31-433D-89FC-626C3BC5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FDDDF-273D-42AB-A1D1-77D6101D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E1ADF-00D4-46AC-9B55-7E657923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8EAA34-13B8-418B-9DA8-605FBC150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9DFDFE-B0BE-44B5-BFD7-605C3BCC0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D91E0-215B-4F5F-A25A-DE27974D1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BE21865-1F16-4C31-ACA6-F746865CE2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470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D867C-00E3-4470-9520-2B53533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B17B62-901F-438E-8CF6-1FE3F2819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17B4EB-9C65-456B-B3AF-B7B3816A3D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9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053742-9B40-4826-BC30-95B099D6F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0501A1-FE6C-4C6B-B566-9808D1A7DE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D51A4-7DDF-4B99-851E-5AC939A5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B3BEE-2AF7-417A-9C7F-4BB4E475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431A6-A4FF-4057-BD07-8D915F42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A5DB01-CCF4-40C6-BFF3-6A76F0AB02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190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A5F08-8ADD-4CF0-9BF5-67BB0858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08A3E-8FB5-4C56-A8D6-5228A37C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E450FD-EE00-49F5-B169-97132A10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898BF9-9322-4337-AA41-9FE776C5A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76519D-9496-4D33-A4E0-A2C3E3634C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1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DD3C1-4003-4DB3-B198-21EA4673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FD98B-2DAC-4856-8CE6-08D675C8E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194C8B-5F44-41CA-B07D-040C37EF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B4CB21-D6F4-4828-839E-EF92A691D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6C773AC-8F94-49DC-BBEC-6466857DA2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414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2A799-115F-4635-8587-A4338A11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C55D71-9D03-4382-84F1-20A5D0F48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84BF1-E22E-4022-AAD6-04AC1843D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9F6E1-C631-40CC-8AB3-29C8EF6D13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14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C6B0E4-0352-48BB-9A16-1D04665F4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A692E4-DD19-4936-8EEC-AF1771F0E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C9FB0-F658-49F4-9E19-09664987B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895694-4D82-4BCB-92DB-DFFDEBED648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22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AF03B-30D4-4119-99D0-750F423A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10138-0C01-4E0C-BE7A-0D725FBF4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3C5EE3-CC14-4B2F-8642-FE632690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01A88-2D27-4BF4-A0E0-08C5B99FE7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D6C9F1-6078-4B07-B37A-8A2365BAC8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558A6-3CC3-4C94-B714-C236F5BE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84B81-867E-4B82-A9FD-2D1FD6E5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B7CBB-2CBF-43A5-894B-771B544E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D97B10-D4CE-48D8-9BAB-ABAB306FF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828EFB-E46C-4F87-BBA5-6EFEC503D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68EAF1-C8C9-4B4A-A12F-25FB95B2B2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DA56DC-154E-495A-A2B5-EFA834C987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BDD49-256B-40C5-811B-D37F3E2A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F64356-F2A7-479C-9E00-0EBCBAB1B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D9BE62B-EE7E-4C0D-BB4C-E227449B0B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901AF2-B6A0-4FAD-881C-F08A2F33A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C4F09FF-EBE5-4283-BFFD-C577F13A90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7498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FFA5D-D348-4291-8485-98973B6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2C610-EDB4-4F11-9219-0311DF16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2A8A5-9653-4D4C-8CE6-99B31551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37528-B3F2-473C-BF17-74F7085AB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CBBA4-B612-4540-A723-F923E626B6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9A126-8569-47C6-90AD-3474AB0F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4EE222-CC50-453F-BBA0-E78A4353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035017-7892-416A-8D96-0C115D3E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66CA7-53F3-4441-9316-55ECDB82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74D055-AE11-4A4B-B240-81EFAE6704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A4E95E-8934-4995-8EB3-B7AA4C58A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E95BB-228E-45F5-80BF-8FC7ED926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92EEC28E-5F3A-407B-9404-1FE724083CD3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6B5E0E-AF3A-4847-B64E-371D59E684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C89E6A8B-C431-4621-81AF-52EC65F52A1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7E80245-6D23-452A-9F95-20891FC46CFB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A6B9F4-51FC-44E3-85BA-84B63E4EB10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173F4E-8446-4289-A91A-D758CCB4D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158A8-AC0E-483B-AA5B-DD4D5D22C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B6F05E8B-3012-48DA-9B64-6A77DC16D67A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84BD8-7CB3-4D7D-95F3-0684C376BD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A9815110-44A9-4364-9CAE-F437F39B995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87428FB3-9D9E-47E7-90CE-EDCACF9D4730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8F1405-2825-4A2F-A1CF-3C3A42BBEED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003954-9BC5-4960-85FA-3D8D70622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33E86-5644-4548-AC65-B9F3EB0C3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E885F-31DE-46D2-BE24-CC848131D957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Lucida Sans Unicode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Lucida Sans Unicode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99CB4F-8761-40B3-B5D3-287FE8B6D89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64DFBB02-55D9-4272-B76D-F2CC469A5F2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B13EE439-FA6A-4031-9025-97DEA05672A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1F5282-219A-4A93-B714-FCA2840C2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852F151-8620-465C-9C52-617B06C01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E0D0C1C-5D4B-4495-81EE-EF50A938087E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4DA9E3-32AC-43C1-B17D-70E368DE21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03920"/>
            <a:ext cx="8459640" cy="117072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29222-65B1-425F-8DC0-39204CEE14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2200167"/>
          </a:xfrm>
        </p:spPr>
        <p:txBody>
          <a:bodyPr wrap="square" anchor="t" anchorCtr="0">
            <a:spAutoFit/>
          </a:bodyPr>
          <a:lstStyle/>
          <a:p>
            <a:pPr lvl="0" indent="-342720"/>
            <a:endParaRPr lang="fr-FR" dirty="0"/>
          </a:p>
          <a:p>
            <a:pPr lvl="0" indent="-342720"/>
            <a:endParaRPr lang="fr-FR" dirty="0"/>
          </a:p>
          <a:p>
            <a:pPr lvl="0" indent="-342720" algn="ctr">
              <a:lnSpc>
                <a:spcPct val="104000"/>
              </a:lnSpc>
            </a:pPr>
            <a:r>
              <a:rPr lang="fr-FR" sz="6000" dirty="0">
                <a:latin typeface="Trebuchet MS" pitchFamily="34"/>
              </a:rPr>
              <a:t>Les Formulaires</a:t>
            </a:r>
          </a:p>
        </p:txBody>
      </p:sp>
    </p:spTree>
    <p:extLst>
      <p:ext uri="{BB962C8B-B14F-4D97-AF65-F5344CB8AC3E}">
        <p14:creationId xmlns:p14="http://schemas.microsoft.com/office/powerpoint/2010/main" val="390030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6F3BBC17-5116-4701-90A1-46945F3DEC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96C53B-3F09-4369-B360-39DCA6A2F36F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FEFBF4-AD82-4EEE-96F2-C338870173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input type radio et checkbox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44FC5A-7EF1-427B-B22E-F898E5BC2B86}"/>
              </a:ext>
            </a:extLst>
          </p:cNvPr>
          <p:cNvSpPr txBox="1"/>
          <p:nvPr/>
        </p:nvSpPr>
        <p:spPr>
          <a:xfrm>
            <a:off x="180000" y="1797480"/>
            <a:ext cx="9360000" cy="322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Propose un ou plusieurs choix à l’utilisateur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"radio"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l’utilisateur ne pourra choisir qu’une valeur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checkbox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l’utilisateur pourra choisir plusieurs valeurs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Peut prendre l’attribut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checked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détermine une valeur présélectionnée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checkbox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checked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903E90-A142-4B9E-8AA3-ABDFA28B75D0}"/>
              </a:ext>
            </a:extLst>
          </p:cNvPr>
          <p:cNvSpPr txBox="1"/>
          <p:nvPr/>
        </p:nvSpPr>
        <p:spPr>
          <a:xfrm>
            <a:off x="0" y="4320000"/>
            <a:ext cx="10440000" cy="162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Boutons radio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"radio"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name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genre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id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"masculin"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A80000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value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"masculin"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&gt;&lt;label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for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"masculin"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Masculin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&lt;/label&gt;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"radio"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name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genre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id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"feminin"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A80000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value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"feminin"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&gt;&lt;label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for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"feminin"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Féminin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&lt;/label&gt;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71776E-F078-4053-A64F-5E59CAC665FD}"/>
              </a:ext>
            </a:extLst>
          </p:cNvPr>
          <p:cNvSpPr txBox="1"/>
          <p:nvPr/>
        </p:nvSpPr>
        <p:spPr>
          <a:xfrm>
            <a:off x="-43560" y="5550840"/>
            <a:ext cx="10440000" cy="162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Boutons types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checkbox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checkbox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name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genre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id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"masculin"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A80000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value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"masculin"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&gt;&lt;label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for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"masculin"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Masculin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&lt;/label&gt;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checkbox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name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genre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id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"feminin"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A80000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value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"feminin"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&gt;&lt;label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for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"feminin"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Féminin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&lt;/label&gt;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D6ECEF3D-F075-4EA4-B2D9-72CA42A3F4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3AF5B66-D56A-4757-9B55-72E83C5043FF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0C96FA-30A5-4829-96DD-7EF815901A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input types password et email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C5CE63-BFB9-4EEB-BA0C-B1B3937FA476}"/>
              </a:ext>
            </a:extLst>
          </p:cNvPr>
          <p:cNvSpPr txBox="1"/>
          <p:nvPr/>
        </p:nvSpPr>
        <p:spPr>
          <a:xfrm>
            <a:off x="540000" y="1980000"/>
            <a:ext cx="9000000" cy="104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HTML5 implémente les types d’attributs afin que les navigateurs puissent effectuer une mise en forme des éléments et faire des contrôles sur les données entrées par l’utilisateur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FB3080-FFFA-4417-82F2-2420CEADBFA9}"/>
              </a:ext>
            </a:extLst>
          </p:cNvPr>
          <p:cNvSpPr txBox="1"/>
          <p:nvPr/>
        </p:nvSpPr>
        <p:spPr>
          <a:xfrm>
            <a:off x="900000" y="3240000"/>
            <a:ext cx="8820000" cy="73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 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password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et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email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sont parmi les plus utiles lors du développement d’un formulaire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AB68A-5E0F-43ED-B51D-CD688A911C3F}"/>
              </a:ext>
            </a:extLst>
          </p:cNvPr>
          <p:cNvSpPr txBox="1"/>
          <p:nvPr/>
        </p:nvSpPr>
        <p:spPr>
          <a:xfrm>
            <a:off x="1080000" y="4320000"/>
            <a:ext cx="8280000" cy="104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D’autres attributs de la balise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 /&gt;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permettent d’effectuer des contrôles. Dans le cas de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password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et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email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, le plus utilisé est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2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required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20E397-4075-4632-9CD9-986C9F1AD0AD}"/>
              </a:ext>
            </a:extLst>
          </p:cNvPr>
          <p:cNvSpPr txBox="1"/>
          <p:nvPr/>
        </p:nvSpPr>
        <p:spPr>
          <a:xfrm>
            <a:off x="342720" y="5763600"/>
            <a:ext cx="9540000" cy="73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password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required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 &lt;input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email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required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2BA8B3A-CF46-40D2-BBD0-ED206152F8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34E56D-B738-4267-ADDB-BB49CCA5DF13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5C782E-F7F0-4665-984E-10B48438BA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5868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les menus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71A165-F17C-4504-83BF-545D13F2D8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Balise</a:t>
            </a:r>
            <a:r>
              <a:rPr lang="en-GB" sz="2800"/>
              <a:t> inline : </a:t>
            </a:r>
            <a:r>
              <a:rPr lang="en-GB" sz="2800">
                <a:solidFill>
                  <a:srgbClr val="0000FF"/>
                </a:solidFill>
              </a:rPr>
              <a:t>&lt;select&gt;</a:t>
            </a:r>
            <a:r>
              <a:rPr lang="en-GB" sz="2800">
                <a:solidFill>
                  <a:srgbClr val="008000"/>
                </a:solidFill>
              </a:rPr>
              <a:t>...</a:t>
            </a:r>
            <a:r>
              <a:rPr lang="en-GB" sz="2800">
                <a:solidFill>
                  <a:srgbClr val="0000FF"/>
                </a:solidFill>
              </a:rPr>
              <a:t>&lt;/select&gt;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- </a:t>
            </a:r>
            <a:r>
              <a:rPr lang="fr-FR" sz="2800"/>
              <a:t>affiche</a:t>
            </a:r>
            <a:r>
              <a:rPr lang="en-GB" sz="2800"/>
              <a:t> </a:t>
            </a:r>
            <a:r>
              <a:rPr lang="fr-FR" sz="2800"/>
              <a:t>un</a:t>
            </a:r>
            <a:r>
              <a:rPr lang="en-GB" sz="2800"/>
              <a:t> menu </a:t>
            </a:r>
            <a:r>
              <a:rPr lang="fr-FR" sz="2800"/>
              <a:t>déroulant</a:t>
            </a:r>
            <a:r>
              <a:rPr lang="en-GB" sz="2800"/>
              <a:t> </a:t>
            </a:r>
            <a:r>
              <a:rPr lang="fr-FR" sz="2800"/>
              <a:t>ou</a:t>
            </a:r>
            <a:r>
              <a:rPr lang="en-GB" sz="2800"/>
              <a:t> non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- </a:t>
            </a:r>
            <a:r>
              <a:rPr lang="fr-FR" sz="2800"/>
              <a:t>chaque</a:t>
            </a:r>
            <a:r>
              <a:rPr lang="en-GB" sz="2800"/>
              <a:t> </a:t>
            </a:r>
            <a:r>
              <a:rPr lang="fr-FR" sz="2800"/>
              <a:t>élément</a:t>
            </a:r>
            <a:r>
              <a:rPr lang="en-GB" sz="2800"/>
              <a:t> </a:t>
            </a:r>
            <a:r>
              <a:rPr lang="fr-FR" sz="2800"/>
              <a:t>du</a:t>
            </a:r>
            <a:r>
              <a:rPr lang="en-GB" sz="2800"/>
              <a:t> menu est </a:t>
            </a:r>
            <a:r>
              <a:rPr lang="fr-FR" sz="2800"/>
              <a:t>encadré</a:t>
            </a:r>
            <a:r>
              <a:rPr lang="en-GB" sz="2800"/>
              <a:t> par </a:t>
            </a:r>
            <a:r>
              <a:rPr lang="fr-FR" sz="2800"/>
              <a:t>une</a:t>
            </a:r>
            <a:r>
              <a:rPr lang="en-GB" sz="2800"/>
              <a:t> </a:t>
            </a:r>
            <a:r>
              <a:rPr lang="fr-FR" sz="2800"/>
              <a:t>balise</a:t>
            </a:r>
            <a:r>
              <a:rPr lang="en-GB" sz="2800"/>
              <a:t> </a:t>
            </a:r>
            <a:r>
              <a:rPr lang="en-GB" sz="2800">
                <a:solidFill>
                  <a:srgbClr val="0000FF"/>
                </a:solidFill>
              </a:rPr>
              <a:t>&lt;option&gt;</a:t>
            </a:r>
            <a:r>
              <a:rPr lang="en-GB" sz="2800">
                <a:solidFill>
                  <a:srgbClr val="008000"/>
                </a:solidFill>
              </a:rPr>
              <a:t>...</a:t>
            </a:r>
            <a:r>
              <a:rPr lang="en-GB" sz="2800">
                <a:solidFill>
                  <a:srgbClr val="0000FF"/>
                </a:solidFill>
              </a:rPr>
              <a:t>&lt;/option&gt;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- </a:t>
            </a:r>
            <a:r>
              <a:rPr lang="fr-FR" sz="2800"/>
              <a:t>possibilité</a:t>
            </a:r>
            <a:r>
              <a:rPr lang="en-GB" sz="2800"/>
              <a:t> de </a:t>
            </a:r>
            <a:r>
              <a:rPr lang="fr-FR" sz="2800"/>
              <a:t>regrouper</a:t>
            </a:r>
            <a:r>
              <a:rPr lang="en-GB" sz="2800"/>
              <a:t> </a:t>
            </a:r>
            <a:r>
              <a:rPr lang="fr-FR" sz="2800"/>
              <a:t>des</a:t>
            </a:r>
            <a:r>
              <a:rPr lang="en-GB" sz="2800"/>
              <a:t> options de </a:t>
            </a:r>
            <a:r>
              <a:rPr lang="fr-FR" sz="2800"/>
              <a:t>même</a:t>
            </a:r>
            <a:r>
              <a:rPr lang="en-GB" sz="2800"/>
              <a:t> nature </a:t>
            </a:r>
            <a:r>
              <a:rPr lang="fr-FR" sz="2800"/>
              <a:t>avec</a:t>
            </a:r>
            <a:r>
              <a:rPr lang="en-GB" sz="2800"/>
              <a:t> la </a:t>
            </a:r>
            <a:r>
              <a:rPr lang="fr-FR" sz="2800"/>
              <a:t>balise</a:t>
            </a:r>
            <a:r>
              <a:rPr lang="en-GB" sz="2800"/>
              <a:t> </a:t>
            </a:r>
            <a:r>
              <a:rPr lang="en-GB" sz="2800">
                <a:solidFill>
                  <a:srgbClr val="0000FF"/>
                </a:solidFill>
              </a:rPr>
              <a:t>&lt;optgroup&gt;</a:t>
            </a:r>
            <a:r>
              <a:rPr lang="en-GB" sz="2800">
                <a:solidFill>
                  <a:srgbClr val="008000"/>
                </a:solidFill>
              </a:rPr>
              <a:t>...</a:t>
            </a:r>
            <a:r>
              <a:rPr lang="en-GB" sz="2800">
                <a:solidFill>
                  <a:srgbClr val="0000FF"/>
                </a:solidFill>
              </a:rPr>
              <a:t>&lt;/optgroup&gt;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Attributs</a:t>
            </a:r>
            <a:r>
              <a:rPr lang="en-GB" sz="2800"/>
              <a:t>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1720" algn="l"/>
                <a:tab pos="980640" algn="l"/>
                <a:tab pos="1429920" algn="l"/>
                <a:tab pos="1879200" algn="l"/>
                <a:tab pos="2328480" algn="l"/>
                <a:tab pos="2777760" algn="l"/>
                <a:tab pos="3227040" algn="l"/>
                <a:tab pos="3676320" algn="l"/>
                <a:tab pos="4125599" algn="l"/>
                <a:tab pos="4574880" algn="l"/>
                <a:tab pos="5024160" algn="l"/>
                <a:tab pos="5473440" algn="l"/>
                <a:tab pos="5922720" algn="l"/>
                <a:tab pos="6372000" algn="l"/>
                <a:tab pos="6821279" algn="l"/>
                <a:tab pos="7270560" algn="l"/>
                <a:tab pos="7719840" algn="l"/>
                <a:tab pos="8169120" algn="l"/>
                <a:tab pos="8618400" algn="l"/>
                <a:tab pos="9067680" algn="l"/>
                <a:tab pos="9434160" algn="l"/>
                <a:tab pos="9883439" algn="l"/>
                <a:tab pos="10332720" algn="l"/>
                <a:tab pos="10782000" algn="l"/>
              </a:tabLst>
            </a:pPr>
            <a:r>
              <a:rPr lang="en-GB" sz="2800">
                <a:solidFill>
                  <a:srgbClr val="A80000"/>
                </a:solidFill>
                <a:cs typeface="Lucida Sans Unicode" pitchFamily="2"/>
              </a:rPr>
              <a:t>multiple</a:t>
            </a:r>
            <a:r>
              <a:rPr lang="en-GB" sz="2800">
                <a:cs typeface="Lucida Sans Unicode" pitchFamily="2"/>
              </a:rPr>
              <a:t>	 : </a:t>
            </a:r>
            <a:r>
              <a:rPr lang="fr-FR" sz="2800">
                <a:cs typeface="Lucida Sans Unicode" pitchFamily="2"/>
              </a:rPr>
              <a:t>déroulant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ou</a:t>
            </a:r>
            <a:r>
              <a:rPr lang="en-GB" sz="2800">
                <a:cs typeface="Lucida Sans Unicode" pitchFamily="2"/>
              </a:rPr>
              <a:t> non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solidFill>
                  <a:srgbClr val="A80000"/>
                </a:solidFill>
                <a:cs typeface="Lucida Sans Unicode" pitchFamily="2"/>
              </a:rPr>
              <a:t>selected</a:t>
            </a:r>
            <a:r>
              <a:rPr lang="en-GB" sz="2800">
                <a:solidFill>
                  <a:srgbClr val="008000"/>
                </a:solidFill>
                <a:cs typeface="Lucida Sans Unicode" pitchFamily="2"/>
              </a:rPr>
              <a:t> </a:t>
            </a:r>
            <a:r>
              <a:rPr lang="en-GB" sz="2800">
                <a:cs typeface="Lucida Sans Unicode" pitchFamily="2"/>
              </a:rPr>
              <a:t>: </a:t>
            </a:r>
            <a:r>
              <a:rPr lang="fr-FR" sz="2800">
                <a:cs typeface="Lucida Sans Unicode" pitchFamily="2"/>
              </a:rPr>
              <a:t>défini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l'option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sélectionné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92053A1-3B5A-4078-A95A-156882AF3D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FCE891F-9605-45B3-BDD9-986832F4C3FC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5C6BA9-D0B0-4A87-B4A8-61867C1E48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5868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les menus - exemple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82D4728-EB6A-45A6-ACBB-0A3A7743F25E}"/>
              </a:ext>
            </a:extLst>
          </p:cNvPr>
          <p:cNvGrpSpPr/>
          <p:nvPr/>
        </p:nvGrpSpPr>
        <p:grpSpPr>
          <a:xfrm>
            <a:off x="684359" y="1662119"/>
            <a:ext cx="8783641" cy="3517559"/>
            <a:chOff x="684359" y="1662119"/>
            <a:chExt cx="8783641" cy="3517559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DDB16FD7-B6D8-4048-A32B-BC08736FD109}"/>
                </a:ext>
              </a:extLst>
            </p:cNvPr>
            <p:cNvSpPr/>
            <p:nvPr/>
          </p:nvSpPr>
          <p:spPr>
            <a:xfrm>
              <a:off x="3276720" y="1662119"/>
              <a:ext cx="6191280" cy="35175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...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&lt;select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name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"dept"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&lt;optgroup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label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"Alsace"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   &lt;option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value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"67"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selected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"selected"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  <a:r>
                <a:rPr lang="fr-FR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Bas-Rhin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   &lt;/option&gt;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   &lt;option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value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"68"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  <a:r>
                <a:rPr lang="fr-FR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Haut-Rhin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&lt;/option&gt;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&lt;/optgroup&gt;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&lt;optgroup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label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fr-FR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Corse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   &lt;option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value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"2B"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  <a:r>
                <a:rPr lang="fr-FR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Haute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fr-FR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Corse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&lt;/option&gt;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   &lt;option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value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"2A"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  <a:r>
                <a:rPr lang="fr-FR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Corse-du-Sud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&lt;/option&gt;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&lt;/optgroup&gt;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 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&lt;/select&gt;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... --&gt;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392F65B-8AC9-409D-9357-760A4F473D51}"/>
                </a:ext>
              </a:extLst>
            </p:cNvPr>
            <p:cNvSpPr/>
            <p:nvPr/>
          </p:nvSpPr>
          <p:spPr>
            <a:xfrm>
              <a:off x="755639" y="1917719"/>
              <a:ext cx="229248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Début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du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menu</a:t>
              </a:r>
            </a:p>
          </p:txBody>
        </p:sp>
        <p:sp>
          <p:nvSpPr>
            <p:cNvPr id="6" name="Connecteur droit 5">
              <a:extLst>
                <a:ext uri="{FF2B5EF4-FFF2-40B4-BE49-F238E27FC236}">
                  <a16:creationId xmlns:a16="http://schemas.microsoft.com/office/drawing/2014/main" id="{D3DDBA1E-6C91-43DF-AE44-9A680FE42DD2}"/>
                </a:ext>
              </a:extLst>
            </p:cNvPr>
            <p:cNvSpPr/>
            <p:nvPr/>
          </p:nvSpPr>
          <p:spPr>
            <a:xfrm>
              <a:off x="3043080" y="2100240"/>
              <a:ext cx="216000" cy="144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7B82AA09-2748-4269-81C3-2BEEE3E41ACE}"/>
                </a:ext>
              </a:extLst>
            </p:cNvPr>
            <p:cNvSpPr/>
            <p:nvPr/>
          </p:nvSpPr>
          <p:spPr>
            <a:xfrm>
              <a:off x="768240" y="4408559"/>
              <a:ext cx="229248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Fin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du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menu</a:t>
              </a:r>
            </a:p>
          </p:txBody>
        </p:sp>
        <p:sp>
          <p:nvSpPr>
            <p:cNvPr id="8" name="Connecteur droit 7">
              <a:extLst>
                <a:ext uri="{FF2B5EF4-FFF2-40B4-BE49-F238E27FC236}">
                  <a16:creationId xmlns:a16="http://schemas.microsoft.com/office/drawing/2014/main" id="{E58D72DA-268A-4BD7-B685-95D4CF0F7312}"/>
                </a:ext>
              </a:extLst>
            </p:cNvPr>
            <p:cNvSpPr/>
            <p:nvPr/>
          </p:nvSpPr>
          <p:spPr>
            <a:xfrm>
              <a:off x="3060720" y="4606920"/>
              <a:ext cx="216000" cy="144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6BAAEE6-A2D6-46C0-AD6F-A296F6ACC144}"/>
                </a:ext>
              </a:extLst>
            </p:cNvPr>
            <p:cNvSpPr/>
            <p:nvPr/>
          </p:nvSpPr>
          <p:spPr>
            <a:xfrm>
              <a:off x="3021120" y="2278080"/>
              <a:ext cx="255600" cy="109044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03AF21C-F2B7-4E2F-8A94-77986DA625A6}"/>
                </a:ext>
              </a:extLst>
            </p:cNvPr>
            <p:cNvSpPr/>
            <p:nvPr/>
          </p:nvSpPr>
          <p:spPr>
            <a:xfrm>
              <a:off x="684359" y="2492280"/>
              <a:ext cx="2317680" cy="64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Définition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d'un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groupe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d'options</a:t>
              </a: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4D0385CF-01F2-4DDF-B392-204C2A29F10F}"/>
                </a:ext>
              </a:extLst>
            </p:cNvPr>
            <p:cNvSpPr/>
            <p:nvPr/>
          </p:nvSpPr>
          <p:spPr>
            <a:xfrm>
              <a:off x="3021120" y="3438360"/>
              <a:ext cx="255600" cy="88128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4E2FDE8C-14F4-4DCE-A822-8011419A7687}"/>
                </a:ext>
              </a:extLst>
            </p:cNvPr>
            <p:cNvSpPr/>
            <p:nvPr/>
          </p:nvSpPr>
          <p:spPr>
            <a:xfrm>
              <a:off x="684359" y="3573360"/>
              <a:ext cx="2317680" cy="64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Définition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d'un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autre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groupe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d'options</a:t>
              </a:r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EA4584AB-7649-494C-BF68-947B6BAE8C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48000" y="5256360"/>
            <a:ext cx="1692360" cy="15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281EAD82-0E54-43D2-B194-46CF210A3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326A7B-E8C8-4EED-8E76-9AEF4A616C3C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A2756D-E4C4-4F53-A5B5-EC3D55A3FE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5868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&lt;textarea&gt;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BC87F9-B2E5-4C29-9E9C-DBAA96C18E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Affiche un champs de texte sur plusieurs lignes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Attributs</a:t>
            </a:r>
            <a:r>
              <a:rPr lang="en-GB" sz="2800"/>
              <a:t>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solidFill>
                  <a:srgbClr val="A80000"/>
                </a:solidFill>
                <a:cs typeface="Lucida Sans Unicode" pitchFamily="2"/>
              </a:rPr>
              <a:t>cols</a:t>
            </a:r>
            <a:r>
              <a:rPr lang="en-GB" sz="2800">
                <a:cs typeface="Lucida Sans Unicode" pitchFamily="2"/>
              </a:rPr>
              <a:t>=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fr-FR" sz="2800">
                <a:solidFill>
                  <a:srgbClr val="7F00FF"/>
                </a:solidFill>
                <a:cs typeface="Lucida Sans Unicode" pitchFamily="2"/>
              </a:rPr>
              <a:t>nombre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 de </a:t>
            </a:r>
            <a:r>
              <a:rPr lang="fr-FR" sz="2800">
                <a:solidFill>
                  <a:srgbClr val="7F00FF"/>
                </a:solidFill>
                <a:cs typeface="Lucida Sans Unicode" pitchFamily="2"/>
              </a:rPr>
              <a:t>colonnes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"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solidFill>
                  <a:srgbClr val="A80000"/>
                </a:solidFill>
                <a:cs typeface="Lucida Sans Unicode" pitchFamily="2"/>
              </a:rPr>
              <a:t>rows</a:t>
            </a:r>
            <a:r>
              <a:rPr lang="en-GB" sz="2800">
                <a:cs typeface="Lucida Sans Unicode" pitchFamily="2"/>
              </a:rPr>
              <a:t>=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fr-FR" sz="2800">
                <a:solidFill>
                  <a:srgbClr val="7F00FF"/>
                </a:solidFill>
                <a:cs typeface="Lucida Sans Unicode" pitchFamily="2"/>
              </a:rPr>
              <a:t>nombre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 de </a:t>
            </a:r>
            <a:r>
              <a:rPr lang="fr-FR" sz="2800">
                <a:solidFill>
                  <a:srgbClr val="7F00FF"/>
                </a:solidFill>
                <a:cs typeface="Lucida Sans Unicode" pitchFamily="2"/>
              </a:rPr>
              <a:t>lignes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"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9931FA-14FD-4D9A-8978-AB0A04139E94}"/>
              </a:ext>
            </a:extLst>
          </p:cNvPr>
          <p:cNvGrpSpPr/>
          <p:nvPr/>
        </p:nvGrpSpPr>
        <p:grpSpPr>
          <a:xfrm>
            <a:off x="936720" y="3911760"/>
            <a:ext cx="8278559" cy="2604600"/>
            <a:chOff x="936720" y="3911760"/>
            <a:chExt cx="8278559" cy="260460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2B7CA065-0332-480B-832A-27DA3C660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7005599" y="4176720"/>
              <a:ext cx="2209680" cy="16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D7D035F-FA1F-4906-A93F-3E176434EF75}"/>
                </a:ext>
              </a:extLst>
            </p:cNvPr>
            <p:cNvSpPr/>
            <p:nvPr/>
          </p:nvSpPr>
          <p:spPr>
            <a:xfrm>
              <a:off x="936720" y="3911760"/>
              <a:ext cx="5472000" cy="260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...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&lt;form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action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"EnvoiForm.php"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method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"get"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...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&lt;textarea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cols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"25"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rows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name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"desc"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    Ecrire </a:t>
              </a:r>
              <a:r>
                <a:rPr lang="fr-FR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ici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!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&lt;/textarea&gt;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...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&lt;/form&gt;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25084B4-C8BB-4016-9620-F4F7C15BA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EFFDEF-51AC-44D1-A7CC-4074B8CB8EF2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EA2020-5FAF-4765-9B53-843C69C753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simulation d’auto-complétion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CF3F12-C529-4557-A67B-350E985F35D4}"/>
              </a:ext>
            </a:extLst>
          </p:cNvPr>
          <p:cNvSpPr txBox="1"/>
          <p:nvPr/>
        </p:nvSpPr>
        <p:spPr>
          <a:xfrm>
            <a:off x="540000" y="1980000"/>
            <a:ext cx="8552639" cy="29243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La balise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datalist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datalist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permet d’obtenir un comportement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d’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auto-complétion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à un input.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MS Gothic" pitchFamily="2"/>
                <a:cs typeface="MS Gothic" pitchFamily="2"/>
              </a:rPr>
              <a:t>id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"sports"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MS Gothic" pitchFamily="2"/>
                <a:cs typeface="MS Gothic" pitchFamily="2"/>
              </a:rPr>
              <a:t>name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"sports"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MS Gothic" pitchFamily="2"/>
                <a:cs typeface="MS Gothic" pitchFamily="2"/>
              </a:rPr>
              <a:t>list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1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sports-liste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datalist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MS Gothic" pitchFamily="2"/>
                <a:cs typeface="MS Gothic" pitchFamily="2"/>
              </a:rPr>
              <a:t>id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1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sports-liste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&lt;option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MS Gothic" pitchFamily="2"/>
                <a:cs typeface="MS Gothic" pitchFamily="2"/>
              </a:rPr>
              <a:t>value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"foot"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&gt;&lt;/option&gt;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&lt;option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MS Gothic" pitchFamily="2"/>
                <a:cs typeface="MS Gothic" pitchFamily="2"/>
              </a:rPr>
              <a:t>value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"basket"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&gt;&lt;/option&gt;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&lt;option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MS Gothic" pitchFamily="2"/>
                <a:cs typeface="MS Gothic" pitchFamily="2"/>
              </a:rPr>
              <a:t>value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"curling"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&gt;&lt;/option&gt;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datalist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546DD78-3612-4CE1-8DDE-3D8FF3094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74EBE9-85DF-484F-A5E0-F3A66EFF1169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58ACB1-9A67-4EA7-8130-049CF9BA90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quelques attributs utiles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8071DF-5ECD-4AFE-8ACB-5E100CAC99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A80000"/>
                </a:solidFill>
              </a:rPr>
              <a:t>readonly</a:t>
            </a:r>
            <a:r>
              <a:rPr lang="fr-FR" sz="2800"/>
              <a:t> : en lecture seul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A80000"/>
                </a:solidFill>
              </a:rPr>
              <a:t>disabled</a:t>
            </a:r>
            <a:r>
              <a:rPr lang="fr-FR" sz="2800"/>
              <a:t> : indisponible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A80000"/>
                </a:solidFill>
              </a:rPr>
              <a:t>autofocus</a:t>
            </a:r>
            <a:r>
              <a:rPr lang="fr-FR" sz="2800"/>
              <a:t> : </a:t>
            </a:r>
            <a:r>
              <a:rPr lang="en-GB" sz="2800"/>
              <a:t>place le curseur sur l’input au chargement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A80000"/>
                </a:solidFill>
              </a:rPr>
              <a:t>required</a:t>
            </a:r>
            <a:r>
              <a:rPr lang="fr-FR" sz="2800"/>
              <a:t> : </a:t>
            </a:r>
            <a:r>
              <a:rPr lang="en-GB" sz="2800"/>
              <a:t>le champ doit obligatoirement être rempli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A80000"/>
                </a:solidFill>
              </a:rPr>
              <a:t>placeholder</a:t>
            </a:r>
            <a:r>
              <a:rPr lang="fr-FR" sz="2800"/>
              <a:t> : mets du texte temporaire (</a:t>
            </a:r>
            <a:r>
              <a:rPr lang="en-GB" sz="2800">
                <a:solidFill>
                  <a:srgbClr val="0000FF"/>
                </a:solidFill>
              </a:rPr>
              <a:t>&lt;input /&gt;</a:t>
            </a:r>
            <a:r>
              <a:rPr lang="en-GB" sz="2800"/>
              <a:t>, </a:t>
            </a:r>
            <a:r>
              <a:rPr lang="en-GB" sz="2800">
                <a:solidFill>
                  <a:srgbClr val="0000FF"/>
                </a:solidFill>
              </a:rPr>
              <a:t>&lt;textarea&gt;</a:t>
            </a:r>
            <a:r>
              <a:rPr lang="en-GB" sz="2800"/>
              <a:t>)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A80000"/>
                </a:solidFill>
              </a:rPr>
              <a:t>pattern</a:t>
            </a:r>
            <a:r>
              <a:rPr lang="fr-FR" sz="2800"/>
              <a:t> : contrôle le texte entré via une expression régulière (</a:t>
            </a:r>
            <a:r>
              <a:rPr lang="en-GB" sz="2800">
                <a:solidFill>
                  <a:srgbClr val="0000FF"/>
                </a:solidFill>
              </a:rPr>
              <a:t>&lt;input /&gt;</a:t>
            </a:r>
            <a:r>
              <a:rPr lang="en-GB" sz="2800"/>
              <a:t>, </a:t>
            </a:r>
            <a:r>
              <a:rPr lang="en-GB" sz="2800">
                <a:solidFill>
                  <a:srgbClr val="0000FF"/>
                </a:solidFill>
              </a:rPr>
              <a:t>&lt;textarea&gt;</a:t>
            </a:r>
            <a:r>
              <a:rPr lang="en-GB" sz="2800"/>
              <a:t>)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56C9887-5CF5-4547-8A34-4291DEEC4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04D285-76DC-45DC-966F-4EE0AF00C23D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55E82-1CAF-4DC4-9B40-51DB5D9F04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AC5C57-AB96-4E4F-9106-B6776A1660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5413320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Créer une page avec un formulaire de contact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écrire un formulaire selon la méthode POST qui permet à un visiteur d’effectuer une demande de devis, utiliser un maximum de type d’input.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se familiariser avec l’écriture de formulaires et avoir un exemple concret de l’utilisation de plusieurs fonctionnalités relatives aux formulaires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C684915B-A2A8-4145-9565-018C3922B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84920C-923E-4A10-917A-F9809EFA18D5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6CD29A-760C-4644-84F2-972C22452B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5BA29A-FB71-43D3-853D-9576233C50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99120" y="2475000"/>
            <a:ext cx="4692600" cy="35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E5B954-11FF-46D7-B80C-F4E86C71F5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Permettent de saisir et d'envoyer des données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solidFill>
                  <a:srgbClr val="008000"/>
                </a:solidFill>
              </a:rPr>
              <a:t>(</a:t>
            </a:r>
            <a:r>
              <a:rPr lang="fr-BE" sz="2200">
                <a:solidFill>
                  <a:srgbClr val="008000"/>
                </a:solidFill>
              </a:rPr>
              <a:t>très</a:t>
            </a:r>
            <a:r>
              <a:rPr lang="en-GB" sz="2200">
                <a:solidFill>
                  <a:srgbClr val="008000"/>
                </a:solidFill>
              </a:rPr>
              <a:t> important pour la </a:t>
            </a:r>
            <a:r>
              <a:rPr lang="fr-BE" sz="2200">
                <a:solidFill>
                  <a:srgbClr val="008000"/>
                </a:solidFill>
              </a:rPr>
              <a:t>création</a:t>
            </a:r>
            <a:r>
              <a:rPr lang="en-GB" sz="2200">
                <a:solidFill>
                  <a:srgbClr val="008000"/>
                </a:solidFill>
              </a:rPr>
              <a:t> de sites Web </a:t>
            </a:r>
            <a:r>
              <a:rPr lang="fr-FR" sz="2200">
                <a:solidFill>
                  <a:srgbClr val="008000"/>
                </a:solidFill>
              </a:rPr>
              <a:t>dynamiques</a:t>
            </a:r>
            <a:r>
              <a:rPr lang="en-GB" sz="2200">
                <a:solidFill>
                  <a:srgbClr val="008000"/>
                </a:solidFill>
              </a:rPr>
              <a:t>)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Couramment </a:t>
            </a:r>
            <a:r>
              <a:rPr lang="fr-BE" sz="2800"/>
              <a:t>utilisés</a:t>
            </a:r>
            <a:r>
              <a:rPr lang="en-GB" sz="2800"/>
              <a:t>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>
                <a:cs typeface="Lucida Sans Unicode" pitchFamily="2"/>
              </a:rPr>
              <a:t>Inscription </a:t>
            </a:r>
            <a:r>
              <a:rPr lang="fr-BE" sz="2600">
                <a:cs typeface="Lucida Sans Unicode" pitchFamily="2"/>
              </a:rPr>
              <a:t>sur</a:t>
            </a:r>
            <a:r>
              <a:rPr lang="en-GB" sz="2600">
                <a:cs typeface="Lucida Sans Unicode" pitchFamily="2"/>
              </a:rPr>
              <a:t> </a:t>
            </a:r>
            <a:r>
              <a:rPr lang="fr-BE" sz="2600">
                <a:cs typeface="Lucida Sans Unicode" pitchFamily="2"/>
              </a:rPr>
              <a:t>un</a:t>
            </a:r>
            <a:r>
              <a:rPr lang="en-GB" sz="2600">
                <a:cs typeface="Lucida Sans Unicode" pitchFamily="2"/>
              </a:rPr>
              <a:t> site,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BE" sz="2600">
                <a:cs typeface="Lucida Sans Unicode" pitchFamily="2"/>
              </a:rPr>
              <a:t>Recherche</a:t>
            </a:r>
            <a:r>
              <a:rPr lang="en-GB" sz="2600">
                <a:cs typeface="Lucida Sans Unicode" pitchFamily="2"/>
              </a:rPr>
              <a:t>, ...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600">
              <a:cs typeface="Lucida Sans Unicode" pitchFamily="2"/>
            </a:endParaRP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Balise </a:t>
            </a:r>
            <a:r>
              <a:rPr lang="fr-FR" sz="2800" b="1">
                <a:solidFill>
                  <a:srgbClr val="007FFF"/>
                </a:solidFill>
                <a:cs typeface="Lucida Sans Unicode" pitchFamily="2"/>
              </a:rPr>
              <a:t>&lt;</a:t>
            </a:r>
            <a:r>
              <a:rPr lang="en-US" sz="2800" b="1">
                <a:solidFill>
                  <a:srgbClr val="007FFF"/>
                </a:solidFill>
                <a:cs typeface="Lucida Sans Unicode" pitchFamily="2"/>
              </a:rPr>
              <a:t>form</a:t>
            </a:r>
            <a:r>
              <a:rPr lang="fr-FR" sz="2800" b="1">
                <a:solidFill>
                  <a:srgbClr val="007FFF"/>
                </a:solidFill>
                <a:cs typeface="Lucida Sans Unicode" pitchFamily="2"/>
              </a:rPr>
              <a:t>&gt;</a:t>
            </a:r>
            <a:r>
              <a:rPr lang="fr-FR" sz="2800">
                <a:cs typeface="Lucida Sans Unicode" pitchFamily="2"/>
              </a:rPr>
              <a:t> avec</a:t>
            </a:r>
            <a:r>
              <a:rPr lang="en-GB" sz="2800">
                <a:cs typeface="Lucida Sans Unicode" pitchFamily="2"/>
              </a:rPr>
              <a:t> 2 </a:t>
            </a:r>
            <a:r>
              <a:rPr lang="fr-FR" sz="2800">
                <a:cs typeface="Lucida Sans Unicode" pitchFamily="2"/>
              </a:rPr>
              <a:t>attributs</a:t>
            </a:r>
            <a:r>
              <a:rPr lang="en-GB" sz="2800">
                <a:cs typeface="Lucida Sans Unicode" pitchFamily="2"/>
              </a:rPr>
              <a:t>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1720" algn="l"/>
                <a:tab pos="980640" algn="l"/>
                <a:tab pos="1429920" algn="l"/>
                <a:tab pos="1879200" algn="l"/>
                <a:tab pos="2328480" algn="l"/>
                <a:tab pos="2777760" algn="l"/>
                <a:tab pos="3227040" algn="l"/>
                <a:tab pos="3676320" algn="l"/>
                <a:tab pos="4125599" algn="l"/>
                <a:tab pos="4574880" algn="l"/>
                <a:tab pos="5024160" algn="l"/>
                <a:tab pos="5473440" algn="l"/>
                <a:tab pos="5922720" algn="l"/>
                <a:tab pos="6372000" algn="l"/>
                <a:tab pos="6821279" algn="l"/>
                <a:tab pos="7270560" algn="l"/>
                <a:tab pos="7719840" algn="l"/>
                <a:tab pos="8169120" algn="l"/>
                <a:tab pos="8618400" algn="l"/>
                <a:tab pos="9067680" algn="l"/>
                <a:tab pos="9434160" algn="l"/>
                <a:tab pos="9883439" algn="l"/>
                <a:tab pos="10332720" algn="l"/>
                <a:tab pos="10782000" algn="l"/>
              </a:tabLst>
            </a:pPr>
            <a:r>
              <a:rPr lang="fr-FR" sz="2200">
                <a:solidFill>
                  <a:srgbClr val="4D4D4D"/>
                </a:solidFill>
                <a:cs typeface="Lucida Sans Unicode" pitchFamily="2"/>
              </a:rPr>
              <a:t>     </a:t>
            </a:r>
            <a:r>
              <a:rPr lang="fr-FR" sz="2200">
                <a:solidFill>
                  <a:srgbClr val="800000"/>
                </a:solidFill>
                <a:cs typeface="Lucida Sans Unicode" pitchFamily="2"/>
              </a:rPr>
              <a:t>action</a:t>
            </a:r>
            <a:r>
              <a:rPr lang="fr-FR" sz="2200">
                <a:cs typeface="Lucida Sans Unicode" pitchFamily="2"/>
              </a:rPr>
              <a:t>	: désigne la page vers laquelle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cs typeface="Lucida Sans Unicode" pitchFamily="2"/>
              </a:rPr>
              <a:t>              on souhaite envoyer les données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1720" algn="l"/>
                <a:tab pos="980640" algn="l"/>
                <a:tab pos="1429920" algn="l"/>
                <a:tab pos="1879200" algn="l"/>
                <a:tab pos="2328480" algn="l"/>
                <a:tab pos="2777760" algn="l"/>
                <a:tab pos="3227040" algn="l"/>
                <a:tab pos="3676320" algn="l"/>
                <a:tab pos="4125599" algn="l"/>
                <a:tab pos="4574880" algn="l"/>
                <a:tab pos="5024160" algn="l"/>
                <a:tab pos="5473440" algn="l"/>
                <a:tab pos="5922720" algn="l"/>
                <a:tab pos="6372000" algn="l"/>
                <a:tab pos="6821279" algn="l"/>
                <a:tab pos="7270560" algn="l"/>
                <a:tab pos="7719840" algn="l"/>
                <a:tab pos="8169120" algn="l"/>
                <a:tab pos="8618400" algn="l"/>
                <a:tab pos="9067680" algn="l"/>
                <a:tab pos="9434160" algn="l"/>
                <a:tab pos="9883439" algn="l"/>
                <a:tab pos="10332720" algn="l"/>
                <a:tab pos="10782000" algn="l"/>
              </a:tabLst>
            </a:pPr>
            <a:r>
              <a:rPr lang="fr-FR" sz="2200">
                <a:cs typeface="Lucida Sans Unicode" pitchFamily="2"/>
              </a:rPr>
              <a:t>     </a:t>
            </a:r>
            <a:r>
              <a:rPr lang="en-US" sz="2200">
                <a:solidFill>
                  <a:srgbClr val="800000"/>
                </a:solidFill>
                <a:cs typeface="Lucida Sans Unicode" pitchFamily="2"/>
              </a:rPr>
              <a:t>method</a:t>
            </a:r>
            <a:r>
              <a:rPr lang="fr-FR" sz="2200">
                <a:cs typeface="Lucida Sans Unicode" pitchFamily="2"/>
              </a:rPr>
              <a:t>	: définit la méthode d'envoi des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                    </a:t>
            </a:r>
            <a:r>
              <a:rPr lang="fr-FR" sz="2200">
                <a:cs typeface="Lucida Sans Unicode" pitchFamily="2"/>
              </a:rPr>
              <a:t>données</a:t>
            </a:r>
            <a:r>
              <a:rPr lang="en-GB" sz="2200">
                <a:cs typeface="Lucida Sans Unicode" pitchFamily="2"/>
              </a:rPr>
              <a:t> (get </a:t>
            </a:r>
            <a:r>
              <a:rPr lang="fr-FR" sz="2200">
                <a:cs typeface="Lucida Sans Unicode" pitchFamily="2"/>
              </a:rPr>
              <a:t>ou</a:t>
            </a:r>
            <a:r>
              <a:rPr lang="en-GB" sz="2200">
                <a:cs typeface="Lucida Sans Unicode" pitchFamily="2"/>
              </a:rPr>
              <a:t> post).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01F3CED0-C0CA-462C-AD39-8B4A1D10CA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F0DCD28-FB94-43B1-AAF8-04FFC96174CA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880F04-923B-45CB-B628-61CD31DF59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5868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 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l'attribut method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EC2671-7485-4BFE-A630-D9B313FAB1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L'attribut </a:t>
            </a:r>
            <a:r>
              <a:rPr lang="en-US" sz="2800"/>
              <a:t>method</a:t>
            </a:r>
            <a:r>
              <a:rPr lang="fr-FR" sz="2800"/>
              <a:t> désigne la méthode d'envoi :</a:t>
            </a:r>
          </a:p>
          <a:p>
            <a:pPr marL="0" lvl="0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US" sz="2800"/>
              <a:t>GET</a:t>
            </a:r>
            <a:r>
              <a:rPr lang="fr-FR" sz="2800"/>
              <a:t>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envoi des données dans l'URL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problème de sécurité du transfert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limité à 256 caractères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0" lvl="0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POST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envoi des données dans la trame HTTP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non visible par l'utilisateur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D8E4BF-B7CC-48DC-B2EE-54B3C6164C2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720" y="3419640"/>
            <a:ext cx="4392720" cy="1260360"/>
          </a:xfrm>
          <a:prstGeom prst="rect">
            <a:avLst/>
          </a:prstGeom>
          <a:noFill/>
          <a:ln w="9360">
            <a:solidFill>
              <a:srgbClr val="4D4D4D"/>
            </a:solidFill>
            <a:prstDash val="solid"/>
            <a:miter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A87A231-528B-4F37-AFE2-28BBCD80AF2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0720" y="5580000"/>
            <a:ext cx="4392720" cy="1262160"/>
          </a:xfrm>
          <a:prstGeom prst="rect">
            <a:avLst/>
          </a:prstGeom>
          <a:noFill/>
          <a:ln w="9360">
            <a:solidFill>
              <a:srgbClr val="4D4D4D"/>
            </a:solidFill>
            <a:prstDash val="solid"/>
            <a:miter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E2F42C2-6C84-4934-92BC-D4451294C2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98A3759-4F01-4853-A7E3-91D8D930BA0D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3FAEFD-D4A9-44AE-A10C-8091D3B5DB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la balise &lt;input&gt;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132467-41F9-4435-83C8-FF04C96FD1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13252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Permet d'insérer des éléments pour le formulaire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Se présente sous plusieurs types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   button, checkbox, </a:t>
            </a:r>
            <a:r>
              <a:rPr lang="en-US" sz="2800"/>
              <a:t>color</a:t>
            </a:r>
            <a:r>
              <a:rPr lang="en-GB" sz="2800"/>
              <a:t>, date, datetime, datetime-local, email, file, hidden, image, month, number, password, radio, range, reset, search, submit, </a:t>
            </a:r>
            <a:r>
              <a:rPr lang="fr-FR" sz="2800"/>
              <a:t>tel</a:t>
            </a:r>
            <a:r>
              <a:rPr lang="en-GB" sz="2800"/>
              <a:t>, text, time, </a:t>
            </a:r>
            <a:r>
              <a:rPr lang="fr-FR" sz="2800"/>
              <a:t>url</a:t>
            </a:r>
            <a:r>
              <a:rPr lang="en-GB" sz="2800"/>
              <a:t>, week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Présente des attributs redondants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800000"/>
                </a:solidFill>
                <a:cs typeface="Lucida Sans Unicode" pitchFamily="2"/>
              </a:rPr>
              <a:t>type</a:t>
            </a:r>
            <a:r>
              <a:rPr lang="fr-FR" sz="2800">
                <a:cs typeface="Lucida Sans Unicode" pitchFamily="2"/>
              </a:rPr>
              <a:t>=</a:t>
            </a:r>
            <a:r>
              <a:rPr lang="fr-FR" sz="2800">
                <a:solidFill>
                  <a:srgbClr val="7F00FF"/>
                </a:solidFill>
                <a:cs typeface="Lucida Sans Unicode" pitchFamily="2"/>
              </a:rPr>
              <a:t>"type de l'élément"</a:t>
            </a:r>
            <a:r>
              <a:rPr lang="fr-FR" sz="2800">
                <a:cs typeface="Lucida Sans Unicode" pitchFamily="2"/>
              </a:rPr>
              <a:t>,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US" sz="2800">
                <a:solidFill>
                  <a:srgbClr val="800000"/>
                </a:solidFill>
                <a:cs typeface="Lucida Sans Unicode" pitchFamily="2"/>
              </a:rPr>
              <a:t>name</a:t>
            </a:r>
            <a:r>
              <a:rPr lang="fr-FR" sz="2800">
                <a:cs typeface="Lucida Sans Unicode" pitchFamily="2"/>
              </a:rPr>
              <a:t>=</a:t>
            </a:r>
            <a:r>
              <a:rPr lang="fr-FR" sz="2800">
                <a:solidFill>
                  <a:srgbClr val="7F00FF"/>
                </a:solidFill>
                <a:cs typeface="Lucida Sans Unicode" pitchFamily="2"/>
              </a:rPr>
              <a:t>"identifiant de l'élément"</a:t>
            </a:r>
            <a:r>
              <a:rPr lang="fr-FR" sz="2800">
                <a:cs typeface="Lucida Sans Unicode" pitchFamily="2"/>
              </a:rPr>
              <a:t>,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US" sz="2800">
                <a:solidFill>
                  <a:srgbClr val="800000"/>
                </a:solidFill>
                <a:cs typeface="Lucida Sans Unicode" pitchFamily="2"/>
              </a:rPr>
              <a:t>value</a:t>
            </a:r>
            <a:r>
              <a:rPr lang="fr-FR" sz="2800">
                <a:cs typeface="Lucida Sans Unicode" pitchFamily="2"/>
              </a:rPr>
              <a:t>=</a:t>
            </a:r>
            <a:r>
              <a:rPr lang="fr-FR" sz="2800">
                <a:solidFill>
                  <a:srgbClr val="7F00FF"/>
                </a:solidFill>
                <a:cs typeface="Lucida Sans Unicode" pitchFamily="2"/>
              </a:rPr>
              <a:t>"valeur de l'élément"</a:t>
            </a:r>
            <a:r>
              <a:rPr lang="fr-FR" sz="2800">
                <a:cs typeface="Lucida Sans Unicode" pitchFamily="2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1ABCAD35-2C8F-4005-8C7F-006ADC3D7C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FF3EC1D-B718-4CCF-BF29-A243C8112A2A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F830C5-B400-4A08-8884-EE317B3726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la balise &lt;label&gt;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497C81-FF18-4A6A-8E76-399EC4675A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288108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400"/>
              <a:t>Permet d'insérer une étiquette désignant un autre élément du formulaire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400"/>
              <a:t>Prend un attribut : </a:t>
            </a:r>
            <a:r>
              <a:rPr lang="fr-FR" sz="2400">
                <a:solidFill>
                  <a:srgbClr val="A80000"/>
                </a:solidFill>
              </a:rPr>
              <a:t>for</a:t>
            </a:r>
            <a:r>
              <a:rPr lang="fr-FR" sz="2400"/>
              <a:t> = </a:t>
            </a:r>
            <a:r>
              <a:rPr lang="fr-FR" sz="2400">
                <a:solidFill>
                  <a:srgbClr val="7F00FF"/>
                </a:solidFill>
              </a:rPr>
              <a:t>" id-de-l’input "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400">
                <a:cs typeface="Lucida Sans Unicode" pitchFamily="2"/>
              </a:rPr>
              <a:t>L’attribut </a:t>
            </a:r>
            <a:r>
              <a:rPr lang="fr-FR" sz="2400" b="1">
                <a:solidFill>
                  <a:srgbClr val="A80000"/>
                </a:solidFill>
                <a:cs typeface="Lucida Sans Unicode" pitchFamily="2"/>
              </a:rPr>
              <a:t>for</a:t>
            </a:r>
            <a:r>
              <a:rPr lang="fr-FR" sz="2400" b="1">
                <a:cs typeface="Lucida Sans Unicode" pitchFamily="2"/>
              </a:rPr>
              <a:t> </a:t>
            </a:r>
            <a:r>
              <a:rPr lang="fr-FR" sz="2400">
                <a:cs typeface="Lucida Sans Unicode" pitchFamily="2"/>
              </a:rPr>
              <a:t>et l’attribut</a:t>
            </a:r>
            <a:r>
              <a:rPr lang="fr-FR" sz="2400" b="1">
                <a:cs typeface="Lucida Sans Unicode" pitchFamily="2"/>
              </a:rPr>
              <a:t> </a:t>
            </a:r>
            <a:r>
              <a:rPr lang="fr-FR" sz="2400" b="1">
                <a:solidFill>
                  <a:srgbClr val="A80000"/>
                </a:solidFill>
                <a:cs typeface="Lucida Sans Unicode" pitchFamily="2"/>
              </a:rPr>
              <a:t>id</a:t>
            </a:r>
            <a:r>
              <a:rPr lang="fr-FR" sz="2400" b="1">
                <a:cs typeface="Lucida Sans Unicode" pitchFamily="2"/>
              </a:rPr>
              <a:t> </a:t>
            </a:r>
            <a:r>
              <a:rPr lang="fr-FR" sz="2400">
                <a:cs typeface="Lucida Sans Unicode" pitchFamily="2"/>
              </a:rPr>
              <a:t>de l’input doivent être identiques. Ce sont eux qui lient les deux éléments.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r-FR" sz="2800">
              <a:cs typeface="Lucida Sans Unicode" pitchFamily="2"/>
            </a:endParaRP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1800">
                <a:solidFill>
                  <a:srgbClr val="007FFF"/>
                </a:solidFill>
                <a:cs typeface="Lucida Sans Unicode" pitchFamily="2"/>
              </a:rPr>
              <a:t>&lt;label</a:t>
            </a:r>
            <a:r>
              <a:rPr lang="fr-FR" sz="1800">
                <a:cs typeface="Lucida Sans Unicode" pitchFamily="2"/>
              </a:rPr>
              <a:t> </a:t>
            </a:r>
            <a:r>
              <a:rPr lang="fr-FR" sz="1800">
                <a:solidFill>
                  <a:srgbClr val="800000"/>
                </a:solidFill>
                <a:cs typeface="Lucida Sans Unicode" pitchFamily="2"/>
              </a:rPr>
              <a:t>for</a:t>
            </a:r>
            <a:r>
              <a:rPr lang="fr-FR" sz="1800">
                <a:cs typeface="Lucida Sans Unicode" pitchFamily="2"/>
              </a:rPr>
              <a:t>=</a:t>
            </a:r>
            <a:r>
              <a:rPr lang="fr-FR" sz="1800">
                <a:solidFill>
                  <a:srgbClr val="7F00FF"/>
                </a:solidFill>
                <a:cs typeface="Lucida Sans Unicode" pitchFamily="2"/>
              </a:rPr>
              <a:t>"input"</a:t>
            </a:r>
            <a:r>
              <a:rPr lang="fr-FR" sz="1800">
                <a:solidFill>
                  <a:srgbClr val="007FFF"/>
                </a:solidFill>
                <a:cs typeface="Lucida Sans Unicode" pitchFamily="2"/>
              </a:rPr>
              <a:t>&gt;</a:t>
            </a:r>
            <a:r>
              <a:rPr lang="fr-FR" sz="1800">
                <a:cs typeface="Lucida Sans Unicode" pitchFamily="2"/>
              </a:rPr>
              <a:t>Label de mon input</a:t>
            </a:r>
            <a:r>
              <a:rPr lang="fr-FR" sz="1800">
                <a:solidFill>
                  <a:srgbClr val="007FFF"/>
                </a:solidFill>
                <a:cs typeface="Lucida Sans Unicode" pitchFamily="2"/>
              </a:rPr>
              <a:t>&lt;/label&gt;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1800">
                <a:solidFill>
                  <a:srgbClr val="007FFF"/>
                </a:solidFill>
                <a:cs typeface="Lucida Sans Unicode" pitchFamily="2"/>
              </a:rPr>
              <a:t>&lt;input</a:t>
            </a:r>
            <a:r>
              <a:rPr lang="fr-FR" sz="1800">
                <a:cs typeface="Lucida Sans Unicode" pitchFamily="2"/>
              </a:rPr>
              <a:t> </a:t>
            </a:r>
            <a:r>
              <a:rPr lang="fr-FR" sz="1800">
                <a:solidFill>
                  <a:srgbClr val="A80000"/>
                </a:solidFill>
                <a:cs typeface="Lucida Sans Unicode" pitchFamily="2"/>
              </a:rPr>
              <a:t>type</a:t>
            </a:r>
            <a:r>
              <a:rPr lang="fr-FR" sz="1800">
                <a:cs typeface="Lucida Sans Unicode" pitchFamily="2"/>
              </a:rPr>
              <a:t>=</a:t>
            </a:r>
            <a:r>
              <a:rPr lang="fr-FR" sz="18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en-US" sz="1800">
                <a:solidFill>
                  <a:srgbClr val="7F00FF"/>
                </a:solidFill>
                <a:cs typeface="Lucida Sans Unicode" pitchFamily="2"/>
              </a:rPr>
              <a:t>text</a:t>
            </a:r>
            <a:r>
              <a:rPr lang="fr-FR" sz="18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fr-FR" sz="1800">
                <a:cs typeface="Lucida Sans Unicode" pitchFamily="2"/>
              </a:rPr>
              <a:t> </a:t>
            </a:r>
            <a:r>
              <a:rPr lang="fr-FR" sz="1800">
                <a:solidFill>
                  <a:srgbClr val="A80000"/>
                </a:solidFill>
                <a:cs typeface="Lucida Sans Unicode" pitchFamily="2"/>
              </a:rPr>
              <a:t>id</a:t>
            </a:r>
            <a:r>
              <a:rPr lang="fr-FR" sz="1800">
                <a:cs typeface="Lucida Sans Unicode" pitchFamily="2"/>
              </a:rPr>
              <a:t>=</a:t>
            </a:r>
            <a:r>
              <a:rPr lang="fr-FR" sz="1800">
                <a:solidFill>
                  <a:srgbClr val="7F00FF"/>
                </a:solidFill>
                <a:cs typeface="Lucida Sans Unicode" pitchFamily="2"/>
              </a:rPr>
              <a:t>"input"</a:t>
            </a:r>
            <a:r>
              <a:rPr lang="fr-FR" sz="1800">
                <a:cs typeface="Lucida Sans Unicode" pitchFamily="2"/>
              </a:rPr>
              <a:t> </a:t>
            </a:r>
            <a:r>
              <a:rPr lang="fr-FR" sz="1800">
                <a:solidFill>
                  <a:srgbClr val="007FFF"/>
                </a:solidFill>
                <a:cs typeface="Lucida Sans Unicode" pitchFamily="2"/>
              </a:rPr>
              <a:t>/&gt;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53669AA-79B1-4C0A-86A8-7EDF35619C63}"/>
              </a:ext>
            </a:extLst>
          </p:cNvPr>
          <p:cNvGrpSpPr/>
          <p:nvPr/>
        </p:nvGrpSpPr>
        <p:grpSpPr>
          <a:xfrm>
            <a:off x="1835280" y="4680000"/>
            <a:ext cx="8064720" cy="2284200"/>
            <a:chOff x="1835280" y="4680000"/>
            <a:chExt cx="8064720" cy="228420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B2270DF3-92D0-4132-8457-2BE0ED399E59}"/>
                </a:ext>
              </a:extLst>
            </p:cNvPr>
            <p:cNvSpPr/>
            <p:nvPr/>
          </p:nvSpPr>
          <p:spPr>
            <a:xfrm>
              <a:off x="4427640" y="4680000"/>
              <a:ext cx="5472360" cy="2284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...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&lt;form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action=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"EnvoiForm.php"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method=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"get"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&lt;label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for=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"champLogin"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Utilisateur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: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&lt;/label&gt;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&lt;input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type=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"text"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name=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"champLogin"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                   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id=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"champLogin"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&lt;/form&gt;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AF2630A0-8D7C-41B6-AF44-A24E46583595}"/>
                </a:ext>
              </a:extLst>
            </p:cNvPr>
            <p:cNvSpPr/>
            <p:nvPr/>
          </p:nvSpPr>
          <p:spPr>
            <a:xfrm>
              <a:off x="1835280" y="5223960"/>
              <a:ext cx="2344680" cy="91259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L'attribut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Arial" pitchFamily="18"/>
                  <a:ea typeface="MS Gothic" pitchFamily="2"/>
                  <a:cs typeface="MS Gothic" pitchFamily="2"/>
                </a:rPr>
                <a:t>for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permet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de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désigner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l'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Arial" pitchFamily="18"/>
                  <a:ea typeface="MS Gothic" pitchFamily="2"/>
                  <a:cs typeface="MS Gothic" pitchFamily="2"/>
                </a:rPr>
                <a:t>id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du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contrôle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à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lier</a:t>
              </a:r>
            </a:p>
          </p:txBody>
        </p:sp>
        <p:sp>
          <p:nvSpPr>
            <p:cNvPr id="7" name="Connecteur droit 6">
              <a:extLst>
                <a:ext uri="{FF2B5EF4-FFF2-40B4-BE49-F238E27FC236}">
                  <a16:creationId xmlns:a16="http://schemas.microsoft.com/office/drawing/2014/main" id="{0257D12E-01B2-4CF3-B216-5CA5E137FBC1}"/>
                </a:ext>
              </a:extLst>
            </p:cNvPr>
            <p:cNvSpPr/>
            <p:nvPr/>
          </p:nvSpPr>
          <p:spPr>
            <a:xfrm>
              <a:off x="4213440" y="5718960"/>
              <a:ext cx="216000" cy="180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64712F9-6119-4A9E-BC34-1E8CA0707B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206589-A48A-4DC8-97EA-CEE00334E731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EBE09B-4B39-4808-B899-2E21763163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balises &lt;fieldset&gt; et &lt;legend&gt;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BF614E-BAEB-4AD8-9DF7-9548184E07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40792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Permet de regrouper plusieurs input en un sous-ensemble du formulaire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Les différents input et labels seront imbriqués entre deux balises </a:t>
            </a:r>
            <a:r>
              <a:rPr lang="fr-FR" sz="2800">
                <a:solidFill>
                  <a:srgbClr val="0000FF"/>
                </a:solidFill>
              </a:rPr>
              <a:t>&lt;fieldset&gt;</a:t>
            </a:r>
            <a:r>
              <a:rPr lang="fr-FR" sz="2800"/>
              <a:t> et </a:t>
            </a:r>
            <a:r>
              <a:rPr lang="fr-FR" sz="2800">
                <a:solidFill>
                  <a:srgbClr val="0000FF"/>
                </a:solidFill>
              </a:rPr>
              <a:t>&lt;/fieldset&gt;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La balise 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&lt;</a:t>
            </a:r>
            <a:r>
              <a:rPr lang="en-US" sz="2800">
                <a:solidFill>
                  <a:srgbClr val="0000FF"/>
                </a:solidFill>
                <a:cs typeface="Lucida Sans Unicode" pitchFamily="2"/>
              </a:rPr>
              <a:t>legend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&gt;</a:t>
            </a:r>
            <a:r>
              <a:rPr lang="fr-FR" sz="2800">
                <a:cs typeface="Lucida Sans Unicode" pitchFamily="2"/>
              </a:rPr>
              <a:t>...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&lt;/</a:t>
            </a:r>
            <a:r>
              <a:rPr lang="en-US" sz="2800">
                <a:solidFill>
                  <a:srgbClr val="0000FF"/>
                </a:solidFill>
                <a:cs typeface="Lucida Sans Unicode" pitchFamily="2"/>
              </a:rPr>
              <a:t>legend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&gt;</a:t>
            </a:r>
            <a:r>
              <a:rPr lang="fr-FR" sz="2800">
                <a:cs typeface="Lucida Sans Unicode" pitchFamily="2"/>
              </a:rPr>
              <a:t> est à insérer juste après 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&lt;fieldset&gt;</a:t>
            </a:r>
            <a:r>
              <a:rPr lang="fr-FR" sz="2800">
                <a:cs typeface="Lucida Sans Unicode" pitchFamily="2"/>
              </a:rPr>
              <a:t> et permet de nommer le sous-ensemble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r-FR" sz="2800">
              <a:cs typeface="Lucida Sans Unicode" pitchFamily="2"/>
            </a:endParaRP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&lt;fieldset&gt;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>
                <a:cs typeface="Lucida Sans Unicode" pitchFamily="2"/>
              </a:rPr>
              <a:t>    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</a:t>
            </a:r>
            <a:r>
              <a:rPr lang="en-US" sz="2200">
                <a:solidFill>
                  <a:srgbClr val="0000FF"/>
                </a:solidFill>
                <a:cs typeface="Lucida Sans Unicode" pitchFamily="2"/>
              </a:rPr>
              <a:t>legend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&gt;</a:t>
            </a:r>
            <a:r>
              <a:rPr lang="fr-FR" sz="2200">
                <a:cs typeface="Lucida Sans Unicode" pitchFamily="2"/>
              </a:rPr>
              <a:t>Mon sous-ensemble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&lt;/</a:t>
            </a:r>
            <a:r>
              <a:rPr lang="en-US" sz="2200">
                <a:solidFill>
                  <a:srgbClr val="0000FF"/>
                </a:solidFill>
                <a:cs typeface="Lucida Sans Unicode" pitchFamily="2"/>
              </a:rPr>
              <a:t>legend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>
                <a:cs typeface="Lucida Sans Unicode" pitchFamily="2"/>
              </a:rPr>
              <a:t>    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&lt;label</a:t>
            </a:r>
            <a:r>
              <a:rPr lang="fr-FR" sz="2200">
                <a:cs typeface="Lucida Sans Unicode" pitchFamily="2"/>
              </a:rPr>
              <a:t> </a:t>
            </a:r>
            <a:r>
              <a:rPr lang="fr-FR" sz="2200">
                <a:solidFill>
                  <a:srgbClr val="A80000"/>
                </a:solidFill>
                <a:cs typeface="Lucida Sans Unicode" pitchFamily="2"/>
              </a:rPr>
              <a:t>for</a:t>
            </a:r>
            <a:r>
              <a:rPr lang="fr-FR" sz="2200">
                <a:cs typeface="Lucida Sans Unicode" pitchFamily="2"/>
              </a:rPr>
              <a:t>=</a:t>
            </a:r>
            <a:r>
              <a:rPr lang="fr-FR" sz="2200">
                <a:solidFill>
                  <a:srgbClr val="7F00FF"/>
                </a:solidFill>
                <a:cs typeface="Lucida Sans Unicode" pitchFamily="2"/>
              </a:rPr>
              <a:t>"input"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&gt;</a:t>
            </a:r>
            <a:r>
              <a:rPr lang="fr-FR" sz="2200">
                <a:cs typeface="Lucida Sans Unicode" pitchFamily="2"/>
              </a:rPr>
              <a:t>Label de mon input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&lt;/label&gt;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>
                <a:cs typeface="Lucida Sans Unicode" pitchFamily="2"/>
              </a:rPr>
              <a:t>    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&lt;input</a:t>
            </a:r>
            <a:r>
              <a:rPr lang="fr-FR" sz="2200">
                <a:cs typeface="Lucida Sans Unicode" pitchFamily="2"/>
              </a:rPr>
              <a:t> </a:t>
            </a:r>
            <a:r>
              <a:rPr lang="fr-FR" sz="2200">
                <a:solidFill>
                  <a:srgbClr val="A80000"/>
                </a:solidFill>
                <a:cs typeface="Lucida Sans Unicode" pitchFamily="2"/>
              </a:rPr>
              <a:t>type</a:t>
            </a:r>
            <a:r>
              <a:rPr lang="fr-FR" sz="2200">
                <a:cs typeface="Lucida Sans Unicode" pitchFamily="2"/>
              </a:rPr>
              <a:t>=</a:t>
            </a:r>
            <a:r>
              <a:rPr lang="fr-FR" sz="22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en-US" sz="2200">
                <a:solidFill>
                  <a:srgbClr val="7F00FF"/>
                </a:solidFill>
                <a:cs typeface="Lucida Sans Unicode" pitchFamily="2"/>
              </a:rPr>
              <a:t>text</a:t>
            </a:r>
            <a:r>
              <a:rPr lang="fr-FR" sz="22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fr-FR" sz="2200">
                <a:cs typeface="Lucida Sans Unicode" pitchFamily="2"/>
              </a:rPr>
              <a:t> </a:t>
            </a:r>
            <a:r>
              <a:rPr lang="fr-FR" sz="2200">
                <a:solidFill>
                  <a:srgbClr val="A80000"/>
                </a:solidFill>
                <a:cs typeface="Lucida Sans Unicode" pitchFamily="2"/>
              </a:rPr>
              <a:t>id</a:t>
            </a:r>
            <a:r>
              <a:rPr lang="fr-FR" sz="2200">
                <a:cs typeface="Lucida Sans Unicode" pitchFamily="2"/>
              </a:rPr>
              <a:t>=</a:t>
            </a:r>
            <a:r>
              <a:rPr lang="fr-FR" sz="2200">
                <a:solidFill>
                  <a:srgbClr val="7F00FF"/>
                </a:solidFill>
                <a:cs typeface="Lucida Sans Unicode" pitchFamily="2"/>
              </a:rPr>
              <a:t>"input"</a:t>
            </a:r>
            <a:r>
              <a:rPr lang="fr-FR" sz="2200">
                <a:cs typeface="Lucida Sans Unicode" pitchFamily="2"/>
              </a:rPr>
              <a:t> 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/&gt;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>
                <a:cs typeface="Lucida Sans Unicode" pitchFamily="2"/>
              </a:rPr>
              <a:t>    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&lt;label</a:t>
            </a:r>
            <a:r>
              <a:rPr lang="fr-FR" sz="2200">
                <a:cs typeface="Lucida Sans Unicode" pitchFamily="2"/>
              </a:rPr>
              <a:t> </a:t>
            </a:r>
            <a:r>
              <a:rPr lang="fr-FR" sz="2200">
                <a:solidFill>
                  <a:srgbClr val="A80000"/>
                </a:solidFill>
                <a:cs typeface="Lucida Sans Unicode" pitchFamily="2"/>
              </a:rPr>
              <a:t>for</a:t>
            </a:r>
            <a:r>
              <a:rPr lang="fr-FR" sz="2200">
                <a:cs typeface="Lucida Sans Unicode" pitchFamily="2"/>
              </a:rPr>
              <a:t>=</a:t>
            </a:r>
            <a:r>
              <a:rPr lang="fr-FR" sz="2200">
                <a:solidFill>
                  <a:srgbClr val="7F00FF"/>
                </a:solidFill>
                <a:cs typeface="Lucida Sans Unicode" pitchFamily="2"/>
              </a:rPr>
              <a:t>"input"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&gt;</a:t>
            </a:r>
            <a:r>
              <a:rPr lang="fr-FR" sz="2200">
                <a:cs typeface="Lucida Sans Unicode" pitchFamily="2"/>
              </a:rPr>
              <a:t>Label de mon input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&lt;/label&gt;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>
                <a:cs typeface="Lucida Sans Unicode" pitchFamily="2"/>
              </a:rPr>
              <a:t>    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&lt;input</a:t>
            </a:r>
            <a:r>
              <a:rPr lang="fr-FR" sz="2200">
                <a:cs typeface="Lucida Sans Unicode" pitchFamily="2"/>
              </a:rPr>
              <a:t> </a:t>
            </a:r>
            <a:r>
              <a:rPr lang="fr-FR" sz="2200">
                <a:solidFill>
                  <a:srgbClr val="A80000"/>
                </a:solidFill>
                <a:cs typeface="Lucida Sans Unicode" pitchFamily="2"/>
              </a:rPr>
              <a:t>type</a:t>
            </a:r>
            <a:r>
              <a:rPr lang="fr-FR" sz="2200">
                <a:cs typeface="Lucida Sans Unicode" pitchFamily="2"/>
              </a:rPr>
              <a:t>=</a:t>
            </a:r>
            <a:r>
              <a:rPr lang="fr-FR" sz="22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en-US" sz="2200">
                <a:solidFill>
                  <a:srgbClr val="7F00FF"/>
                </a:solidFill>
                <a:cs typeface="Lucida Sans Unicode" pitchFamily="2"/>
              </a:rPr>
              <a:t>text</a:t>
            </a:r>
            <a:r>
              <a:rPr lang="fr-FR" sz="22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fr-FR" sz="2200">
                <a:cs typeface="Lucida Sans Unicode" pitchFamily="2"/>
              </a:rPr>
              <a:t> </a:t>
            </a:r>
            <a:r>
              <a:rPr lang="fr-FR" sz="2200">
                <a:solidFill>
                  <a:srgbClr val="A80000"/>
                </a:solidFill>
                <a:cs typeface="Lucida Sans Unicode" pitchFamily="2"/>
              </a:rPr>
              <a:t>id</a:t>
            </a:r>
            <a:r>
              <a:rPr lang="fr-FR" sz="2200">
                <a:cs typeface="Lucida Sans Unicode" pitchFamily="2"/>
              </a:rPr>
              <a:t>=</a:t>
            </a:r>
            <a:r>
              <a:rPr lang="fr-FR" sz="2200">
                <a:solidFill>
                  <a:srgbClr val="7F00FF"/>
                </a:solidFill>
                <a:cs typeface="Lucida Sans Unicode" pitchFamily="2"/>
              </a:rPr>
              <a:t>"input"</a:t>
            </a:r>
            <a:r>
              <a:rPr lang="fr-FR" sz="2200">
                <a:cs typeface="Lucida Sans Unicode" pitchFamily="2"/>
              </a:rPr>
              <a:t> 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/&gt;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&lt;/fieldset&gt;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F4BE2D-58A1-4D71-ACD3-79FD19684F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560000" y="5400000"/>
            <a:ext cx="2160000" cy="133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3F56743-6EB1-4C4B-8303-FAC5042942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FB2486-7567-4DFF-9184-1E51A68E715D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81D801-762B-4238-BCC6-B419F13F81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envoyer son formulaire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A060D1-D4D8-449A-9EFB-0C275E3CFC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3528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Deux balises permettent d’envoyer notre formulaire :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r-FR" sz="2800"/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0000FF"/>
                </a:solidFill>
              </a:rPr>
              <a:t>&lt;input</a:t>
            </a:r>
            <a:r>
              <a:rPr lang="fr-FR" sz="2800">
                <a:solidFill>
                  <a:srgbClr val="7F00FF"/>
                </a:solidFill>
              </a:rPr>
              <a:t> </a:t>
            </a:r>
            <a:r>
              <a:rPr lang="fr-FR" sz="2800">
                <a:solidFill>
                  <a:srgbClr val="800000"/>
                </a:solidFill>
              </a:rPr>
              <a:t>type</a:t>
            </a:r>
            <a:r>
              <a:rPr lang="fr-FR" sz="2800"/>
              <a:t>=</a:t>
            </a:r>
            <a:r>
              <a:rPr lang="fr-FR" sz="2800">
                <a:solidFill>
                  <a:srgbClr val="7F00FF"/>
                </a:solidFill>
              </a:rPr>
              <a:t> "</a:t>
            </a:r>
            <a:r>
              <a:rPr lang="en-US" sz="2800">
                <a:solidFill>
                  <a:srgbClr val="7F00FF"/>
                </a:solidFill>
              </a:rPr>
              <a:t>submit</a:t>
            </a:r>
            <a:r>
              <a:rPr lang="fr-FR" sz="2800">
                <a:solidFill>
                  <a:srgbClr val="7F00FF"/>
                </a:solidFill>
              </a:rPr>
              <a:t>" </a:t>
            </a:r>
            <a:r>
              <a:rPr lang="en-US" sz="2800">
                <a:solidFill>
                  <a:srgbClr val="A80000"/>
                </a:solidFill>
              </a:rPr>
              <a:t>value</a:t>
            </a:r>
            <a:r>
              <a:rPr lang="fr-FR" sz="2800"/>
              <a:t>= </a:t>
            </a:r>
            <a:r>
              <a:rPr lang="fr-FR" sz="2800">
                <a:solidFill>
                  <a:srgbClr val="7F00FF"/>
                </a:solidFill>
              </a:rPr>
              <a:t>"Envoyer"</a:t>
            </a:r>
            <a:r>
              <a:rPr lang="fr-FR" sz="2800">
                <a:solidFill>
                  <a:srgbClr val="A80000"/>
                </a:solidFill>
              </a:rPr>
              <a:t> </a:t>
            </a:r>
            <a:r>
              <a:rPr lang="fr-FR" sz="2800">
                <a:solidFill>
                  <a:srgbClr val="0000FF"/>
                </a:solidFill>
              </a:rPr>
              <a:t>/&gt;</a:t>
            </a:r>
            <a:r>
              <a:rPr lang="fr-FR" sz="2800"/>
              <a:t>             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r-FR" sz="2800"/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0000FF"/>
                </a:solidFill>
              </a:rPr>
              <a:t>&lt;</a:t>
            </a:r>
            <a:r>
              <a:rPr lang="en-US" sz="2800">
                <a:solidFill>
                  <a:srgbClr val="0000FF"/>
                </a:solidFill>
              </a:rPr>
              <a:t>button</a:t>
            </a:r>
            <a:r>
              <a:rPr lang="fr-FR" sz="2800"/>
              <a:t> </a:t>
            </a:r>
            <a:r>
              <a:rPr lang="fr-FR" sz="2800">
                <a:solidFill>
                  <a:srgbClr val="A80000"/>
                </a:solidFill>
              </a:rPr>
              <a:t>type</a:t>
            </a:r>
            <a:r>
              <a:rPr lang="fr-FR" sz="2800"/>
              <a:t>= </a:t>
            </a:r>
            <a:r>
              <a:rPr lang="fr-FR" sz="2800">
                <a:solidFill>
                  <a:srgbClr val="7F00FF"/>
                </a:solidFill>
              </a:rPr>
              <a:t>"</a:t>
            </a:r>
            <a:r>
              <a:rPr lang="en-US" sz="2800">
                <a:solidFill>
                  <a:srgbClr val="7F00FF"/>
                </a:solidFill>
              </a:rPr>
              <a:t>submit</a:t>
            </a:r>
            <a:r>
              <a:rPr lang="fr-FR" sz="2800">
                <a:solidFill>
                  <a:srgbClr val="7F00FF"/>
                </a:solidFill>
              </a:rPr>
              <a:t>"</a:t>
            </a:r>
            <a:r>
              <a:rPr lang="fr-FR" sz="2800">
                <a:solidFill>
                  <a:srgbClr val="0000FF"/>
                </a:solidFill>
              </a:rPr>
              <a:t>&gt;</a:t>
            </a:r>
            <a:r>
              <a:rPr lang="fr-FR" sz="2800"/>
              <a:t>Envoyer</a:t>
            </a:r>
            <a:r>
              <a:rPr lang="fr-FR" sz="2800">
                <a:solidFill>
                  <a:srgbClr val="0000FF"/>
                </a:solidFill>
              </a:rPr>
              <a:t>&lt;/button&gt;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r-FR"/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La balise 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&lt;</a:t>
            </a:r>
            <a:r>
              <a:rPr lang="en-US" sz="2800">
                <a:solidFill>
                  <a:srgbClr val="0000FF"/>
                </a:solidFill>
                <a:cs typeface="Lucida Sans Unicode" pitchFamily="2"/>
              </a:rPr>
              <a:t>button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&gt;</a:t>
            </a:r>
            <a:r>
              <a:rPr lang="fr-FR" sz="2800">
                <a:cs typeface="Lucida Sans Unicode" pitchFamily="2"/>
              </a:rPr>
              <a:t>...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&lt;/</a:t>
            </a:r>
            <a:r>
              <a:rPr lang="en-US" sz="2800">
                <a:solidFill>
                  <a:srgbClr val="0000FF"/>
                </a:solidFill>
                <a:cs typeface="Lucida Sans Unicode" pitchFamily="2"/>
              </a:rPr>
              <a:t>button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&gt;</a:t>
            </a:r>
            <a:r>
              <a:rPr lang="fr-FR" sz="2800">
                <a:cs typeface="Lucida Sans Unicode" pitchFamily="2"/>
              </a:rPr>
              <a:t> permet d’imbriquer du contenu HTML à notre élément </a:t>
            </a:r>
            <a:r>
              <a:rPr lang="en-US" sz="2800" i="1">
                <a:cs typeface="Lucida Sans Unicode" pitchFamily="2"/>
              </a:rPr>
              <a:t>submit</a:t>
            </a:r>
            <a:r>
              <a:rPr lang="fr-FR" sz="2800">
                <a:cs typeface="Lucida Sans Unicode" pitchFamily="2"/>
              </a:rPr>
              <a:t> (par exemple une image)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r-FR" sz="2800">
              <a:cs typeface="Lucida Sans Unicode" pitchFamily="2"/>
            </a:endParaRP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000">
                <a:cs typeface="Lucida Sans Unicode" pitchFamily="2"/>
              </a:rPr>
              <a:t>    </a:t>
            </a:r>
            <a:r>
              <a:rPr lang="fr-FR" sz="2000">
                <a:solidFill>
                  <a:srgbClr val="0000FF"/>
                </a:solidFill>
                <a:cs typeface="Lucida Sans Unicode" pitchFamily="2"/>
              </a:rPr>
              <a:t>&lt;</a:t>
            </a:r>
            <a:r>
              <a:rPr lang="en-US" sz="2000">
                <a:solidFill>
                  <a:srgbClr val="0000FF"/>
                </a:solidFill>
                <a:cs typeface="Lucida Sans Unicode" pitchFamily="2"/>
              </a:rPr>
              <a:t>button</a:t>
            </a:r>
            <a:r>
              <a:rPr lang="fr-FR" sz="2000">
                <a:cs typeface="Lucida Sans Unicode" pitchFamily="2"/>
              </a:rPr>
              <a:t> </a:t>
            </a:r>
            <a:r>
              <a:rPr lang="fr-FR" sz="2000">
                <a:solidFill>
                  <a:srgbClr val="A80000"/>
                </a:solidFill>
                <a:cs typeface="Lucida Sans Unicode" pitchFamily="2"/>
              </a:rPr>
              <a:t>type</a:t>
            </a:r>
            <a:r>
              <a:rPr lang="fr-FR" sz="2000">
                <a:cs typeface="Lucida Sans Unicode" pitchFamily="2"/>
              </a:rPr>
              <a:t>=</a:t>
            </a:r>
            <a:r>
              <a:rPr lang="fr-FR" sz="20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en-US" sz="2000">
                <a:solidFill>
                  <a:srgbClr val="7F00FF"/>
                </a:solidFill>
                <a:cs typeface="Lucida Sans Unicode" pitchFamily="2"/>
              </a:rPr>
              <a:t>submit</a:t>
            </a:r>
            <a:r>
              <a:rPr lang="fr-FR" sz="20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fr-FR" sz="2000">
                <a:solidFill>
                  <a:srgbClr val="0000FF"/>
                </a:solidFill>
                <a:cs typeface="Lucida Sans Unicode" pitchFamily="2"/>
              </a:rPr>
              <a:t>&gt;&lt;img</a:t>
            </a:r>
            <a:r>
              <a:rPr lang="fr-FR" sz="2000">
                <a:cs typeface="Lucida Sans Unicode" pitchFamily="2"/>
              </a:rPr>
              <a:t> </a:t>
            </a:r>
            <a:r>
              <a:rPr lang="fr-FR" sz="2000">
                <a:solidFill>
                  <a:srgbClr val="A80000"/>
                </a:solidFill>
                <a:cs typeface="Lucida Sans Unicode" pitchFamily="2"/>
              </a:rPr>
              <a:t>src</a:t>
            </a:r>
            <a:r>
              <a:rPr lang="fr-FR" sz="2000">
                <a:cs typeface="Lucida Sans Unicode" pitchFamily="2"/>
              </a:rPr>
              <a:t>=</a:t>
            </a:r>
            <a:r>
              <a:rPr lang="fr-FR" sz="2000">
                <a:solidFill>
                  <a:srgbClr val="7F00FF"/>
                </a:solidFill>
                <a:cs typeface="Lucida Sans Unicode" pitchFamily="2"/>
              </a:rPr>
              <a:t>"envoyer.png"</a:t>
            </a:r>
            <a:r>
              <a:rPr lang="fr-FR" sz="2000">
                <a:cs typeface="Lucida Sans Unicode" pitchFamily="2"/>
              </a:rPr>
              <a:t> </a:t>
            </a:r>
            <a:r>
              <a:rPr lang="fr-FR" sz="2000">
                <a:solidFill>
                  <a:srgbClr val="A80000"/>
                </a:solidFill>
                <a:cs typeface="Lucida Sans Unicode" pitchFamily="2"/>
              </a:rPr>
              <a:t>alt</a:t>
            </a:r>
            <a:r>
              <a:rPr lang="fr-FR" sz="2000">
                <a:cs typeface="Lucida Sans Unicode" pitchFamily="2"/>
              </a:rPr>
              <a:t>=</a:t>
            </a:r>
            <a:r>
              <a:rPr lang="fr-FR" sz="2000">
                <a:solidFill>
                  <a:srgbClr val="7F00FF"/>
                </a:solidFill>
                <a:cs typeface="Lucida Sans Unicode" pitchFamily="2"/>
              </a:rPr>
              <a:t>"Envoyer"</a:t>
            </a:r>
            <a:r>
              <a:rPr lang="fr-FR" sz="2000">
                <a:cs typeface="Lucida Sans Unicode" pitchFamily="2"/>
              </a:rPr>
              <a:t> </a:t>
            </a:r>
            <a:r>
              <a:rPr lang="fr-FR" sz="2000">
                <a:solidFill>
                  <a:srgbClr val="0000FF"/>
                </a:solidFill>
                <a:cs typeface="Lucida Sans Unicode" pitchFamily="2"/>
              </a:rPr>
              <a:t>/&gt;&lt;/</a:t>
            </a:r>
            <a:r>
              <a:rPr lang="en-US" sz="2000">
                <a:solidFill>
                  <a:srgbClr val="0000FF"/>
                </a:solidFill>
                <a:cs typeface="Lucida Sans Unicode" pitchFamily="2"/>
              </a:rPr>
              <a:t>button</a:t>
            </a:r>
            <a:r>
              <a:rPr lang="fr-FR" sz="2000">
                <a:solidFill>
                  <a:srgbClr val="0000FF"/>
                </a:solidFill>
                <a:cs typeface="Lucida Sans Unicode" pitchFamily="2"/>
              </a:rPr>
              <a:t>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000">
                <a:solidFill>
                  <a:srgbClr val="0000FF"/>
                </a:solidFill>
                <a:cs typeface="Lucida Sans Unicode" pitchFamily="2"/>
              </a:rPr>
              <a:t>&lt;/</a:t>
            </a:r>
            <a:r>
              <a:rPr lang="en-US" sz="2000">
                <a:solidFill>
                  <a:srgbClr val="0000FF"/>
                </a:solidFill>
                <a:cs typeface="Lucida Sans Unicode" pitchFamily="2"/>
              </a:rPr>
              <a:t>form</a:t>
            </a:r>
            <a:r>
              <a:rPr lang="fr-FR" sz="2000">
                <a:solidFill>
                  <a:srgbClr val="0000FF"/>
                </a:solidFill>
                <a:cs typeface="Lucida Sans Unicode" pitchFamily="2"/>
              </a:rPr>
              <a:t>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>
                <a:cs typeface="Lucida Sans Unicode" pitchFamily="2"/>
              </a:rP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CC4406B1-C7F5-4CF3-8A18-FB47D5D1D7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DCB43A0-C77C-44C1-B49C-4CC22D96D04C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1EF1E9-6744-4CE8-866C-344AFCF3F4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la balise &lt;</a:t>
            </a:r>
            <a:r>
              <a:rPr lang="en-US">
                <a:solidFill>
                  <a:srgbClr val="F20000"/>
                </a:solidFill>
              </a:rPr>
              <a:t>button</a:t>
            </a:r>
            <a:r>
              <a:rPr lang="fr-FR">
                <a:solidFill>
                  <a:srgbClr val="F20000"/>
                </a:solidFill>
              </a:rPr>
              <a:t>&gt;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536148-3B82-4682-94EC-52FED67197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000" y="1900800"/>
            <a:ext cx="2393640" cy="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36CDF64-3D45-47E8-8657-7764C974AE53}"/>
              </a:ext>
            </a:extLst>
          </p:cNvPr>
          <p:cNvSpPr/>
          <p:nvPr/>
        </p:nvSpPr>
        <p:spPr>
          <a:xfrm>
            <a:off x="2160000" y="2880000"/>
            <a:ext cx="5472360" cy="35175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...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  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&lt;form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action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"envoiForm.php"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method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"GET"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...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 &lt;div&gt;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  &lt;button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name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"submit"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type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"submit"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   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Send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&lt;img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src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"send.png"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alt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"Go !"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  &lt;/button&gt;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  &lt;button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name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"reset"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type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"reset"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   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Reset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&lt;img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src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"reset.png"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alt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"Reset !"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  &lt;/button&gt;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&lt;/div&gt;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&lt;/form&gt;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2932D73-4099-4660-95C8-ED2CB19BFF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DB5F279-D909-4919-9526-80D938D66D31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40E950-D53A-4956-B248-CDD694141B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input type number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0C669F-BD41-41E9-88B7-9F444793AE91}"/>
              </a:ext>
            </a:extLst>
          </p:cNvPr>
          <p:cNvSpPr txBox="1"/>
          <p:nvPr/>
        </p:nvSpPr>
        <p:spPr>
          <a:xfrm>
            <a:off x="540000" y="1980000"/>
            <a:ext cx="9000000" cy="260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Demande à l’utilisateur d’entrer un nombre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number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Possède plusieurs attributs :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min et max : Détermine le nombre minimum et maximum possible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step : de combien s’incrémente la valeur de l’input à chaque clic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1488</Words>
  <Application>Microsoft Office PowerPoint</Application>
  <PresentationFormat>Personnalisé</PresentationFormat>
  <Paragraphs>227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Arial</vt:lpstr>
      <vt:lpstr>Calibri</vt:lpstr>
      <vt:lpstr>StarSymbol</vt:lpstr>
      <vt:lpstr>Times New Roman</vt:lpstr>
      <vt:lpstr>Trebuchet MS</vt:lpstr>
      <vt:lpstr>Verdana</vt:lpstr>
      <vt:lpstr>Wingdings</vt:lpstr>
      <vt:lpstr>Standard</vt:lpstr>
      <vt:lpstr>Titre1</vt:lpstr>
      <vt:lpstr>diapo%20dawan%20</vt:lpstr>
      <vt:lpstr>Présentation PowerPoint</vt:lpstr>
      <vt:lpstr>Formulaires</vt:lpstr>
      <vt:lpstr>Formulaires :  l'attribut method</vt:lpstr>
      <vt:lpstr>Formulaires : la balise &lt;input&gt;</vt:lpstr>
      <vt:lpstr>Formulaires : la balise &lt;label&gt;</vt:lpstr>
      <vt:lpstr>Formulaires : balises &lt;fieldset&gt; et &lt;legend&gt;</vt:lpstr>
      <vt:lpstr>Formulaires : envoyer son formulaire</vt:lpstr>
      <vt:lpstr>Formulaires : la balise &lt;button&gt;</vt:lpstr>
      <vt:lpstr>Formulaires : input type number</vt:lpstr>
      <vt:lpstr>Formulaires : input type radio et checkbox</vt:lpstr>
      <vt:lpstr>Formulaires : input types password et email</vt:lpstr>
      <vt:lpstr>Formulaires : les menus</vt:lpstr>
      <vt:lpstr>Formulaires : les menus - exemple</vt:lpstr>
      <vt:lpstr>Formulaires : &lt;textarea&gt;</vt:lpstr>
      <vt:lpstr>Formulaires : simulation d’auto-complétion</vt:lpstr>
      <vt:lpstr>Formulaires : quelques attributs utiles</vt:lpstr>
      <vt:lpstr>ATELIER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89</cp:revision>
  <cp:lastPrinted>2017-05-02T16:54:10Z</cp:lastPrinted>
  <dcterms:created xsi:type="dcterms:W3CDTF">2016-07-31T08:11:37Z</dcterms:created>
  <dcterms:modified xsi:type="dcterms:W3CDTF">2019-12-10T15:41:24Z</dcterms:modified>
</cp:coreProperties>
</file>