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1" r:id="rId4"/>
    <p:sldId id="290" r:id="rId5"/>
    <p:sldId id="291" r:id="rId6"/>
    <p:sldId id="292" r:id="rId7"/>
    <p:sldId id="293" r:id="rId8"/>
    <p:sldId id="263" r:id="rId9"/>
    <p:sldId id="264" r:id="rId10"/>
    <p:sldId id="277" r:id="rId11"/>
    <p:sldId id="286" r:id="rId12"/>
    <p:sldId id="258" r:id="rId13"/>
    <p:sldId id="287" r:id="rId14"/>
    <p:sldId id="265" r:id="rId15"/>
    <p:sldId id="288" r:id="rId16"/>
    <p:sldId id="267" r:id="rId17"/>
    <p:sldId id="289" r:id="rId18"/>
    <p:sldId id="266" r:id="rId19"/>
    <p:sldId id="274" r:id="rId20"/>
    <p:sldId id="278" r:id="rId21"/>
    <p:sldId id="284" r:id="rId2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4FADD-FDF0-41A1-A14A-EFC7D0E1E34E}" v="345" dt="2022-05-12T17:29:26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0390" autoAdjust="0"/>
  </p:normalViewPr>
  <p:slideViewPr>
    <p:cSldViewPr snapToGrid="0">
      <p:cViewPr varScale="1">
        <p:scale>
          <a:sx n="47" d="100"/>
          <a:sy n="47" d="100"/>
        </p:scale>
        <p:origin x="1348" y="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E814FADD-FDF0-41A1-A14A-EFC7D0E1E34E}"/>
    <pc:docChg chg="undo custSel addSld delSld modSld">
      <pc:chgData name="Tal Dulberg" userId="643278e3d9af6261" providerId="LiveId" clId="{E814FADD-FDF0-41A1-A14A-EFC7D0E1E34E}" dt="2022-06-29T08:53:31.814" v="4349" actId="20577"/>
      <pc:docMkLst>
        <pc:docMk/>
      </pc:docMkLst>
      <pc:sldChg chg="modNotesTx">
        <pc:chgData name="Tal Dulberg" userId="643278e3d9af6261" providerId="LiveId" clId="{E814FADD-FDF0-41A1-A14A-EFC7D0E1E34E}" dt="2022-05-12T16:41:06.476" v="152" actId="20577"/>
        <pc:sldMkLst>
          <pc:docMk/>
          <pc:sldMk cId="3055753011" sldId="257"/>
        </pc:sldMkLst>
      </pc:sldChg>
      <pc:sldChg chg="modNotesTx">
        <pc:chgData name="Tal Dulberg" userId="643278e3d9af6261" providerId="LiveId" clId="{E814FADD-FDF0-41A1-A14A-EFC7D0E1E34E}" dt="2022-05-12T17:05:03.801" v="1972" actId="20577"/>
        <pc:sldMkLst>
          <pc:docMk/>
          <pc:sldMk cId="926323243" sldId="258"/>
        </pc:sldMkLst>
      </pc:sldChg>
      <pc:sldChg chg="modNotesTx">
        <pc:chgData name="Tal Dulberg" userId="643278e3d9af6261" providerId="LiveId" clId="{E814FADD-FDF0-41A1-A14A-EFC7D0E1E34E}" dt="2022-05-12T16:56:52.421" v="1457" actId="20577"/>
        <pc:sldMkLst>
          <pc:docMk/>
          <pc:sldMk cId="94783205" sldId="263"/>
        </pc:sldMkLst>
      </pc:sldChg>
      <pc:sldChg chg="addSp modSp mod modNotesTx">
        <pc:chgData name="Tal Dulberg" userId="643278e3d9af6261" providerId="LiveId" clId="{E814FADD-FDF0-41A1-A14A-EFC7D0E1E34E}" dt="2022-05-12T17:31:18.723" v="2915" actId="20577"/>
        <pc:sldMkLst>
          <pc:docMk/>
          <pc:sldMk cId="1100438543" sldId="265"/>
        </pc:sldMkLst>
        <pc:picChg chg="add mod">
          <ac:chgData name="Tal Dulberg" userId="643278e3d9af6261" providerId="LiveId" clId="{E814FADD-FDF0-41A1-A14A-EFC7D0E1E34E}" dt="2022-05-12T17:25:28.994" v="2740" actId="1076"/>
          <ac:picMkLst>
            <pc:docMk/>
            <pc:sldMk cId="1100438543" sldId="265"/>
            <ac:picMk id="3" creationId="{F33A4B6A-8AD6-D4F1-167E-7E7BB0B953BB}"/>
          </ac:picMkLst>
        </pc:picChg>
      </pc:sldChg>
      <pc:sldChg chg="modNotesTx">
        <pc:chgData name="Tal Dulberg" userId="643278e3d9af6261" providerId="LiveId" clId="{E814FADD-FDF0-41A1-A14A-EFC7D0E1E34E}" dt="2022-05-12T17:48:51.374" v="3854" actId="20577"/>
        <pc:sldMkLst>
          <pc:docMk/>
          <pc:sldMk cId="3630212597" sldId="266"/>
        </pc:sldMkLst>
      </pc:sldChg>
      <pc:sldChg chg="modNotesTx">
        <pc:chgData name="Tal Dulberg" userId="643278e3d9af6261" providerId="LiveId" clId="{E814FADD-FDF0-41A1-A14A-EFC7D0E1E34E}" dt="2022-05-12T17:40:48.890" v="3451" actId="20577"/>
        <pc:sldMkLst>
          <pc:docMk/>
          <pc:sldMk cId="4072846107" sldId="267"/>
        </pc:sldMkLst>
      </pc:sldChg>
      <pc:sldChg chg="addSp modSp mod modNotesTx">
        <pc:chgData name="Tal Dulberg" userId="643278e3d9af6261" providerId="LiveId" clId="{E814FADD-FDF0-41A1-A14A-EFC7D0E1E34E}" dt="2022-05-12T16:44:59.900" v="401" actId="20577"/>
        <pc:sldMkLst>
          <pc:docMk/>
          <pc:sldMk cId="2394333177" sldId="271"/>
        </pc:sldMkLst>
        <pc:picChg chg="add mod">
          <ac:chgData name="Tal Dulberg" userId="643278e3d9af6261" providerId="LiveId" clId="{E814FADD-FDF0-41A1-A14A-EFC7D0E1E34E}" dt="2022-05-12T16:44:25.152" v="319" actId="1076"/>
          <ac:picMkLst>
            <pc:docMk/>
            <pc:sldMk cId="2394333177" sldId="271"/>
            <ac:picMk id="3" creationId="{9EB82F8C-B278-6BB6-8C2E-95B8D0756674}"/>
          </ac:picMkLst>
        </pc:picChg>
      </pc:sldChg>
      <pc:sldChg chg="modNotesTx">
        <pc:chgData name="Tal Dulberg" userId="643278e3d9af6261" providerId="LiveId" clId="{E814FADD-FDF0-41A1-A14A-EFC7D0E1E34E}" dt="2022-05-12T17:51:16.333" v="3999" actId="20577"/>
        <pc:sldMkLst>
          <pc:docMk/>
          <pc:sldMk cId="3487234827" sldId="274"/>
        </pc:sldMkLst>
      </pc:sldChg>
      <pc:sldChg chg="modNotesTx">
        <pc:chgData name="Tal Dulberg" userId="643278e3d9af6261" providerId="LiveId" clId="{E814FADD-FDF0-41A1-A14A-EFC7D0E1E34E}" dt="2022-06-29T08:51:05.726" v="4348" actId="20577"/>
        <pc:sldMkLst>
          <pc:docMk/>
          <pc:sldMk cId="3513711095" sldId="277"/>
        </pc:sldMkLst>
      </pc:sldChg>
      <pc:sldChg chg="modNotesTx">
        <pc:chgData name="Tal Dulberg" userId="643278e3d9af6261" providerId="LiveId" clId="{E814FADD-FDF0-41A1-A14A-EFC7D0E1E34E}" dt="2022-05-12T17:53:11.914" v="4093" actId="20577"/>
        <pc:sldMkLst>
          <pc:docMk/>
          <pc:sldMk cId="358468450" sldId="278"/>
        </pc:sldMkLst>
      </pc:sldChg>
      <pc:sldChg chg="modNotesTx">
        <pc:chgData name="Tal Dulberg" userId="643278e3d9af6261" providerId="LiveId" clId="{E814FADD-FDF0-41A1-A14A-EFC7D0E1E34E}" dt="2022-05-12T17:58:24.264" v="4338" actId="20577"/>
        <pc:sldMkLst>
          <pc:docMk/>
          <pc:sldMk cId="2318211614" sldId="284"/>
        </pc:sldMkLst>
      </pc:sldChg>
      <pc:sldChg chg="modNotesTx">
        <pc:chgData name="Tal Dulberg" userId="643278e3d9af6261" providerId="LiveId" clId="{E814FADD-FDF0-41A1-A14A-EFC7D0E1E34E}" dt="2022-06-29T08:53:31.814" v="4349" actId="20577"/>
        <pc:sldMkLst>
          <pc:docMk/>
          <pc:sldMk cId="3524913193" sldId="286"/>
        </pc:sldMkLst>
      </pc:sldChg>
      <pc:sldChg chg="modNotesTx">
        <pc:chgData name="Tal Dulberg" userId="643278e3d9af6261" providerId="LiveId" clId="{E814FADD-FDF0-41A1-A14A-EFC7D0E1E34E}" dt="2022-05-12T17:11:57.970" v="2458" actId="20577"/>
        <pc:sldMkLst>
          <pc:docMk/>
          <pc:sldMk cId="2703737701" sldId="287"/>
        </pc:sldMkLst>
      </pc:sldChg>
      <pc:sldChg chg="modNotesTx">
        <pc:chgData name="Tal Dulberg" userId="643278e3d9af6261" providerId="LiveId" clId="{E814FADD-FDF0-41A1-A14A-EFC7D0E1E34E}" dt="2022-05-12T16:47:10.528" v="581" actId="20577"/>
        <pc:sldMkLst>
          <pc:docMk/>
          <pc:sldMk cId="177091686" sldId="290"/>
        </pc:sldMkLst>
      </pc:sldChg>
      <pc:sldChg chg="modNotesTx">
        <pc:chgData name="Tal Dulberg" userId="643278e3d9af6261" providerId="LiveId" clId="{E814FADD-FDF0-41A1-A14A-EFC7D0E1E34E}" dt="2022-05-12T16:49:27.019" v="886" actId="20577"/>
        <pc:sldMkLst>
          <pc:docMk/>
          <pc:sldMk cId="4085903651" sldId="291"/>
        </pc:sldMkLst>
      </pc:sldChg>
      <pc:sldChg chg="modNotesTx">
        <pc:chgData name="Tal Dulberg" userId="643278e3d9af6261" providerId="LiveId" clId="{E814FADD-FDF0-41A1-A14A-EFC7D0E1E34E}" dt="2022-05-12T16:50:01.170" v="967" actId="20577"/>
        <pc:sldMkLst>
          <pc:docMk/>
          <pc:sldMk cId="3221947535" sldId="292"/>
        </pc:sldMkLst>
      </pc:sldChg>
      <pc:sldChg chg="modNotesTx">
        <pc:chgData name="Tal Dulberg" userId="643278e3d9af6261" providerId="LiveId" clId="{E814FADD-FDF0-41A1-A14A-EFC7D0E1E34E}" dt="2022-06-29T08:34:03.064" v="4340" actId="113"/>
        <pc:sldMkLst>
          <pc:docMk/>
          <pc:sldMk cId="3138386734" sldId="293"/>
        </pc:sldMkLst>
      </pc:sldChg>
      <pc:sldChg chg="new del">
        <pc:chgData name="Tal Dulberg" userId="643278e3d9af6261" providerId="LiveId" clId="{E814FADD-FDF0-41A1-A14A-EFC7D0E1E34E}" dt="2022-05-12T17:40:25.976" v="3372" actId="680"/>
        <pc:sldMkLst>
          <pc:docMk/>
          <pc:sldMk cId="1788618024" sldId="29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4FEA6-27E1-402A-8FB1-FBBC088AA4A2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EBA625-2655-4990-A140-7DF2498BF1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latin typeface="Segoe UI Light" panose="020B0502040204020203" pitchFamily="34" charset="0"/>
              <a:cs typeface="Segoe UI Light" panose="020B0502040204020203" pitchFamily="34" charset="0"/>
            </a:rPr>
            <a:t>Non-parametric density estimators are used to create an approximation of the probability density function of a variable, given a sample of observations.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2C130B5-A193-47A7-B031-E3399FD59964}" type="parTrans" cxnId="{106AABE5-B8CB-4AEC-833E-2789D59382FB}">
      <dgm:prSet/>
      <dgm:spPr/>
      <dgm:t>
        <a:bodyPr/>
        <a:lstStyle/>
        <a:p>
          <a:endParaRPr lang="en-US"/>
        </a:p>
      </dgm:t>
    </dgm:pt>
    <dgm:pt modelId="{76A5D316-C442-461D-A5DD-76B68A3B04B3}" type="sibTrans" cxnId="{106AABE5-B8CB-4AEC-833E-2789D59382FB}">
      <dgm:prSet/>
      <dgm:spPr/>
      <dgm:t>
        <a:bodyPr/>
        <a:lstStyle/>
        <a:p>
          <a:endParaRPr lang="en-US"/>
        </a:p>
      </dgm:t>
    </dgm:pt>
    <dgm:pt modelId="{39F55310-25BA-47DF-938E-F10037F344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dirty="0">
              <a:latin typeface="Segoe UI Light" panose="020B0502040204020203" pitchFamily="34" charset="0"/>
              <a:cs typeface="Segoe UI Light" panose="020B0502040204020203" pitchFamily="34" charset="0"/>
            </a:rPr>
            <a:t>Kernel density estimators are one kind of such estimators. They are mainly used to create a smooth curve, in order to visualize the shape of the data. In a way, they are the continuous replacement for the discrete histogram.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921002D-5AC2-4E9F-8695-6C91102922A7}" type="parTrans" cxnId="{52627E30-E108-4578-A6EA-4AF4754F9A20}">
      <dgm:prSet/>
      <dgm:spPr/>
      <dgm:t>
        <a:bodyPr/>
        <a:lstStyle/>
        <a:p>
          <a:endParaRPr lang="en-US"/>
        </a:p>
      </dgm:t>
    </dgm:pt>
    <dgm:pt modelId="{0E7B3E43-00F0-4973-B7D8-E98B70E375FA}" type="sibTrans" cxnId="{52627E30-E108-4578-A6EA-4AF4754F9A20}">
      <dgm:prSet/>
      <dgm:spPr/>
      <dgm:t>
        <a:bodyPr/>
        <a:lstStyle/>
        <a:p>
          <a:endParaRPr lang="en-US"/>
        </a:p>
      </dgm:t>
    </dgm:pt>
    <dgm:pt modelId="{CD6740C2-061C-4C84-8D0E-F09B818CB457}" type="pres">
      <dgm:prSet presAssocID="{A064FEA6-27E1-402A-8FB1-FBBC088AA4A2}" presName="root" presStyleCnt="0">
        <dgm:presLayoutVars>
          <dgm:dir/>
          <dgm:resizeHandles val="exact"/>
        </dgm:presLayoutVars>
      </dgm:prSet>
      <dgm:spPr/>
    </dgm:pt>
    <dgm:pt modelId="{01B8FC39-A77A-4A01-8AB8-2B666B242A85}" type="pres">
      <dgm:prSet presAssocID="{6EEBA625-2655-4990-A140-7DF2498BF13F}" presName="compNode" presStyleCnt="0"/>
      <dgm:spPr/>
    </dgm:pt>
    <dgm:pt modelId="{1E5F56FD-92D1-4791-89DC-3AC7915B9B57}" type="pres">
      <dgm:prSet presAssocID="{6EEBA625-2655-4990-A140-7DF2498BF13F}" presName="bgRect" presStyleLbl="bgShp" presStyleIdx="0" presStyleCnt="2"/>
      <dgm:spPr/>
    </dgm:pt>
    <dgm:pt modelId="{68B0F524-0DA8-402B-AA09-1F2F41431DCE}" type="pres">
      <dgm:prSet presAssocID="{6EEBA625-2655-4990-A140-7DF2498BF1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824017B0-7BCF-445F-A087-F79848895781}" type="pres">
      <dgm:prSet presAssocID="{6EEBA625-2655-4990-A140-7DF2498BF13F}" presName="spaceRect" presStyleCnt="0"/>
      <dgm:spPr/>
    </dgm:pt>
    <dgm:pt modelId="{7ED9F25B-3DC7-4547-8B61-C3CB65F150F2}" type="pres">
      <dgm:prSet presAssocID="{6EEBA625-2655-4990-A140-7DF2498BF13F}" presName="parTx" presStyleLbl="revTx" presStyleIdx="0" presStyleCnt="2">
        <dgm:presLayoutVars>
          <dgm:chMax val="0"/>
          <dgm:chPref val="0"/>
        </dgm:presLayoutVars>
      </dgm:prSet>
      <dgm:spPr/>
    </dgm:pt>
    <dgm:pt modelId="{427CC070-610C-4B7A-9543-7DE8F161D5DF}" type="pres">
      <dgm:prSet presAssocID="{76A5D316-C442-461D-A5DD-76B68A3B04B3}" presName="sibTrans" presStyleCnt="0"/>
      <dgm:spPr/>
    </dgm:pt>
    <dgm:pt modelId="{7C69522D-A904-492E-A2B6-7AF81989162A}" type="pres">
      <dgm:prSet presAssocID="{39F55310-25BA-47DF-938E-F10037F344C4}" presName="compNode" presStyleCnt="0"/>
      <dgm:spPr/>
    </dgm:pt>
    <dgm:pt modelId="{A7C3DD5A-B63D-469E-85DB-CE6629D2E0E7}" type="pres">
      <dgm:prSet presAssocID="{39F55310-25BA-47DF-938E-F10037F344C4}" presName="bgRect" presStyleLbl="bgShp" presStyleIdx="1" presStyleCnt="2"/>
      <dgm:spPr/>
    </dgm:pt>
    <dgm:pt modelId="{9D2358D3-A54E-47DB-B9B6-DEBF7BA24F7A}" type="pres">
      <dgm:prSet presAssocID="{39F55310-25BA-47DF-938E-F10037F344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18D08921-3D1C-4445-82B1-9EB4A7D00779}" type="pres">
      <dgm:prSet presAssocID="{39F55310-25BA-47DF-938E-F10037F344C4}" presName="spaceRect" presStyleCnt="0"/>
      <dgm:spPr/>
    </dgm:pt>
    <dgm:pt modelId="{1F95CC37-3517-425A-85DB-33422B0AEE4F}" type="pres">
      <dgm:prSet presAssocID="{39F55310-25BA-47DF-938E-F10037F344C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3D19E1C-4879-4A35-9A42-BEE30D61C9F9}" type="presOf" srcId="{A064FEA6-27E1-402A-8FB1-FBBC088AA4A2}" destId="{CD6740C2-061C-4C84-8D0E-F09B818CB457}" srcOrd="0" destOrd="0" presId="urn:microsoft.com/office/officeart/2018/2/layout/IconVerticalSolidList"/>
    <dgm:cxn modelId="{5AF12721-BD8F-4FFB-8955-2E0BFD8C8FD2}" type="presOf" srcId="{39F55310-25BA-47DF-938E-F10037F344C4}" destId="{1F95CC37-3517-425A-85DB-33422B0AEE4F}" srcOrd="0" destOrd="0" presId="urn:microsoft.com/office/officeart/2018/2/layout/IconVerticalSolidList"/>
    <dgm:cxn modelId="{52627E30-E108-4578-A6EA-4AF4754F9A20}" srcId="{A064FEA6-27E1-402A-8FB1-FBBC088AA4A2}" destId="{39F55310-25BA-47DF-938E-F10037F344C4}" srcOrd="1" destOrd="0" parTransId="{B921002D-5AC2-4E9F-8695-6C91102922A7}" sibTransId="{0E7B3E43-00F0-4973-B7D8-E98B70E375FA}"/>
    <dgm:cxn modelId="{340FEA30-2D2B-4D56-8692-4467557B8F9B}" type="presOf" srcId="{6EEBA625-2655-4990-A140-7DF2498BF13F}" destId="{7ED9F25B-3DC7-4547-8B61-C3CB65F150F2}" srcOrd="0" destOrd="0" presId="urn:microsoft.com/office/officeart/2018/2/layout/IconVerticalSolidList"/>
    <dgm:cxn modelId="{106AABE5-B8CB-4AEC-833E-2789D59382FB}" srcId="{A064FEA6-27E1-402A-8FB1-FBBC088AA4A2}" destId="{6EEBA625-2655-4990-A140-7DF2498BF13F}" srcOrd="0" destOrd="0" parTransId="{E2C130B5-A193-47A7-B031-E3399FD59964}" sibTransId="{76A5D316-C442-461D-A5DD-76B68A3B04B3}"/>
    <dgm:cxn modelId="{CAE77653-29F4-43F3-8EB2-8AF006FD3AAA}" type="presParOf" srcId="{CD6740C2-061C-4C84-8D0E-F09B818CB457}" destId="{01B8FC39-A77A-4A01-8AB8-2B666B242A85}" srcOrd="0" destOrd="0" presId="urn:microsoft.com/office/officeart/2018/2/layout/IconVerticalSolidList"/>
    <dgm:cxn modelId="{8C8D1EF7-07D0-4C65-8352-FDFB5AF5F064}" type="presParOf" srcId="{01B8FC39-A77A-4A01-8AB8-2B666B242A85}" destId="{1E5F56FD-92D1-4791-89DC-3AC7915B9B57}" srcOrd="0" destOrd="0" presId="urn:microsoft.com/office/officeart/2018/2/layout/IconVerticalSolidList"/>
    <dgm:cxn modelId="{A1C44D16-1F1C-4473-BC2E-6F5B83A77452}" type="presParOf" srcId="{01B8FC39-A77A-4A01-8AB8-2B666B242A85}" destId="{68B0F524-0DA8-402B-AA09-1F2F41431DCE}" srcOrd="1" destOrd="0" presId="urn:microsoft.com/office/officeart/2018/2/layout/IconVerticalSolidList"/>
    <dgm:cxn modelId="{192982CB-9C6C-4D69-9A42-0E65AD59D47F}" type="presParOf" srcId="{01B8FC39-A77A-4A01-8AB8-2B666B242A85}" destId="{824017B0-7BCF-445F-A087-F79848895781}" srcOrd="2" destOrd="0" presId="urn:microsoft.com/office/officeart/2018/2/layout/IconVerticalSolidList"/>
    <dgm:cxn modelId="{FAC2CB52-B6B9-4D54-BD0D-CD442218EC9F}" type="presParOf" srcId="{01B8FC39-A77A-4A01-8AB8-2B666B242A85}" destId="{7ED9F25B-3DC7-4547-8B61-C3CB65F150F2}" srcOrd="3" destOrd="0" presId="urn:microsoft.com/office/officeart/2018/2/layout/IconVerticalSolidList"/>
    <dgm:cxn modelId="{8FA261F5-917E-4D59-9472-5C349A38F3B1}" type="presParOf" srcId="{CD6740C2-061C-4C84-8D0E-F09B818CB457}" destId="{427CC070-610C-4B7A-9543-7DE8F161D5DF}" srcOrd="1" destOrd="0" presId="urn:microsoft.com/office/officeart/2018/2/layout/IconVerticalSolidList"/>
    <dgm:cxn modelId="{38F6554D-F354-44B8-A6AA-A803617CDAFC}" type="presParOf" srcId="{CD6740C2-061C-4C84-8D0E-F09B818CB457}" destId="{7C69522D-A904-492E-A2B6-7AF81989162A}" srcOrd="2" destOrd="0" presId="urn:microsoft.com/office/officeart/2018/2/layout/IconVerticalSolidList"/>
    <dgm:cxn modelId="{546FC848-E24A-404C-B145-364541BEBECE}" type="presParOf" srcId="{7C69522D-A904-492E-A2B6-7AF81989162A}" destId="{A7C3DD5A-B63D-469E-85DB-CE6629D2E0E7}" srcOrd="0" destOrd="0" presId="urn:microsoft.com/office/officeart/2018/2/layout/IconVerticalSolidList"/>
    <dgm:cxn modelId="{90C45445-6C7A-46A2-858F-82E50944B416}" type="presParOf" srcId="{7C69522D-A904-492E-A2B6-7AF81989162A}" destId="{9D2358D3-A54E-47DB-B9B6-DEBF7BA24F7A}" srcOrd="1" destOrd="0" presId="urn:microsoft.com/office/officeart/2018/2/layout/IconVerticalSolidList"/>
    <dgm:cxn modelId="{FF1D351F-7A86-4BFB-82C9-D24A0CBAD97C}" type="presParOf" srcId="{7C69522D-A904-492E-A2B6-7AF81989162A}" destId="{18D08921-3D1C-4445-82B1-9EB4A7D00779}" srcOrd="2" destOrd="0" presId="urn:microsoft.com/office/officeart/2018/2/layout/IconVerticalSolidList"/>
    <dgm:cxn modelId="{F2A25C83-1B41-4F8C-96AE-771B8E6BBE77}" type="presParOf" srcId="{7C69522D-A904-492E-A2B6-7AF81989162A}" destId="{1F95CC37-3517-425A-85DB-33422B0AE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F56FD-92D1-4791-89DC-3AC7915B9B57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B0F524-0DA8-402B-AA09-1F2F41431DCE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D9F25B-3DC7-4547-8B61-C3CB65F150F2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 dirty="0">
              <a:latin typeface="Segoe UI Light" panose="020B0502040204020203" pitchFamily="34" charset="0"/>
              <a:cs typeface="Segoe UI Light" panose="020B0502040204020203" pitchFamily="34" charset="0"/>
            </a:rPr>
            <a:t>Non-parametric density estimators are used to create an approximation of the probability density function of a variable, given a sample of observations.</a:t>
          </a:r>
          <a:endParaRPr lang="en-US" sz="2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71524" y="737006"/>
        <a:ext cx="8934931" cy="1360627"/>
      </dsp:txXfrm>
    </dsp:sp>
    <dsp:sp modelId="{A7C3DD5A-B63D-469E-85DB-CE6629D2E0E7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2358D3-A54E-47DB-B9B6-DEBF7BA24F7A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95CC37-3517-425A-85DB-33422B0AEE4F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 dirty="0">
              <a:latin typeface="Segoe UI Light" panose="020B0502040204020203" pitchFamily="34" charset="0"/>
              <a:cs typeface="Segoe UI Light" panose="020B0502040204020203" pitchFamily="34" charset="0"/>
            </a:rPr>
            <a:t>Kernel density estimators are one kind of such estimators. They are mainly used to create a smooth curve, in order to visualize the shape of the data. In a way, they are the continuous replacement for the discrete histogram.</a:t>
          </a:r>
          <a:endParaRPr lang="en-US" sz="2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71524" y="2437790"/>
        <a:ext cx="8934931" cy="136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50C7-DFE9-4A5D-81EE-3E605CA232B8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3901-B973-481C-AD16-F5E9795A08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31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שמבוסס על צפיפות, הוא לא אלגוריתם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לקלאסטרינג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במקור אבל אפשר להשתמש בו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לקלאסטרינג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7819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אמדים</a:t>
            </a:r>
            <a:r>
              <a:rPr lang="he-IL" dirty="0"/>
              <a:t> לצפיפות של נתונים</a:t>
            </a:r>
          </a:p>
          <a:p>
            <a:pPr algn="r" rtl="1"/>
            <a:r>
              <a:rPr lang="he-IL" dirty="0"/>
              <a:t>לא משתמשים בפרמטר מסוים כדי להגדיר את צפיפות הנתונים (לא כמו התפלגות נורמלית </a:t>
            </a:r>
            <a:r>
              <a:rPr lang="he-IL" dirty="0" err="1"/>
              <a:t>לדגומה</a:t>
            </a:r>
            <a:r>
              <a:rPr lang="he-IL" dirty="0"/>
              <a:t> שמשתמשים בתוחלת ושונות)</a:t>
            </a:r>
          </a:p>
          <a:p>
            <a:pPr algn="r" rtl="1"/>
            <a:r>
              <a:rPr lang="he-IL" dirty="0" err="1"/>
              <a:t>אומדים</a:t>
            </a:r>
            <a:r>
              <a:rPr lang="he-IL" dirty="0"/>
              <a:t> את הצפיפות של ההתפלגות, הרבה פעמים משתמשים כדי להסתכל ויזואלית על המידע, יכול לשמש </a:t>
            </a:r>
            <a:r>
              <a:rPr lang="he-IL" dirty="0" err="1"/>
              <a:t>לקלאסטרינג</a:t>
            </a:r>
            <a:endParaRPr lang="he-IL" dirty="0"/>
          </a:p>
          <a:p>
            <a:pPr algn="r" rtl="1"/>
            <a:r>
              <a:rPr lang="he-IL" dirty="0"/>
              <a:t>משמש כשיטה מקבילה אבל באופן רציף </a:t>
            </a:r>
            <a:r>
              <a:rPr lang="he-IL" dirty="0" err="1"/>
              <a:t>להיסטוגרמה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061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לכל תכונה יש את </a:t>
            </a:r>
            <a:r>
              <a:rPr lang="he-IL" dirty="0" err="1"/>
              <a:t>הפונקציית</a:t>
            </a:r>
            <a:r>
              <a:rPr lang="he-IL" dirty="0"/>
              <a:t> </a:t>
            </a:r>
            <a:r>
              <a:rPr lang="en-US" dirty="0"/>
              <a:t>kernel density estimator</a:t>
            </a:r>
            <a:r>
              <a:rPr lang="he-IL" dirty="0"/>
              <a:t> המתאים לו</a:t>
            </a:r>
          </a:p>
          <a:p>
            <a:pPr algn="r" rtl="1"/>
            <a:r>
              <a:rPr lang="he-IL" dirty="0"/>
              <a:t>האדום זה </a:t>
            </a:r>
            <a:r>
              <a:rPr lang="he-IL" dirty="0" err="1"/>
              <a:t>הפונקציית</a:t>
            </a:r>
            <a:r>
              <a:rPr lang="he-IL" dirty="0"/>
              <a:t> </a:t>
            </a:r>
            <a:r>
              <a:rPr lang="he-IL" dirty="0" err="1"/>
              <a:t>קרנל</a:t>
            </a:r>
            <a:r>
              <a:rPr lang="he-IL" dirty="0"/>
              <a:t>- מקביל רציף </a:t>
            </a:r>
            <a:r>
              <a:rPr lang="he-IL" dirty="0" err="1"/>
              <a:t>להיסטוגרמה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652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איקס הוא משתנה מקרי שיש לו צפיפות </a:t>
            </a:r>
            <a:r>
              <a:rPr lang="en-US" dirty="0"/>
              <a:t>f</a:t>
            </a:r>
            <a:r>
              <a:rPr lang="he-IL" dirty="0"/>
              <a:t> , ה</a:t>
            </a:r>
            <a:r>
              <a:rPr lang="en-US" dirty="0"/>
              <a:t>h</a:t>
            </a:r>
            <a:r>
              <a:rPr lang="he-IL" dirty="0"/>
              <a:t> גם פה הוא </a:t>
            </a:r>
            <a:r>
              <a:rPr lang="en-US" dirty="0" err="1"/>
              <a:t>bandwith</a:t>
            </a:r>
            <a:r>
              <a:rPr lang="he-IL" dirty="0"/>
              <a:t>, סוג של רדיוס. הנקודה </a:t>
            </a:r>
            <a:r>
              <a:rPr lang="en-US" dirty="0"/>
              <a:t>X</a:t>
            </a:r>
            <a:r>
              <a:rPr lang="he-IL" dirty="0"/>
              <a:t> היא בין </a:t>
            </a:r>
            <a:r>
              <a:rPr lang="en-US" dirty="0"/>
              <a:t>x-h</a:t>
            </a:r>
            <a:r>
              <a:rPr lang="he-IL" dirty="0"/>
              <a:t> ו</a:t>
            </a:r>
            <a:r>
              <a:rPr lang="en-US" dirty="0" err="1"/>
              <a:t>x+h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זאת אומרת מה ההסתברות ש</a:t>
            </a:r>
            <a:r>
              <a:rPr lang="en-US" dirty="0"/>
              <a:t>X</a:t>
            </a:r>
            <a:r>
              <a:rPr lang="he-IL" dirty="0"/>
              <a:t> הוא בין </a:t>
            </a:r>
            <a:r>
              <a:rPr lang="en-US" dirty="0"/>
              <a:t>x-h</a:t>
            </a:r>
            <a:r>
              <a:rPr lang="he-IL" dirty="0"/>
              <a:t> ל</a:t>
            </a:r>
            <a:r>
              <a:rPr lang="en-US" dirty="0" err="1"/>
              <a:t>x+h</a:t>
            </a:r>
            <a:r>
              <a:rPr lang="he-IL" dirty="0"/>
              <a:t>  כאשר </a:t>
            </a:r>
            <a:r>
              <a:rPr lang="en-US" dirty="0"/>
              <a:t>h</a:t>
            </a:r>
            <a:r>
              <a:rPr lang="he-IL" dirty="0"/>
              <a:t> שואף ל0</a:t>
            </a:r>
          </a:p>
          <a:p>
            <a:pPr algn="r" rtl="1"/>
            <a:r>
              <a:rPr lang="he-IL" dirty="0"/>
              <a:t>נגדיר אינדיקטור שהוא שווה ל1 אם התצפית </a:t>
            </a:r>
            <a:r>
              <a:rPr lang="en-US" dirty="0"/>
              <a:t>x</a:t>
            </a:r>
            <a:r>
              <a:rPr lang="he-IL" dirty="0"/>
              <a:t> שייכת לטווח ו0 אם לא</a:t>
            </a:r>
          </a:p>
          <a:p>
            <a:pPr algn="r" rtl="1"/>
            <a:r>
              <a:rPr lang="he-IL" dirty="0"/>
              <a:t>נעשה סכום של כל האחדים והאפסים ונחלק ב2 כפול </a:t>
            </a:r>
            <a:r>
              <a:rPr lang="en-US" dirty="0"/>
              <a:t>h</a:t>
            </a:r>
            <a:r>
              <a:rPr lang="he-IL" dirty="0"/>
              <a:t> כפול מספר התצפיות – נקבל את ההסתברות ש</a:t>
            </a:r>
            <a:r>
              <a:rPr lang="en-US" dirty="0"/>
              <a:t>x</a:t>
            </a:r>
            <a:r>
              <a:rPr lang="he-IL" dirty="0"/>
              <a:t> שייך לתוך הטווח הזה.</a:t>
            </a:r>
          </a:p>
          <a:p>
            <a:pPr algn="r" rtl="1"/>
            <a:r>
              <a:rPr lang="he-IL" dirty="0"/>
              <a:t>זאת אומרת שנקבל את הפרופורציה של התצפיות שנמצאות בתוך הטווח </a:t>
            </a:r>
            <a:r>
              <a:rPr lang="en-US" dirty="0" err="1"/>
              <a:t>x-h,x+h</a:t>
            </a:r>
            <a:endParaRPr lang="he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973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הפונקציה </a:t>
                </a:r>
                <a:r>
                  <a:rPr lang="en-US" dirty="0"/>
                  <a:t>W</a:t>
                </a:r>
                <a:r>
                  <a:rPr lang="he-IL" dirty="0"/>
                  <a:t>  היא פונקציית משקל שאם היא מקבלת </a:t>
                </a:r>
                <a:r>
                  <a:rPr lang="en-US" dirty="0"/>
                  <a:t>x</a:t>
                </a:r>
                <a:r>
                  <a:rPr lang="he-IL" dirty="0"/>
                  <a:t> שהערך מוחלט שלו קטן מ1 אז התוצאה היא 0.5 אחרת 0</a:t>
                </a:r>
              </a:p>
              <a:p>
                <a:pPr algn="r" rtl="1"/>
                <a:r>
                  <a:rPr lang="he-IL" dirty="0"/>
                  <a:t>ניתן לכתוב גם את המשוואה האחרונה מהשקופית הקודמת כמו המשוואה השנייה בשקופית זו</a:t>
                </a:r>
              </a:p>
              <a:p>
                <a:pPr algn="r" rtl="1"/>
                <a:r>
                  <a:rPr lang="he-IL" dirty="0"/>
                  <a:t>נגדיר את </a:t>
                </a:r>
                <a:r>
                  <a:rPr lang="en-US" dirty="0"/>
                  <a:t>W</a:t>
                </a:r>
                <a:r>
                  <a:rPr lang="he-IL" dirty="0"/>
                  <a:t> שמקבלת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, זאת אומרת שאם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נמצא בטווח</a:t>
                </a:r>
                <a:r>
                  <a:rPr lang="he-IL" baseline="0" dirty="0"/>
                  <a:t> שבין </a:t>
                </a:r>
                <a:r>
                  <a:rPr lang="en-US" baseline="0" dirty="0"/>
                  <a:t>x-h</a:t>
                </a:r>
                <a:r>
                  <a:rPr lang="he-IL" baseline="0" dirty="0"/>
                  <a:t> ל</a:t>
                </a:r>
                <a:r>
                  <a:rPr lang="en-US" baseline="0" dirty="0"/>
                  <a:t>x</a:t>
                </a:r>
                <a:r>
                  <a:rPr lang="he-IL" baseline="0" dirty="0"/>
                  <a:t> אז אם נחשב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e-IL" b="0" i="1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נקבל מספר קטן מ</a:t>
                </a:r>
                <a:r>
                  <a:rPr lang="en-US" dirty="0"/>
                  <a:t>h</a:t>
                </a:r>
                <a:endParaRPr lang="he-IL" dirty="0"/>
              </a:p>
              <a:p>
                <a:pPr algn="r" rtl="1"/>
                <a:r>
                  <a:rPr lang="he-IL" dirty="0"/>
                  <a:t>לכן נקבל בתור ערך ל</a:t>
                </a:r>
                <a:r>
                  <a:rPr lang="en-US" dirty="0"/>
                  <a:t>W</a:t>
                </a:r>
                <a:r>
                  <a:rPr lang="he-IL" dirty="0"/>
                  <a:t> מרחק שהוא קטן </a:t>
                </a:r>
                <a:r>
                  <a:rPr lang="en-US" dirty="0"/>
                  <a:t>h</a:t>
                </a:r>
                <a:r>
                  <a:rPr lang="he-IL" dirty="0"/>
                  <a:t> חלקי </a:t>
                </a:r>
                <a:r>
                  <a:rPr lang="en-US" dirty="0"/>
                  <a:t>h</a:t>
                </a:r>
                <a:r>
                  <a:rPr lang="he-IL" dirty="0"/>
                  <a:t> לכן נקבל מ</a:t>
                </a:r>
                <a:r>
                  <a:rPr lang="en-US" dirty="0"/>
                  <a:t>W</a:t>
                </a:r>
                <a:r>
                  <a:rPr lang="he-IL" dirty="0"/>
                  <a:t> 0.5</a:t>
                </a:r>
              </a:p>
              <a:p>
                <a:pPr algn="r" rtl="1"/>
                <a:r>
                  <a:rPr lang="he-IL" dirty="0"/>
                  <a:t>אם יהיה לנו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שהוא מספר קטן מ</a:t>
                </a:r>
                <a:r>
                  <a:rPr lang="en-US" dirty="0"/>
                  <a:t>x-h</a:t>
                </a:r>
                <a:r>
                  <a:rPr lang="he-IL" dirty="0"/>
                  <a:t> אז הערך ש</a:t>
                </a:r>
                <a:r>
                  <a:rPr lang="en-US" dirty="0"/>
                  <a:t>W</a:t>
                </a:r>
                <a:r>
                  <a:rPr lang="he-IL" baseline="0" dirty="0"/>
                  <a:t> יהיה מרחק גדול מ</a:t>
                </a:r>
                <a:r>
                  <a:rPr lang="en-US" baseline="0" dirty="0"/>
                  <a:t>h</a:t>
                </a:r>
                <a:r>
                  <a:rPr lang="he-IL" baseline="0" dirty="0"/>
                  <a:t> חלקי </a:t>
                </a:r>
                <a:r>
                  <a:rPr lang="en-US" baseline="0" dirty="0"/>
                  <a:t>h</a:t>
                </a:r>
                <a:r>
                  <a:rPr lang="he-IL" baseline="0" dirty="0"/>
                  <a:t> ולכן נקבל מ</a:t>
                </a:r>
                <a:r>
                  <a:rPr lang="en-US" baseline="0" dirty="0"/>
                  <a:t>W</a:t>
                </a:r>
                <a:r>
                  <a:rPr lang="he-IL" baseline="0" dirty="0"/>
                  <a:t> 0</a:t>
                </a:r>
              </a:p>
              <a:p>
                <a:pPr algn="r" rtl="1"/>
                <a:r>
                  <a:rPr lang="he-IL" baseline="0" dirty="0"/>
                  <a:t>לכן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e-IL" b="0" i="1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 </a:t>
                </a:r>
                <a:r>
                  <a:rPr lang="he-IL" baseline="0" dirty="0"/>
                  <a:t> נמצא בטווח </a:t>
                </a:r>
                <a:r>
                  <a:rPr lang="en-US" baseline="0" dirty="0" err="1"/>
                  <a:t>x-h,x+h</a:t>
                </a:r>
                <a:r>
                  <a:rPr lang="he-IL" baseline="0" dirty="0"/>
                  <a:t> אז </a:t>
                </a:r>
                <a:r>
                  <a:rPr lang="en-US" baseline="0" dirty="0"/>
                  <a:t>W</a:t>
                </a:r>
                <a:r>
                  <a:rPr lang="he-IL" baseline="0" dirty="0"/>
                  <a:t> יהיה שווה ל0.5, אחרת הוא יהיה שווה 0</a:t>
                </a:r>
              </a:p>
              <a:p>
                <a:pPr algn="r" rtl="1"/>
                <a:r>
                  <a:rPr lang="he-IL" baseline="0" dirty="0"/>
                  <a:t>כפי שהסברנו המשוואה השנייה היא לא רציפה אז ניתן להגדיר </a:t>
                </a:r>
                <a:r>
                  <a:rPr lang="en-US" baseline="0" dirty="0"/>
                  <a:t>kernel estimator</a:t>
                </a:r>
                <a:r>
                  <a:rPr lang="he-IL" baseline="0" dirty="0"/>
                  <a:t> –המשוואה השלישית שבה הפונקציה </a:t>
                </a:r>
                <a:r>
                  <a:rPr lang="en-US" baseline="0" dirty="0"/>
                  <a:t>K</a:t>
                </a:r>
                <a:r>
                  <a:rPr lang="he-IL" baseline="0" dirty="0"/>
                  <a:t> היא פונקציית </a:t>
                </a:r>
                <a:r>
                  <a:rPr lang="en-US" baseline="0" dirty="0"/>
                  <a:t>kernel</a:t>
                </a:r>
                <a:r>
                  <a:rPr lang="he-IL" baseline="0" dirty="0"/>
                  <a:t> שיכולה להשתנות ו</a:t>
                </a:r>
                <a:r>
                  <a:rPr lang="en-US" baseline="0" dirty="0"/>
                  <a:t>h</a:t>
                </a:r>
                <a:r>
                  <a:rPr lang="he-IL" baseline="0" dirty="0"/>
                  <a:t> הוא ה</a:t>
                </a:r>
                <a:r>
                  <a:rPr lang="en-US" baseline="0" dirty="0"/>
                  <a:t>bandwidth</a:t>
                </a:r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הפונקציה </a:t>
                </a:r>
                <a:r>
                  <a:rPr lang="en-US" dirty="0"/>
                  <a:t>W</a:t>
                </a:r>
                <a:r>
                  <a:rPr lang="he-IL" dirty="0"/>
                  <a:t>  היא פונקציית משקל שאם היא מקבלת </a:t>
                </a:r>
                <a:r>
                  <a:rPr lang="en-US" dirty="0"/>
                  <a:t>x</a:t>
                </a:r>
                <a:r>
                  <a:rPr lang="he-IL" dirty="0"/>
                  <a:t> שהערך מוחלט שלו קטן מ1 אז התוצאה היא 0.5 אחרת 0</a:t>
                </a:r>
              </a:p>
              <a:p>
                <a:pPr algn="r" rtl="1"/>
                <a:r>
                  <a:rPr lang="he-IL" dirty="0"/>
                  <a:t>ניתן לכתוב גם את המשוואה האחרונה מהשקופית הקודמת כמו המשוואה השנייה בשקופית זו</a:t>
                </a:r>
              </a:p>
              <a:p>
                <a:pPr algn="r" rtl="1"/>
                <a:r>
                  <a:rPr lang="he-IL" dirty="0"/>
                  <a:t>נגדיר את </a:t>
                </a:r>
                <a:r>
                  <a:rPr lang="en-US" dirty="0"/>
                  <a:t>W</a:t>
                </a:r>
                <a:r>
                  <a:rPr lang="he-IL" dirty="0"/>
                  <a:t> שמקבלת </a:t>
                </a:r>
                <a:r>
                  <a:rPr lang="en-US" b="0" i="0">
                    <a:latin typeface="Cambria Math" panose="02040503050406030204" pitchFamily="18" charset="0"/>
                  </a:rPr>
                  <a:t>(𝑥−𝑥_𝑖)/ℎ</a:t>
                </a:r>
                <a:r>
                  <a:rPr lang="he-IL" b="0" i="0">
                    <a:latin typeface="Cambria Math" panose="02040503050406030204" pitchFamily="18" charset="0"/>
                  </a:rPr>
                  <a:t>  </a:t>
                </a:r>
                <a:r>
                  <a:rPr lang="he-IL" dirty="0"/>
                  <a:t>, זאת אומרת שאם </a:t>
                </a:r>
                <a:r>
                  <a:rPr lang="en-US" b="0" i="0">
                    <a:latin typeface="Cambria Math" panose="02040503050406030204" pitchFamily="18" charset="0"/>
                  </a:rPr>
                  <a:t>𝑥_1</a:t>
                </a:r>
                <a:r>
                  <a:rPr lang="he-IL" dirty="0"/>
                  <a:t>נמצא בטווח</a:t>
                </a:r>
                <a:r>
                  <a:rPr lang="he-IL" baseline="0" dirty="0"/>
                  <a:t> שבין </a:t>
                </a:r>
                <a:r>
                  <a:rPr lang="en-US" baseline="0" dirty="0"/>
                  <a:t>x-h</a:t>
                </a:r>
                <a:r>
                  <a:rPr lang="he-IL" baseline="0" dirty="0"/>
                  <a:t> ל</a:t>
                </a:r>
                <a:r>
                  <a:rPr lang="en-US" baseline="0" dirty="0"/>
                  <a:t>x</a:t>
                </a:r>
                <a:r>
                  <a:rPr lang="he-IL" baseline="0" dirty="0"/>
                  <a:t> אז אם נחשב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𝑥−𝑥_1</a:t>
                </a:r>
                <a:r>
                  <a:rPr lang="he-IL" b="0" i="0" baseline="0">
                    <a:latin typeface="Cambria Math" panose="02040503050406030204" pitchFamily="18" charset="0"/>
                  </a:rPr>
                  <a:t>  </a:t>
                </a:r>
                <a:r>
                  <a:rPr lang="he-IL" dirty="0"/>
                  <a:t> נקבל מספר קטן מ</a:t>
                </a:r>
                <a:r>
                  <a:rPr lang="en-US" dirty="0"/>
                  <a:t>h</a:t>
                </a:r>
                <a:endParaRPr lang="he-IL" dirty="0"/>
              </a:p>
              <a:p>
                <a:pPr algn="r" rtl="1"/>
                <a:r>
                  <a:rPr lang="he-IL" dirty="0"/>
                  <a:t>לכן נקבל בתור ערך ל</a:t>
                </a:r>
                <a:r>
                  <a:rPr lang="en-US" dirty="0"/>
                  <a:t>W</a:t>
                </a:r>
                <a:r>
                  <a:rPr lang="he-IL" dirty="0"/>
                  <a:t> מרחק שהוא קטן </a:t>
                </a:r>
                <a:r>
                  <a:rPr lang="en-US" dirty="0"/>
                  <a:t>h</a:t>
                </a:r>
                <a:r>
                  <a:rPr lang="he-IL" dirty="0"/>
                  <a:t> חלקי </a:t>
                </a:r>
                <a:r>
                  <a:rPr lang="en-US" dirty="0"/>
                  <a:t>h</a:t>
                </a:r>
                <a:r>
                  <a:rPr lang="he-IL" dirty="0"/>
                  <a:t> לכן נקבל מ</a:t>
                </a:r>
                <a:r>
                  <a:rPr lang="en-US" dirty="0"/>
                  <a:t>W</a:t>
                </a:r>
                <a:r>
                  <a:rPr lang="he-IL" dirty="0"/>
                  <a:t> 0.5</a:t>
                </a:r>
              </a:p>
              <a:p>
                <a:pPr algn="r" rtl="1"/>
                <a:r>
                  <a:rPr lang="he-IL" dirty="0"/>
                  <a:t>אם יהיה לנו</a:t>
                </a:r>
                <a:r>
                  <a:rPr lang="en-US" b="0" i="0">
                    <a:latin typeface="Cambria Math" panose="02040503050406030204" pitchFamily="18" charset="0"/>
                  </a:rPr>
                  <a:t>𝑥_2</a:t>
                </a:r>
                <a:r>
                  <a:rPr lang="he-IL" dirty="0"/>
                  <a:t> שהוא מספר קטן מ</a:t>
                </a:r>
                <a:r>
                  <a:rPr lang="en-US" dirty="0"/>
                  <a:t>x-h</a:t>
                </a:r>
                <a:r>
                  <a:rPr lang="he-IL" dirty="0"/>
                  <a:t> אז הערך ש</a:t>
                </a:r>
                <a:r>
                  <a:rPr lang="en-US" dirty="0"/>
                  <a:t>W</a:t>
                </a:r>
                <a:r>
                  <a:rPr lang="he-IL" baseline="0" dirty="0"/>
                  <a:t> יהיה מרחק גדול מ</a:t>
                </a:r>
                <a:r>
                  <a:rPr lang="en-US" baseline="0" dirty="0"/>
                  <a:t>h</a:t>
                </a:r>
                <a:r>
                  <a:rPr lang="he-IL" baseline="0" dirty="0"/>
                  <a:t> חלקי </a:t>
                </a:r>
                <a:r>
                  <a:rPr lang="en-US" baseline="0" dirty="0"/>
                  <a:t>h</a:t>
                </a:r>
                <a:r>
                  <a:rPr lang="he-IL" baseline="0" dirty="0"/>
                  <a:t> ולכן נקבל מ</a:t>
                </a:r>
                <a:r>
                  <a:rPr lang="en-US" baseline="0" dirty="0"/>
                  <a:t>W</a:t>
                </a:r>
                <a:r>
                  <a:rPr lang="he-IL" baseline="0" dirty="0"/>
                  <a:t> 0</a:t>
                </a:r>
              </a:p>
              <a:p>
                <a:pPr algn="r" rtl="1"/>
                <a:r>
                  <a:rPr lang="he-IL" baseline="0" dirty="0"/>
                  <a:t>לכן אם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𝑥_𝑖</a:t>
                </a:r>
                <a:r>
                  <a:rPr lang="he-IL" b="0" i="0" baseline="0">
                    <a:latin typeface="Cambria Math" panose="02040503050406030204" pitchFamily="18" charset="0"/>
                  </a:rPr>
                  <a:t>  </a:t>
                </a:r>
                <a:r>
                  <a:rPr lang="he-IL" dirty="0"/>
                  <a:t> </a:t>
                </a:r>
                <a:r>
                  <a:rPr lang="he-IL" baseline="0" dirty="0"/>
                  <a:t> נמצא בטווח </a:t>
                </a:r>
                <a:r>
                  <a:rPr lang="en-US" baseline="0" dirty="0" err="1"/>
                  <a:t>x-h,x+h</a:t>
                </a:r>
                <a:r>
                  <a:rPr lang="he-IL" baseline="0" dirty="0"/>
                  <a:t> אז </a:t>
                </a:r>
                <a:r>
                  <a:rPr lang="en-US" baseline="0" dirty="0"/>
                  <a:t>W</a:t>
                </a:r>
                <a:r>
                  <a:rPr lang="he-IL" baseline="0" dirty="0"/>
                  <a:t> יהיה שווה ל0.5, אחרת הוא יהיה שווה 0</a:t>
                </a:r>
              </a:p>
              <a:p>
                <a:pPr algn="r" rtl="1"/>
                <a:r>
                  <a:rPr lang="he-IL" baseline="0" dirty="0"/>
                  <a:t>כפי שהסברנו המשוואה השנייה היא לא רציפה אז ניתן להגדיר </a:t>
                </a:r>
                <a:r>
                  <a:rPr lang="en-US" baseline="0" dirty="0"/>
                  <a:t>kernel estimator</a:t>
                </a:r>
                <a:r>
                  <a:rPr lang="he-IL" baseline="0" dirty="0"/>
                  <a:t> –המשוואה השלישית שבה הפונקציה </a:t>
                </a:r>
                <a:r>
                  <a:rPr lang="en-US" baseline="0" dirty="0"/>
                  <a:t>K</a:t>
                </a:r>
                <a:r>
                  <a:rPr lang="he-IL" baseline="0" dirty="0"/>
                  <a:t> היא פונקציית </a:t>
                </a:r>
                <a:r>
                  <a:rPr lang="en-US" baseline="0" dirty="0"/>
                  <a:t>kernel</a:t>
                </a:r>
                <a:r>
                  <a:rPr lang="he-IL" baseline="0" dirty="0"/>
                  <a:t> שיכולה להשתנות ו</a:t>
                </a:r>
                <a:r>
                  <a:rPr lang="en-US" baseline="0" dirty="0"/>
                  <a:t>h</a:t>
                </a:r>
                <a:r>
                  <a:rPr lang="he-IL" baseline="0" dirty="0"/>
                  <a:t> הוא ה</a:t>
                </a:r>
                <a:r>
                  <a:rPr lang="en-US" baseline="0" dirty="0"/>
                  <a:t>bandwidth</a:t>
                </a:r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264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</a:t>
            </a:r>
            <a:r>
              <a:rPr lang="en-US" dirty="0"/>
              <a:t>kernel estimator</a:t>
            </a:r>
            <a:r>
              <a:rPr lang="he-IL" dirty="0"/>
              <a:t> </a:t>
            </a:r>
            <a:r>
              <a:rPr lang="he-IL" dirty="0" err="1"/>
              <a:t>אומד</a:t>
            </a:r>
            <a:r>
              <a:rPr lang="he-IL" dirty="0"/>
              <a:t> את הצפיפות לפי </a:t>
            </a:r>
            <a:r>
              <a:rPr lang="en-US" dirty="0"/>
              <a:t>sum of bumps</a:t>
            </a:r>
            <a:r>
              <a:rPr lang="he-IL" dirty="0"/>
              <a:t>. כל פס אדום על ציר </a:t>
            </a:r>
            <a:r>
              <a:rPr lang="en-US" dirty="0"/>
              <a:t>x</a:t>
            </a:r>
            <a:r>
              <a:rPr lang="he-IL" dirty="0"/>
              <a:t> הוא תצפית. עבור כל נקודה מגדירים </a:t>
            </a:r>
            <a:r>
              <a:rPr lang="en-US" dirty="0"/>
              <a:t>kernel</a:t>
            </a:r>
            <a:r>
              <a:rPr lang="he-IL" dirty="0"/>
              <a:t> </a:t>
            </a:r>
            <a:r>
              <a:rPr lang="he-IL" dirty="0" err="1"/>
              <a:t>גאוסיני</a:t>
            </a:r>
            <a:r>
              <a:rPr lang="he-IL" dirty="0"/>
              <a:t>, כאשר כל נקודה היא התוחלת ויש שונות קבועה לכולן.</a:t>
            </a:r>
          </a:p>
          <a:p>
            <a:pPr algn="r" rtl="1"/>
            <a:r>
              <a:rPr lang="he-IL" dirty="0"/>
              <a:t>לכל הטווח, במקרה זה 0-4 עושה סכום של ה</a:t>
            </a:r>
            <a:r>
              <a:rPr lang="en-US" dirty="0"/>
              <a:t>bumps</a:t>
            </a:r>
            <a:r>
              <a:rPr lang="he-IL" dirty="0"/>
              <a:t> –ערכי ה</a:t>
            </a:r>
            <a:r>
              <a:rPr lang="en-US" dirty="0"/>
              <a:t>f(x)</a:t>
            </a:r>
            <a:r>
              <a:rPr lang="he-IL" dirty="0"/>
              <a:t> כאשר </a:t>
            </a:r>
            <a:r>
              <a:rPr lang="en-US" dirty="0"/>
              <a:t>x</a:t>
            </a:r>
            <a:r>
              <a:rPr lang="he-IL" dirty="0"/>
              <a:t> הוא הקו שהיא תצפית </a:t>
            </a:r>
            <a:r>
              <a:rPr lang="he-IL" dirty="0" err="1"/>
              <a:t>וה</a:t>
            </a:r>
            <a:r>
              <a:rPr lang="en-US" dirty="0"/>
              <a:t>f(x)</a:t>
            </a:r>
            <a:r>
              <a:rPr lang="he-IL" dirty="0"/>
              <a:t> הוא הערך של ההתפלגות </a:t>
            </a:r>
            <a:r>
              <a:rPr lang="he-IL" dirty="0" err="1"/>
              <a:t>הגאוסיינית</a:t>
            </a:r>
            <a:r>
              <a:rPr lang="he-IL" dirty="0"/>
              <a:t> באותו ערך </a:t>
            </a:r>
            <a:r>
              <a:rPr lang="en-US" dirty="0"/>
              <a:t>x</a:t>
            </a:r>
            <a:r>
              <a:rPr lang="he-IL" dirty="0"/>
              <a:t>. זה יוצר את ההתפלגות שרואים בקו האדום (הסכום של ערכי ההתפלגויות בנקודה)</a:t>
            </a:r>
          </a:p>
          <a:p>
            <a:pPr algn="r" rtl="1"/>
            <a:r>
              <a:rPr lang="he-IL" dirty="0"/>
              <a:t>ניתן להגדיר </a:t>
            </a:r>
            <a:r>
              <a:rPr lang="en-US" dirty="0"/>
              <a:t>kernel functions</a:t>
            </a:r>
            <a:r>
              <a:rPr lang="he-IL" dirty="0"/>
              <a:t> בצורות שונות אבל יעבוד על אותו העיקרון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25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נדרש לבחור </a:t>
            </a:r>
            <a:r>
              <a:rPr lang="en-US" dirty="0"/>
              <a:t>bandwidth</a:t>
            </a:r>
            <a:r>
              <a:rPr lang="he-IL" dirty="0"/>
              <a:t> שלא עושה </a:t>
            </a:r>
            <a:r>
              <a:rPr lang="en-US" dirty="0" err="1"/>
              <a:t>oversmoothing</a:t>
            </a:r>
            <a:r>
              <a:rPr lang="he-IL" dirty="0"/>
              <a:t>-</a:t>
            </a:r>
            <a:r>
              <a:rPr lang="en-US" dirty="0"/>
              <a:t>bandwidth</a:t>
            </a:r>
            <a:r>
              <a:rPr lang="he-IL" dirty="0"/>
              <a:t> גדול מידי לנתונים ואז הוא לא באמת תופס את הצורה של ההתפלגות לפונקציית </a:t>
            </a:r>
            <a:r>
              <a:rPr lang="he-IL" dirty="0" err="1"/>
              <a:t>קרנל</a:t>
            </a:r>
            <a:r>
              <a:rPr lang="he-IL" dirty="0"/>
              <a:t> וגם לא </a:t>
            </a:r>
            <a:r>
              <a:rPr lang="en-US" dirty="0"/>
              <a:t>undersmoothing</a:t>
            </a:r>
            <a:r>
              <a:rPr lang="he-IL" dirty="0"/>
              <a:t> –</a:t>
            </a:r>
            <a:r>
              <a:rPr lang="en-US" dirty="0"/>
              <a:t>bandwidth</a:t>
            </a:r>
            <a:r>
              <a:rPr lang="he-IL" dirty="0"/>
              <a:t> קטן מדי יתפוס את התפלגות הנתונים בצורה ספציפית מידי רק לנתונים ספציפיים אלו (כמו </a:t>
            </a:r>
            <a:r>
              <a:rPr lang="en-US" dirty="0"/>
              <a:t>overfitting</a:t>
            </a:r>
            <a:r>
              <a:rPr lang="he-IL" dirty="0"/>
              <a:t> ו</a:t>
            </a:r>
            <a:r>
              <a:rPr lang="en-US" dirty="0"/>
              <a:t>underfitting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בוחרים על פי ניסוי וטעימה</a:t>
            </a:r>
          </a:p>
          <a:p>
            <a:pPr algn="r" rtl="1"/>
            <a:r>
              <a:rPr lang="en-US" dirty="0"/>
              <a:t>h</a:t>
            </a:r>
            <a:r>
              <a:rPr lang="he-IL" dirty="0"/>
              <a:t> מגדיר את הרוחב, </a:t>
            </a:r>
            <a:r>
              <a:rPr lang="he-IL" dirty="0" err="1"/>
              <a:t>בגאוסני</a:t>
            </a:r>
            <a:r>
              <a:rPr lang="he-IL" dirty="0"/>
              <a:t> מגדיר את השונות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743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להרחיב את מה שדיברנו עליו בשקופית לרב </a:t>
            </a:r>
            <a:r>
              <a:rPr lang="he-IL" dirty="0" err="1"/>
              <a:t>מימד</a:t>
            </a:r>
            <a:r>
              <a:rPr lang="he-IL" dirty="0"/>
              <a:t>. במצב של דו </a:t>
            </a:r>
            <a:r>
              <a:rPr lang="he-IL" dirty="0" err="1"/>
              <a:t>מימד</a:t>
            </a:r>
            <a:r>
              <a:rPr lang="he-IL" dirty="0"/>
              <a:t> אז יהיה</a:t>
            </a:r>
            <a:r>
              <a:rPr lang="en-US" dirty="0"/>
              <a:t> bandwidth</a:t>
            </a:r>
            <a:r>
              <a:rPr lang="he-IL" dirty="0"/>
              <a:t> לכל </a:t>
            </a:r>
            <a:r>
              <a:rPr lang="he-IL" dirty="0" err="1"/>
              <a:t>מימד</a:t>
            </a:r>
            <a:r>
              <a:rPr lang="he-IL" dirty="0"/>
              <a:t>, לרוב משתמשים בפונקציית </a:t>
            </a:r>
            <a:r>
              <a:rPr lang="he-IL" dirty="0" err="1"/>
              <a:t>קרנל</a:t>
            </a:r>
            <a:r>
              <a:rPr lang="he-IL" dirty="0"/>
              <a:t> נורמלי דו </a:t>
            </a:r>
            <a:r>
              <a:rPr lang="he-IL" dirty="0" err="1"/>
              <a:t>מימדי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340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תצפיות של רוחב פטל ואורך פטל עם פונקציית </a:t>
            </a:r>
            <a:r>
              <a:rPr lang="he-IL" dirty="0" err="1"/>
              <a:t>קרנל</a:t>
            </a:r>
            <a:r>
              <a:rPr lang="he-IL" dirty="0"/>
              <a:t> נורמלי דו </a:t>
            </a:r>
            <a:r>
              <a:rPr lang="he-IL" dirty="0" err="1"/>
              <a:t>מימדי</a:t>
            </a:r>
            <a:endParaRPr lang="he-IL" dirty="0"/>
          </a:p>
          <a:p>
            <a:r>
              <a:rPr lang="he-IL" dirty="0"/>
              <a:t>ניתן לראות שיש 2 </a:t>
            </a:r>
            <a:r>
              <a:rPr lang="he-IL" dirty="0" err="1"/>
              <a:t>קלאסטרים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5331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ככל שמגדילים את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אז פונקציית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הקרנל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הופכת לחלקה יותר, כחלק שמקטינים אז הפונקציה עם יותר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bumps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לא חייבים להגדיר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ידינית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אפשר לכתוב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bw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=“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silverman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ואז זה מחשב את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</a:t>
            </a:r>
            <a:r>
              <a:rPr lang="he-IL">
                <a:latin typeface="Segoe UI Light" panose="020B0502040204020203" pitchFamily="34" charset="0"/>
                <a:cs typeface="Segoe UI Light" panose="020B0502040204020203" pitchFamily="34" charset="0"/>
              </a:rPr>
              <a:t> המתאים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966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אלגוריתם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לקלאסטרינג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שעובד על פי צפיפות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לא מחליטים מראש כמה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קלאסטרים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רוצים</a:t>
            </a: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האלגוריתם מתכנס למספר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הקלאסטרים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הוא לא מניח מראש שיש צורה מסוימת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לקלאסטרים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6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מגדירים שכל תצפית היא מרכז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ובוחרים את הערך של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(רדיוס או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עושים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קלאסטרינג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ביחד של כל התצפיות שהן ברדיוס אחת של השנייה</a:t>
            </a: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מחשבים מחדש את המרכז של כל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קלאסטר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28600" indent="-228600" algn="r" rtl="1">
              <a:buAutoNum type="arabicPeriod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חוזרים על שלב 2-3 עד שאין שינוי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בקלאסטרים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34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דוגמה לשאלה ממבחן:</a:t>
            </a:r>
          </a:p>
          <a:p>
            <a:pPr algn="r" rtl="1"/>
            <a:r>
              <a:rPr lang="he-IL" dirty="0"/>
              <a:t>נניח שיש 10 תצפיות נתונות ועושים </a:t>
            </a:r>
            <a:r>
              <a:rPr lang="en-US" dirty="0"/>
              <a:t>mean shift</a:t>
            </a:r>
            <a:r>
              <a:rPr lang="he-IL" dirty="0"/>
              <a:t> עם </a:t>
            </a:r>
            <a:r>
              <a:rPr lang="en-US" dirty="0"/>
              <a:t>h=0.25</a:t>
            </a:r>
            <a:endParaRPr lang="he-IL" dirty="0"/>
          </a:p>
          <a:p>
            <a:pPr algn="r" rtl="1"/>
            <a:r>
              <a:rPr lang="he-IL" dirty="0"/>
              <a:t>בהתחלה כל תצפית היא מרכז של </a:t>
            </a:r>
            <a:r>
              <a:rPr lang="he-IL" dirty="0" err="1"/>
              <a:t>קלאסטר</a:t>
            </a:r>
            <a:r>
              <a:rPr lang="he-IL" dirty="0"/>
              <a:t> בפני עצמה</a:t>
            </a:r>
          </a:p>
          <a:p>
            <a:pPr algn="r" rtl="1"/>
            <a:r>
              <a:rPr lang="he-IL" dirty="0"/>
              <a:t>לאחר מכן בודקים מה נמצא ברדיוס של כל תצפית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749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בודקים מה ההפרש בין כל תצפית ואם הוא קטן או שווה ל0.25 אז התצפיות באותו </a:t>
            </a:r>
            <a:r>
              <a:rPr lang="he-IL" dirty="0" err="1"/>
              <a:t>קלאסטר</a:t>
            </a:r>
            <a:r>
              <a:rPr lang="he-IL" dirty="0"/>
              <a:t>.</a:t>
            </a:r>
          </a:p>
          <a:p>
            <a:r>
              <a:rPr lang="he-IL" dirty="0"/>
              <a:t>אם יש תצפיות </a:t>
            </a:r>
            <a:r>
              <a:rPr lang="he-IL" dirty="0" err="1"/>
              <a:t>שנכננסו</a:t>
            </a:r>
            <a:r>
              <a:rPr lang="he-IL" dirty="0"/>
              <a:t> </a:t>
            </a:r>
            <a:r>
              <a:rPr lang="he-IL" dirty="0" err="1"/>
              <a:t>לקלאסטר</a:t>
            </a:r>
            <a:r>
              <a:rPr lang="he-IL" dirty="0"/>
              <a:t> ומהן יש תצפיות בהפרש המתאים אז גם הן נכנסות </a:t>
            </a:r>
            <a:r>
              <a:rPr lang="he-IL" dirty="0" err="1"/>
              <a:t>לקלאסטר</a:t>
            </a:r>
            <a:endParaRPr lang="he-IL" dirty="0"/>
          </a:p>
          <a:p>
            <a:r>
              <a:rPr lang="he-IL" dirty="0"/>
              <a:t>מחשבים ממוצע לכל </a:t>
            </a:r>
            <a:r>
              <a:rPr lang="he-IL" dirty="0" err="1"/>
              <a:t>קלאסטר</a:t>
            </a:r>
            <a:r>
              <a:rPr lang="he-IL" dirty="0"/>
              <a:t> חדש</a:t>
            </a:r>
          </a:p>
          <a:p>
            <a:r>
              <a:rPr lang="he-IL" dirty="0"/>
              <a:t>ואז בודקים שוב את ההפרש</a:t>
            </a:r>
          </a:p>
          <a:p>
            <a:r>
              <a:rPr lang="he-IL" dirty="0"/>
              <a:t>ומקבצים את </a:t>
            </a:r>
            <a:r>
              <a:rPr lang="he-IL" dirty="0" err="1"/>
              <a:t>הקלאסטרים</a:t>
            </a:r>
            <a:r>
              <a:rPr lang="he-IL" dirty="0"/>
              <a:t> על פי המרכזים החדשים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3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מחשבים שוב ממוצע של כל </a:t>
            </a:r>
            <a:r>
              <a:rPr lang="he-IL" dirty="0" err="1"/>
              <a:t>קלאסטר</a:t>
            </a:r>
            <a:r>
              <a:rPr lang="he-IL" dirty="0"/>
              <a:t> וקיבלנו שאין שינוי </a:t>
            </a:r>
            <a:r>
              <a:rPr lang="he-IL" dirty="0" err="1"/>
              <a:t>בקלאסטרים</a:t>
            </a:r>
            <a:r>
              <a:rPr lang="he-IL" dirty="0"/>
              <a:t> אז האלגוריתם התכנס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149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0" dirty="0"/>
              <a:t>ערכים קטנים יותר של </a:t>
            </a:r>
            <a:r>
              <a:rPr lang="en-US" b="0" dirty="0"/>
              <a:t>h</a:t>
            </a:r>
            <a:r>
              <a:rPr lang="he-IL" b="0" dirty="0"/>
              <a:t> יוצרים יותר </a:t>
            </a:r>
            <a:r>
              <a:rPr lang="he-IL" b="0" dirty="0" err="1"/>
              <a:t>קלאסטרים</a:t>
            </a:r>
            <a:r>
              <a:rPr lang="he-IL" b="0" dirty="0"/>
              <a:t> קטנים יותר</a:t>
            </a:r>
          </a:p>
          <a:p>
            <a:pPr algn="r" rtl="1"/>
            <a:r>
              <a:rPr lang="he-IL" b="0" dirty="0"/>
              <a:t>ערכים גדולים יותר של </a:t>
            </a:r>
            <a:r>
              <a:rPr lang="en-US" b="0" dirty="0"/>
              <a:t>h</a:t>
            </a:r>
            <a:r>
              <a:rPr lang="he-IL" b="0" dirty="0"/>
              <a:t> יוצרים פחות </a:t>
            </a:r>
            <a:r>
              <a:rPr lang="he-IL" b="0" dirty="0" err="1"/>
              <a:t>קלאסטרים</a:t>
            </a:r>
            <a:r>
              <a:rPr lang="he-IL" b="0" dirty="0"/>
              <a:t> יותר גדולים</a:t>
            </a:r>
          </a:p>
          <a:p>
            <a:pPr algn="r" rtl="1"/>
            <a:r>
              <a:rPr lang="he-IL" b="0" dirty="0"/>
              <a:t>צריך למצוא את ה</a:t>
            </a:r>
            <a:r>
              <a:rPr lang="en-US" b="0" dirty="0"/>
              <a:t>h</a:t>
            </a:r>
            <a:r>
              <a:rPr lang="he-IL" b="0" dirty="0"/>
              <a:t> שמחלק את הנתונים בצורה הכי טובה</a:t>
            </a:r>
          </a:p>
          <a:p>
            <a:pPr algn="r" rtl="1"/>
            <a:r>
              <a:rPr lang="he-IL" b="0" dirty="0"/>
              <a:t>*לא לפחד להגיד ששינויי מסוים ב</a:t>
            </a:r>
            <a:r>
              <a:rPr lang="en-US" b="0" dirty="0"/>
              <a:t>h</a:t>
            </a:r>
            <a:r>
              <a:rPr lang="he-IL" b="0" dirty="0"/>
              <a:t> לפעמים לא בא לידי ביטו</a:t>
            </a:r>
            <a:r>
              <a:rPr lang="he-IL" dirty="0"/>
              <a:t>י בנתונים מסוימים במבחן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965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הערך לפיו מחליטים מה גודל הרדיוס</a:t>
            </a:r>
          </a:p>
          <a:p>
            <a:pPr algn="r" rt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Max-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iter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 מספר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האיטרציות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המקסמילי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שהאלגוריתם יעשה, כדי למנוע ממנו לרוץ עד אינסוף במקרים מסוימים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91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13901-B973-481C-AD16-F5E9795A08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49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8DA-82A9-4202-B43C-606BF1D9F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5147C-EC26-4455-8EEE-A0045EAD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FF6-F224-49F7-B99D-06CC442C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851D-2CAA-4DB4-A2E6-D15D23E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AC77-B685-4AB5-AB6E-B18860F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8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0FC2-5517-4552-BC0C-A2E1D08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652B-E84E-46D6-AC7C-F3E6AEDD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7AF-1B7A-4D5F-BF02-31314C08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9AA6-BCD2-49C8-9665-B0CAEF9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32A7A-6F48-47CC-81D6-A2C13FF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3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9164B-3DE4-4F04-9D9D-2B18589A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F96A-A283-4D94-8877-E8EAFA6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A4F9-D7C1-4180-930D-BC99E2C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6380-E297-49A8-9199-C5C30D3E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60D0-84AF-4738-ADE3-4D145539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5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6C50-A239-4753-A746-6064224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A39-3691-49D3-B739-A635146D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73E9-E5E8-4B97-BF67-3ECF542E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42CB-78A0-4F6E-9FDF-A3949F84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1F2C2-F093-4010-9549-CAF6ED3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99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B25C-DB48-47FC-9358-9D3012B6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BBF-EC35-4132-90FA-468658ED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F360-E522-451E-B4B9-97956B74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E9A-20D2-466E-AC66-472A1993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8B5-31EE-438E-B78F-6F240827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A6EC-F176-4C87-AD7C-9DC0AB7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E7C6-114C-4C08-B868-9E52C6A2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CC02-5CFA-4DE1-8EC8-4537DBB9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A698-BC66-4804-8173-1C0FC7C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A72C-70CB-40E6-AFDE-9E0B647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1475C-CF2A-4678-8769-5370E28E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AA0C-9C62-484A-A077-74BE834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14000-C342-4FA9-99D0-3E3BC3A4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FC1FE-8BC7-4DC5-B585-2429594D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8D5AD-5D6E-4078-BC84-3888E42F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1F-0190-4801-BF6F-3C33184C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27F7C-AB89-41D4-9F1B-D6EB4AC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6DF8-9F31-4ECC-BC14-EBF642A6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38B7-732C-454C-AD8E-DF36F3F7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90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C132-833A-4910-B92A-47A8C04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9944-A4B9-4CA1-8153-8D7C460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92AEB-DDCB-43A9-A969-DDF72885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3786-513E-48B6-AD9F-72543F5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1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F4EFD-AF14-457A-9707-A2CBDA5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6E2BA-7FED-465B-9D49-31704029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9F1A-BB65-4B4D-BE3C-7A1C306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30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A606-110F-4FD5-8A23-2289D810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3D0-F909-47E9-8246-79BAB303D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F0CF-2A53-48F2-8D80-4E73239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A5BBF-360B-4EFB-BEF3-72F4E30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9BDF-8D3A-40E9-8C95-BC401CC7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989F-E14D-41D8-AD61-0078FBD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61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48FA-887F-483F-9F47-35FBE1B7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73CA1-45BE-4A24-B49F-A7E223A88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9F03-9532-44EC-9390-96D7215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C512-549E-4D56-9991-6247F0E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D997-BA2E-47E2-840B-8E967B1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2942-5414-422B-805C-CF71CA8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03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0CEF-0329-4160-BA5D-E8D3725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501B-DCA7-4CE3-99C2-72C37C3B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B78-15A9-40C9-9018-EA93F21F9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6D58-2EEC-43B5-B72E-B0E11B706F8E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5A3E-9306-41EA-8E96-1C6CB92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A3C3-5B95-4BC7-91CF-E170B9807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4935-1C7F-4472-8B26-960DD107E3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32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scikit-learn.org/stable/modules/density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x5zLaWT5KPs" TargetMode="External"/><Relationship Id="rId5" Type="http://schemas.openxmlformats.org/officeDocument/2006/relationships/hyperlink" Target="https://en.wikipedia.org/wiki/Kernel_density_estimation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mathisonian.github.io/kde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scikit-learn.org/stable/modules/generated/sklearn.cluster.MeanShift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alyticsindiamag.com/hands-on-tutorial-on-mean-shift-clustering-algorithm/" TargetMode="External"/><Relationship Id="rId5" Type="http://schemas.openxmlformats.org/officeDocument/2006/relationships/hyperlink" Target="https://www.geeksforgeeks.org/ml-mean-shift-clustering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towardsdatascience.com/understanding-mean-shift-clustering-and-implementation-with-python-6d5809a2ac40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4D6435-8C25-46A6-82B4-6100F03E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DF5496-A41D-4C31-8717-F9571DCE0E21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Mean Shift, KDE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420875-9FC4-4BF2-8ABB-01024D5D59B8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998A0-55E5-4BFE-AD36-E4F1A8A4B662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B6ACB47-82CA-4411-AF3D-ABAC0D4DB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1372E9A-FBA8-4547-B82B-3F412575A5CE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0" y="2631837"/>
            <a:ext cx="48953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KDE</a:t>
            </a:r>
            <a:b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Kernel Density Estimators</a:t>
            </a:r>
            <a:endParaRPr lang="en-IL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density-based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used with different kernel functions.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6000" y="3167389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identify clusters.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7E29-17D2-4946-BDF8-59B471C7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660446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Density Estimators</a:t>
            </a:r>
            <a:endParaRPr lang="en-IL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6B3D5-2775-4024-98F9-E2355EF0B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2082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9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18B31A-DEEA-485E-AF92-E3D99B5ED8DF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7CCD9-9706-4CA8-983C-BD5E4364BD51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7A5-63DF-4373-8933-0BB770E4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85" y="2201011"/>
            <a:ext cx="3328416" cy="2455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Lets take for example the 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iris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dataset.</a:t>
            </a:r>
          </a:p>
          <a:p>
            <a:pPr marL="0" indent="0">
              <a:buNone/>
            </a:pPr>
            <a:endParaRPr lang="en-GB" sz="2400" b="0" i="0" u="none" strike="noStrike" baseline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plotted a histogram of each of the variables and added the corresponding kernel density estimator.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643AC-2F6D-49B8-8FF3-55D97B22C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3" r="5877"/>
          <a:stretch/>
        </p:blipFill>
        <p:spPr>
          <a:xfrm>
            <a:off x="5406824" y="893586"/>
            <a:ext cx="6491684" cy="50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958D-9449-4C92-800A-D2FE4563AFA7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72A38-2A10-4F98-B8CF-0DFCBC34DF0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C175E-2A72-4BB4-9C43-043A22A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Kernel Density Estimation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273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 a random variable with density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any given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h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a naive estimator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is:</a:t>
                </a:r>
              </a:p>
              <a:p>
                <a:pPr marL="0" indent="0"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 algn="l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i.e. t</a:t>
                </a:r>
                <a:r>
                  <a:rPr lang="en-GB" sz="20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he proportion of 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u="none" strike="noStrike" baseline="0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falling in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2734"/>
                <a:ext cx="10515600" cy="4351338"/>
              </a:xfrm>
              <a:blipFill>
                <a:blip r:embed="rId3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DC4103C-1D9B-42C9-872E-40EE27702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214" y="295183"/>
                <a:ext cx="11718524" cy="60967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now introduce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naïve estimator can be rewritten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This estimator is not continuous. Thus, it’s not useful for practical density estimation.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However, it leads to the kernel estimator, defined by</a:t>
                </a:r>
              </a:p>
              <a:p>
                <a:pPr marL="0" indent="0">
                  <a:buNone/>
                </a:pPr>
                <a:endParaRPr lang="en-US" sz="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L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𝐾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kernel function which satisfies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L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called the bandwidth.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DC4103C-1D9B-42C9-872E-40EE27702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14" y="295183"/>
                <a:ext cx="11718524" cy="6096740"/>
              </a:xfrm>
              <a:blipFill>
                <a:blip r:embed="rId3"/>
                <a:stretch>
                  <a:fillRect l="-572" t="-899" b="-64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33A4B6A-8AD6-D4F1-167E-7E7BB0B9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548" y="1594325"/>
            <a:ext cx="218152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2E830D-66DB-41AD-881B-40A316CF1086}"/>
              </a:ext>
            </a:extLst>
          </p:cNvPr>
          <p:cNvSpPr/>
          <p:nvPr/>
        </p:nvSpPr>
        <p:spPr>
          <a:xfrm>
            <a:off x="0" y="-319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DD1C20-E3E3-409F-A946-7FDFE3DD7B86}"/>
              </a:ext>
            </a:extLst>
          </p:cNvPr>
          <p:cNvCxnSpPr>
            <a:cxnSpLocks/>
          </p:cNvCxnSpPr>
          <p:nvPr/>
        </p:nvCxnSpPr>
        <p:spPr>
          <a:xfrm>
            <a:off x="333834" y="6614257"/>
            <a:ext cx="9167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F7D3011-D1DB-4970-8A65-FD96E83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01" y="551134"/>
            <a:ext cx="4257582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i="0" u="none" strike="noStrike" baseline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Commonly Used Kernel Functions</a:t>
            </a:r>
            <a:endParaRPr lang="en-IL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A6E8079-95D1-4D5B-B3D6-1F594302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269" y="2428150"/>
                <a:ext cx="4638116" cy="40070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Rectangular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Triangular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L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A6E8079-95D1-4D5B-B3D6-1F594302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269" y="2428150"/>
                <a:ext cx="4638116" cy="4007004"/>
              </a:xfrm>
              <a:blipFill>
                <a:blip r:embed="rId2"/>
                <a:stretch>
                  <a:fillRect l="-1314" t="-13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54A3E31-CF47-4DB5-B259-9FFA120A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61" y="1095487"/>
            <a:ext cx="6488134" cy="46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3EF74-A4FB-4A0F-82BB-DD8DF0A42A8B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CE0E5B-3707-40E0-AD9D-E764FDFDA3EA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8B2DB7-AA68-403A-BDBB-BA675FAF2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5" r="6069" b="707"/>
          <a:stretch/>
        </p:blipFill>
        <p:spPr>
          <a:xfrm>
            <a:off x="177529" y="1311592"/>
            <a:ext cx="5640576" cy="42348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90A6F7-8863-467E-A930-6DBCE72F9A4A}"/>
              </a:ext>
            </a:extLst>
          </p:cNvPr>
          <p:cNvSpPr txBox="1">
            <a:spLocks/>
          </p:cNvSpPr>
          <p:nvPr/>
        </p:nvSpPr>
        <p:spPr>
          <a:xfrm>
            <a:off x="6612591" y="889019"/>
            <a:ext cx="5062817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Kernel Estimator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0E1861C-750D-4AEC-B93F-92387493D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1012" y="2218058"/>
                <a:ext cx="4065973" cy="395935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0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kernel estimator is a sum of “bumps” placed at the observations.</a:t>
                </a:r>
              </a:p>
              <a:p>
                <a:pPr marL="0" indent="0">
                  <a:buNone/>
                </a:pPr>
                <a:endParaRPr lang="en-GB" sz="2400" b="0" i="0" u="none" strike="noStrike" baseline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u="none" strike="noStrike" baseline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b="0" i="1" u="none" strike="noStrike" baseline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u="none" strike="noStrike" baseline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b="0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determines the </a:t>
                </a:r>
                <a:r>
                  <a:rPr lang="en-GB" sz="2400" b="1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shape </a:t>
                </a:r>
                <a:r>
                  <a:rPr lang="en-GB" sz="2400" b="0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of the bumps.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u="none" strike="noStrike" baseline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2400" b="0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determines the </a:t>
                </a:r>
                <a:r>
                  <a:rPr lang="en-GB" sz="2400" b="1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width </a:t>
                </a:r>
                <a:r>
                  <a:rPr lang="en-GB" sz="2400" b="0" i="0" u="none" strike="noStrike" baseline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of the bumps.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0E1861C-750D-4AEC-B93F-92387493D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1012" y="2218058"/>
                <a:ext cx="4065973" cy="3959352"/>
              </a:xfrm>
              <a:blipFill>
                <a:blip r:embed="rId4"/>
                <a:stretch>
                  <a:fillRect l="-2402" r="-3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8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6F324F-8A7E-42A0-9E1A-A7B6947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32" y="2112871"/>
            <a:ext cx="7194535" cy="44198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6728C0-A745-4E16-891D-E0CF06A0B714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CA91D4-7E54-4A20-ABB5-2C5D397DFF15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7B68526F-36B1-429A-B33B-81DFC0EA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3A467A4-5950-4833-9DBA-7E2E7D474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" r="2" b="1771"/>
          <a:stretch/>
        </p:blipFill>
        <p:spPr>
          <a:xfrm>
            <a:off x="5247616" y="2273914"/>
            <a:ext cx="6590402" cy="4051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93FC-2909-452A-A57D-485967EF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46" y="2304426"/>
            <a:ext cx="4661771" cy="39900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Choosing the bandwidth parameter is an important step to obtain the most accurate density plot. A poorly chosen parameter may lead to </a:t>
            </a:r>
            <a:r>
              <a:rPr lang="en-GB" sz="20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oversmoothing </a:t>
            </a: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GB" sz="20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undesrmoothing</a:t>
            </a: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GB" sz="2000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for example the </a:t>
            </a:r>
            <a:r>
              <a:rPr lang="en-GB" sz="2000" b="0" i="0" u="none" strike="noStrike" baseline="0" dirty="0">
                <a:latin typeface="Consolas" panose="020B0609020204030204" pitchFamily="49" charset="0"/>
                <a:cs typeface="Segoe UI Light" panose="020B0502040204020203" pitchFamily="34" charset="0"/>
              </a:rPr>
              <a:t>Sepal.Length </a:t>
            </a: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variable from the </a:t>
            </a:r>
            <a:r>
              <a:rPr lang="en-GB" sz="2000" b="0" i="0" u="none" strike="noStrike" baseline="0" dirty="0">
                <a:latin typeface="Consolas" panose="020B0609020204030204" pitchFamily="49" charset="0"/>
                <a:cs typeface="Segoe UI Light" panose="020B0502040204020203" pitchFamily="34" charset="0"/>
              </a:rPr>
              <a:t>iris</a:t>
            </a:r>
            <a:r>
              <a:rPr lang="en-GB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dataset.</a:t>
            </a:r>
          </a:p>
          <a:p>
            <a:pPr marL="0" indent="0">
              <a:buNone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left graph is an example of </a:t>
            </a:r>
            <a:r>
              <a:rPr lang="en-GB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oversmoothing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GB" sz="2000" dirty="0">
                <a:latin typeface="Consolas" panose="020B0609020204030204" pitchFamily="49" charset="0"/>
                <a:cs typeface="Segoe UI Light" panose="020B0502040204020203" pitchFamily="34" charset="0"/>
              </a:rPr>
              <a:t>bw = 0.9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right graph is an example of </a:t>
            </a:r>
            <a:r>
              <a:rPr lang="en-GB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undersmoothing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GB" sz="2000" dirty="0">
                <a:latin typeface="Consolas" panose="020B0609020204030204" pitchFamily="49" charset="0"/>
                <a:cs typeface="Segoe UI Light" panose="020B0502040204020203" pitchFamily="34" charset="0"/>
              </a:rPr>
              <a:t>bw = 0.1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2AD14-583D-4605-9605-48DA4D842C45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620C7A-7A5B-4140-B2D7-A1447BEC5EAE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0BFCBF79-8A57-4E60-90EC-643099A8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Bandwidth Parameter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21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8500"/>
                <a:ext cx="10515600" cy="45198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Kernel density estimator can be extended for two or more dimensions.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Suppose we have data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bivariate estimator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𝑥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Each coordinate direction can have its own bandwidth parameter or alternatively, both dimensions can be equally scaled.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most commonly used kernel function is the standard bivariate normal density</a:t>
                </a:r>
              </a:p>
              <a:p>
                <a:pPr marL="0" indent="0">
                  <a:buNone/>
                </a:pPr>
                <a:endParaRPr lang="en-GB" sz="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8500"/>
                <a:ext cx="10515600" cy="4519805"/>
              </a:xfrm>
              <a:blipFill>
                <a:blip r:embed="rId3"/>
                <a:stretch>
                  <a:fillRect l="-638" t="-12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C4D6B3-8E15-4F4A-9E7B-38876DA84C42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2D156-4348-4BF0-9D50-BBA68A6E2C05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BDE6325-DFAC-4606-8450-A070707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Bivariate Kernel Estimator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0D84BD-37E5-4A76-8B06-3086091FCC53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4116F-820B-4537-B323-927274B402F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4050A-D6A5-4872-8622-12C06128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78DB-F6B0-4346-840B-FF777F5FEB2E}"/>
              </a:ext>
            </a:extLst>
          </p:cNvPr>
          <p:cNvSpPr txBox="1"/>
          <p:nvPr/>
        </p:nvSpPr>
        <p:spPr>
          <a:xfrm>
            <a:off x="-1" y="2875001"/>
            <a:ext cx="4895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D65F-3D49-4380-9F2B-DF841607E6B3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CB61-D331-4DCB-99A8-A1AAF81D9B8B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density-based algorithm.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E16CDFA-EEA9-4C4C-BA74-5E6A33210CEB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389308C-CD39-49C1-BA55-2F6F90B16159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C7D4D-0AD3-46CA-B78D-A9ED1339F251}"/>
              </a:ext>
            </a:extLst>
          </p:cNvPr>
          <p:cNvSpPr txBox="1"/>
          <p:nvPr/>
        </p:nvSpPr>
        <p:spPr>
          <a:xfrm>
            <a:off x="6096000" y="5048431"/>
            <a:ext cx="507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Does not assume any prior shape on the clusters.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E4C09E-6619-4BAC-B363-DBA7ABE186A5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E41C4-DEA9-4E8F-A4C6-9B723ED1900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D911DE-6682-4FEB-B471-4A5DA2281C42}"/>
              </a:ext>
            </a:extLst>
          </p:cNvPr>
          <p:cNvSpPr txBox="1"/>
          <p:nvPr/>
        </p:nvSpPr>
        <p:spPr>
          <a:xfrm>
            <a:off x="6095999" y="2951945"/>
            <a:ext cx="507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clusters not pre-defined.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9" grpId="0" animBg="1"/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AE1316-D1A7-4E2D-9270-A5B97EADBE83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6C10AF-0DA4-4D86-9F67-3AB5C8B1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7" y="1752029"/>
            <a:ext cx="4433149" cy="11651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bivariate density estimator can also be used to identify clusters.</a:t>
            </a:r>
            <a:endParaRPr lang="en-IL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2B107-D7A7-406C-9637-F7C8210F1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9" r="1" b="2"/>
          <a:stretch/>
        </p:blipFill>
        <p:spPr>
          <a:xfrm>
            <a:off x="6041006" y="799034"/>
            <a:ext cx="5425410" cy="5259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28FD30-D520-4469-9F0D-EA5219E02FA5}"/>
              </a:ext>
            </a:extLst>
          </p:cNvPr>
          <p:cNvSpPr txBox="1"/>
          <p:nvPr/>
        </p:nvSpPr>
        <p:spPr>
          <a:xfrm>
            <a:off x="231118" y="3656198"/>
            <a:ext cx="4433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plot on the right displays the bivariate density of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Petal.Length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Petal.Width</a:t>
            </a: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IL" sz="22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B1C140-B8E2-4AD3-827E-41AD5837FBB5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Density Estimation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KDE Illustration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1719959"/>
            <a:ext cx="409367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Kernel Density Estimation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0492-A794-4ECF-9346-6A0A2F39A0B1}"/>
              </a:ext>
            </a:extLst>
          </p:cNvPr>
          <p:cNvSpPr txBox="1"/>
          <p:nvPr/>
        </p:nvSpPr>
        <p:spPr>
          <a:xfrm>
            <a:off x="7168234" y="3695951"/>
            <a:ext cx="43626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Intro to KDE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191D3E1B-4C87-4399-9F02-3C0D8F62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159079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Images | Free Vectors, Stock Photos &amp; PSD">
            <a:extLst>
              <a:ext uri="{FF2B5EF4-FFF2-40B4-BE49-F238E27FC236}">
                <a16:creationId xmlns:a16="http://schemas.microsoft.com/office/drawing/2014/main" id="{D3222413-BAA6-4A3C-AC66-E0AD608B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05" y="25742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35467733-C890-47DC-BC13-EDCEDE2B4F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052" y="35667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C4BBEC-E2EA-4E73-A688-1BB8F760367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BFDBA-94FF-41B4-AA8E-19E5B8D81284}"/>
              </a:ext>
            </a:extLst>
          </p:cNvPr>
          <p:cNvSpPr txBox="1"/>
          <p:nvPr/>
        </p:nvSpPr>
        <p:spPr>
          <a:xfrm>
            <a:off x="57150" y="2798056"/>
            <a:ext cx="478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</a:t>
            </a:r>
            <a:b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E46D6-1318-458B-A023-6922AC7A7BD0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/>
              <p:nvPr/>
            </p:nvSpPr>
            <p:spPr>
              <a:xfrm>
                <a:off x="6096000" y="1690061"/>
                <a:ext cx="50355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Define each observation to be the center of a cluster and select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h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(bandwidth / radius).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Combine observations that are within each others’ radius to a cluster.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Recalculate the center of each cluster.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Repeat steps 2-3 until convergence (the clusters do not change).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5D83DF-A22E-4B47-A446-3AD6B599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061"/>
                <a:ext cx="5035550" cy="3477875"/>
              </a:xfrm>
              <a:prstGeom prst="rect">
                <a:avLst/>
              </a:prstGeom>
              <a:blipFill>
                <a:blip r:embed="rId3"/>
                <a:stretch>
                  <a:fillRect l="-1574" t="-1926" r="-2058" b="-22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EB82F8C-B278-6BB6-8C2E-95B8D075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27" y="576253"/>
            <a:ext cx="201958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958D-9449-4C92-800A-D2FE4563AFA7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72A38-2A10-4F98-B8CF-0DFCBC34DF0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C175E-2A72-4BB4-9C43-043A22A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Example Question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6352"/>
                <a:ext cx="10515600" cy="4091001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Given the following 10 observations: 1, 1.5, 2, 2.1, 2.15, 2.2, 2.25, 2.3, 2.45, 3</a:t>
                </a:r>
                <a:b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Apply the Mean Shift algorithm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25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eriod"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 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does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h</m:t>
                    </m:r>
                  </m:oMath>
                </a14:m>
                <a:r>
                  <a:rPr lang="en-GB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affect the results of the algorithm?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7412B1-8A14-40DD-80AC-4AB2018F6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6352"/>
                <a:ext cx="10515600" cy="4091001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958D-9449-4C92-800A-D2FE4563AFA7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72A38-2A10-4F98-B8CF-0DFCBC34DF0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C175E-2A72-4BB4-9C43-043A22A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Example (a)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7412B1-8A14-40DD-80AC-4AB2018F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12" y="2195563"/>
            <a:ext cx="274544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 #1</a:t>
            </a:r>
          </a:p>
          <a:p>
            <a:pPr marL="0" indent="0"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2, 2.1, 2.15, 2.2, 2.25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2.1, 2.15, 2.2, 2.25, 2.3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2.15, 2.2, 2.25, 2.3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2.2, 2.25, 2.3, 2.45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2.25, 2.3, 2.45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2.3, 2.45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2D0CA5-F1A3-4C18-981C-8A91AF8DB979}"/>
              </a:ext>
            </a:extLst>
          </p:cNvPr>
          <p:cNvSpPr txBox="1">
            <a:spLocks/>
          </p:cNvSpPr>
          <p:nvPr/>
        </p:nvSpPr>
        <p:spPr>
          <a:xfrm>
            <a:off x="7832909" y="2195563"/>
            <a:ext cx="124385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2.14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2.225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2.33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2.375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8D60AC-1E8E-40C0-BD76-7B350C2FD53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672853" y="4371232"/>
            <a:ext cx="3160056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B00CDC-6B82-4C44-B1EA-4BFF7A0AF6DE}"/>
              </a:ext>
            </a:extLst>
          </p:cNvPr>
          <p:cNvSpPr txBox="1">
            <a:spLocks/>
          </p:cNvSpPr>
          <p:nvPr/>
        </p:nvSpPr>
        <p:spPr>
          <a:xfrm>
            <a:off x="5580528" y="3924384"/>
            <a:ext cx="1344706" cy="446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Segoe UI Light" panose="020B0502040204020203" pitchFamily="34" charset="0"/>
              </a:rPr>
              <a:t>mean()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884349-53A0-41CB-8366-33E116D785CB}"/>
              </a:ext>
            </a:extLst>
          </p:cNvPr>
          <p:cNvSpPr/>
          <p:nvPr/>
        </p:nvSpPr>
        <p:spPr>
          <a:xfrm>
            <a:off x="8821266" y="3650941"/>
            <a:ext cx="510989" cy="2259106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D6B3B8-56F4-41F0-AECE-F6D5D1CAA86B}"/>
              </a:ext>
            </a:extLst>
          </p:cNvPr>
          <p:cNvSpPr txBox="1">
            <a:spLocks/>
          </p:cNvSpPr>
          <p:nvPr/>
        </p:nvSpPr>
        <p:spPr>
          <a:xfrm>
            <a:off x="9312083" y="4557070"/>
            <a:ext cx="1344706" cy="446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Segoe UI Light" panose="020B0502040204020203" pitchFamily="34" charset="0"/>
              </a:rPr>
              <a:t>merge()</a:t>
            </a:r>
          </a:p>
        </p:txBody>
      </p:sp>
    </p:spTree>
    <p:extLst>
      <p:ext uri="{BB962C8B-B14F-4D97-AF65-F5344CB8AC3E}">
        <p14:creationId xmlns:p14="http://schemas.microsoft.com/office/powerpoint/2010/main" val="408590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958D-9449-4C92-800A-D2FE4563AFA7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72A38-2A10-4F98-B8CF-0DFCBC34DF0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C175E-2A72-4BB4-9C43-043A22A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Example (a)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7412B1-8A14-40DD-80AC-4AB2018F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894" y="2760349"/>
            <a:ext cx="3502959" cy="2490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 #2</a:t>
            </a:r>
          </a:p>
          <a:p>
            <a:pPr marL="0" indent="0"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2, 2.1, 2.15, 2.2, 2.25, 2.3, 2.45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2D0CA5-F1A3-4C18-981C-8A91AF8DB979}"/>
              </a:ext>
            </a:extLst>
          </p:cNvPr>
          <p:cNvSpPr txBox="1">
            <a:spLocks/>
          </p:cNvSpPr>
          <p:nvPr/>
        </p:nvSpPr>
        <p:spPr>
          <a:xfrm>
            <a:off x="7832909" y="2760349"/>
            <a:ext cx="1243852" cy="2490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1.5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2.21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8D60AC-1E8E-40C0-BD76-7B350C2FD53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672853" y="4005718"/>
            <a:ext cx="3160056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B00CDC-6B82-4C44-B1EA-4BFF7A0AF6DE}"/>
              </a:ext>
            </a:extLst>
          </p:cNvPr>
          <p:cNvSpPr txBox="1">
            <a:spLocks/>
          </p:cNvSpPr>
          <p:nvPr/>
        </p:nvSpPr>
        <p:spPr>
          <a:xfrm>
            <a:off x="5580528" y="3558869"/>
            <a:ext cx="1344706" cy="446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  <a:cs typeface="Segoe UI Light" panose="020B0502040204020203" pitchFamily="34" charset="0"/>
              </a:rPr>
              <a:t>mean()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CC61C9-0508-4AEF-9594-C41BA947E9FB}"/>
              </a:ext>
            </a:extLst>
          </p:cNvPr>
          <p:cNvSpPr txBox="1">
            <a:spLocks/>
          </p:cNvSpPr>
          <p:nvPr/>
        </p:nvSpPr>
        <p:spPr>
          <a:xfrm>
            <a:off x="7631205" y="5644876"/>
            <a:ext cx="4242548" cy="446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accent4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The algorithm converged!</a:t>
            </a:r>
          </a:p>
        </p:txBody>
      </p:sp>
    </p:spTree>
    <p:extLst>
      <p:ext uri="{BB962C8B-B14F-4D97-AF65-F5344CB8AC3E}">
        <p14:creationId xmlns:p14="http://schemas.microsoft.com/office/powerpoint/2010/main" val="32219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E1958D-9449-4C92-800A-D2FE4563AFA7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72A38-2A10-4F98-B8CF-0DFCBC34DF07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BC175E-2A72-4BB4-9C43-043A22A6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99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Example (b)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7412B1-8A14-40DD-80AC-4AB2018F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038" y="2324048"/>
            <a:ext cx="10063923" cy="749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Smaller values of the bandwidth typically create more clusters, while larger values create less clusters. </a:t>
            </a:r>
          </a:p>
        </p:txBody>
      </p:sp>
      <p:pic>
        <p:nvPicPr>
          <p:cNvPr id="1026" name="Picture 2" descr="Mean Shift">
            <a:extLst>
              <a:ext uri="{FF2B5EF4-FFF2-40B4-BE49-F238E27FC236}">
                <a16:creationId xmlns:a16="http://schemas.microsoft.com/office/drawing/2014/main" id="{BA347170-0D16-4F15-9E0A-E484A835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92" y="3073381"/>
            <a:ext cx="9524815" cy="31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25A21-1736-4496-BA0B-66B928655497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47A-C34D-404A-87DC-24D362793839}"/>
              </a:ext>
            </a:extLst>
          </p:cNvPr>
          <p:cNvSpPr txBox="1"/>
          <p:nvPr/>
        </p:nvSpPr>
        <p:spPr>
          <a:xfrm>
            <a:off x="371283" y="3301903"/>
            <a:ext cx="11173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bandwidth: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float, default=None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Bandwidth used in the RBF kernel.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Segoe UI Light" panose="020B0502040204020203" pitchFamily="34" charset="0"/>
              </a:rPr>
              <a:t>max_iter</a:t>
            </a:r>
            <a:r>
              <a:rPr lang="en-US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US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default=300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number of iterations, per seed point before the clustering operation terminates (for that seed point), if has not converged yet.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3E3C-5D47-4E64-8E9B-184365EEA1BA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Mean Shift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29A53-8AE8-416B-8B7E-43D6025887F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BD648-4376-4126-9216-57F495D9686A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Mean Shift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687919-4006-4C42-88C5-FCDF1E7D85CD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3D7D-1306-476C-A340-F4FF4F51EC9C}"/>
              </a:ext>
            </a:extLst>
          </p:cNvPr>
          <p:cNvSpPr txBox="1"/>
          <p:nvPr/>
        </p:nvSpPr>
        <p:spPr>
          <a:xfrm>
            <a:off x="7168234" y="2703409"/>
            <a:ext cx="39457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Mean Shift Implementation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35094-B844-4F28-AD30-0C712EC73E91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10BB6C-750A-4F69-8E8B-81B2AE03DEAC}"/>
              </a:ext>
            </a:extLst>
          </p:cNvPr>
          <p:cNvSpPr txBox="1"/>
          <p:nvPr/>
        </p:nvSpPr>
        <p:spPr>
          <a:xfrm>
            <a:off x="7168233" y="1719959"/>
            <a:ext cx="38314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Mean Shift Clustering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50492-A794-4ECF-9346-6A0A2F39A0B1}"/>
              </a:ext>
            </a:extLst>
          </p:cNvPr>
          <p:cNvSpPr txBox="1"/>
          <p:nvPr/>
        </p:nvSpPr>
        <p:spPr>
          <a:xfrm>
            <a:off x="7168234" y="3695951"/>
            <a:ext cx="43626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Mean Shift Tutorial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E8733A-BE23-4B00-9BC2-091BFAC9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owards Data Science">
            <a:extLst>
              <a:ext uri="{FF2B5EF4-FFF2-40B4-BE49-F238E27FC236}">
                <a16:creationId xmlns:a16="http://schemas.microsoft.com/office/drawing/2014/main" id="{129489B3-4F24-44DF-BDD0-10D69B66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25787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68EDB03-1A0D-43E4-BEB4-85152A0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1719959"/>
            <a:ext cx="900000" cy="4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alytics India Magazine | Artificial Intelligence, Data Science, Machine  Learning">
            <a:extLst>
              <a:ext uri="{FF2B5EF4-FFF2-40B4-BE49-F238E27FC236}">
                <a16:creationId xmlns:a16="http://schemas.microsoft.com/office/drawing/2014/main" id="{D2425911-6E64-4A94-A911-B7DF92FE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1648</Words>
  <Application>Microsoft Office PowerPoint</Application>
  <PresentationFormat>Widescreen</PresentationFormat>
  <Paragraphs>215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Mean Shift Example Question</vt:lpstr>
      <vt:lpstr>Mean Shift Example (a)</vt:lpstr>
      <vt:lpstr>Mean Shift Example (a)</vt:lpstr>
      <vt:lpstr>Mean Shift Example (b)</vt:lpstr>
      <vt:lpstr>PowerPoint Presentation</vt:lpstr>
      <vt:lpstr>PowerPoint Presentation</vt:lpstr>
      <vt:lpstr>PowerPoint Presentation</vt:lpstr>
      <vt:lpstr>Kernel Density Estimators</vt:lpstr>
      <vt:lpstr>PowerPoint Presentation</vt:lpstr>
      <vt:lpstr>Kernel Density Estimation</vt:lpstr>
      <vt:lpstr>PowerPoint Presentation</vt:lpstr>
      <vt:lpstr>Commonly Used Kernel Functions</vt:lpstr>
      <vt:lpstr>PowerPoint Presentation</vt:lpstr>
      <vt:lpstr>Example</vt:lpstr>
      <vt:lpstr>The Bandwidth Parameter</vt:lpstr>
      <vt:lpstr>Bivariate Kernel Estimator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4</cp:revision>
  <dcterms:created xsi:type="dcterms:W3CDTF">2022-01-24T13:45:26Z</dcterms:created>
  <dcterms:modified xsi:type="dcterms:W3CDTF">2022-06-29T08:53:43Z</dcterms:modified>
</cp:coreProperties>
</file>