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7" r:id="rId4"/>
    <p:sldId id="291" r:id="rId5"/>
    <p:sldId id="292" r:id="rId6"/>
    <p:sldId id="293" r:id="rId7"/>
    <p:sldId id="294" r:id="rId8"/>
    <p:sldId id="295" r:id="rId9"/>
    <p:sldId id="296" r:id="rId10"/>
    <p:sldId id="271" r:id="rId11"/>
    <p:sldId id="303" r:id="rId12"/>
    <p:sldId id="298" r:id="rId13"/>
    <p:sldId id="299" r:id="rId14"/>
    <p:sldId id="301" r:id="rId15"/>
    <p:sldId id="302" r:id="rId16"/>
    <p:sldId id="304" r:id="rId17"/>
    <p:sldId id="263" r:id="rId18"/>
    <p:sldId id="264" r:id="rId1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E642B-D954-4FA5-9910-ED204B475F01}" v="3" dt="2022-06-29T09:36:33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82203" autoAdjust="0"/>
  </p:normalViewPr>
  <p:slideViewPr>
    <p:cSldViewPr snapToGrid="0">
      <p:cViewPr varScale="1">
        <p:scale>
          <a:sx n="48" d="100"/>
          <a:sy n="48" d="100"/>
        </p:scale>
        <p:origin x="12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 Dulberg" userId="643278e3d9af6261" providerId="LiveId" clId="{1D2E642B-D954-4FA5-9910-ED204B475F01}"/>
    <pc:docChg chg="modSld">
      <pc:chgData name="Tal Dulberg" userId="643278e3d9af6261" providerId="LiveId" clId="{1D2E642B-D954-4FA5-9910-ED204B475F01}" dt="2022-06-29T09:36:44.846" v="3" actId="1076"/>
      <pc:docMkLst>
        <pc:docMk/>
      </pc:docMkLst>
      <pc:sldChg chg="modSp mod">
        <pc:chgData name="Tal Dulberg" userId="643278e3d9af6261" providerId="LiveId" clId="{1D2E642B-D954-4FA5-9910-ED204B475F01}" dt="2022-06-29T09:36:44.846" v="3" actId="1076"/>
        <pc:sldMkLst>
          <pc:docMk/>
          <pc:sldMk cId="4258602544" sldId="303"/>
        </pc:sldMkLst>
        <pc:spChg chg="mod">
          <ac:chgData name="Tal Dulberg" userId="643278e3d9af6261" providerId="LiveId" clId="{1D2E642B-D954-4FA5-9910-ED204B475F01}" dt="2022-06-29T09:36:44.846" v="3" actId="1076"/>
          <ac:spMkLst>
            <pc:docMk/>
            <pc:sldMk cId="4258602544" sldId="303"/>
            <ac:spMk id="8" creationId="{775D83DF-A22E-4B47-A446-3AD6B599F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950C7-DFE9-4A5D-81EE-3E605CA232B8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13901-B973-481C-AD16-F5E9795A08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981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4315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3341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2274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0967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1993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5204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2535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8274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1918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049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360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209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51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6937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5905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8343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7183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60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48DA-82A9-4202-B43C-606BF1D9F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5147C-EC26-4455-8EEE-A0045EAD9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7FF6-F224-49F7-B99D-06CC442C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851D-2CAA-4DB4-A2E6-D15D23E9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AC77-B685-4AB5-AB6E-B18860F2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908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0FC2-5517-4552-BC0C-A2E1D085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D652B-E84E-46D6-AC7C-F3E6AEDD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57AF-1B7A-4D5F-BF02-31314C08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9AA6-BCD2-49C8-9665-B0CAEF9A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32A7A-6F48-47CC-81D6-A2C13FFF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934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9164B-3DE4-4F04-9D9D-2B18589A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2F96A-A283-4D94-8877-E8EAFA69D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DA4F9-D7C1-4180-930D-BC99E2CE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6380-E297-49A8-9199-C5C30D3E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60D0-84AF-4738-ADE3-4D145539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75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6C50-A239-4753-A746-60642243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7A39-3691-49D3-B739-A635146D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73E9-E5E8-4B97-BF67-3ECF542E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642CB-78A0-4F6E-9FDF-A3949F84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F2C2-F093-4010-9549-CAF6ED34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998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B25C-DB48-47FC-9358-9D3012B6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6BBF-EC35-4132-90FA-468658ED7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F360-E522-451E-B4B9-97956B74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AE9A-20D2-466E-AC66-472A1993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38B5-31EE-438E-B78F-6F240827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227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A6EC-F176-4C87-AD7C-9DC0AB73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E7C6-114C-4C08-B868-9E52C6A2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9CC02-5CFA-4DE1-8EC8-4537DBB9A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5A698-BC66-4804-8173-1C0FC7C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A72C-70CB-40E6-AFDE-9E0B6471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1475C-CF2A-4678-8769-5370E28E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37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AA0C-9C62-484A-A077-74BE834B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14000-C342-4FA9-99D0-3E3BC3A4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FC1FE-8BC7-4DC5-B585-2429594D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8D5AD-5D6E-4078-BC84-3888E42FC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1F-0190-4801-BF6F-3C33184C1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27F7C-AB89-41D4-9F1B-D6EB4AC9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C6DF8-9F31-4ECC-BC14-EBF642A6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38B7-732C-454C-AD8E-DF36F3F7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904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C132-833A-4910-B92A-47A8C047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99944-A4B9-4CA1-8153-8D7C4605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92AEB-DDCB-43A9-A969-DDF72885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53786-513E-48B6-AD9F-72543F5D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51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F4EFD-AF14-457A-9707-A2CBDA56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6E2BA-7FED-465B-9D49-31704029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29F1A-BB65-4B4D-BE3C-7A1C306B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307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A606-110F-4FD5-8A23-2289D810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43D0-F909-47E9-8246-79BAB303D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FF0CF-2A53-48F2-8D80-4E732397D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A5BBF-360B-4EFB-BEF3-72F4E308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9BDF-8D3A-40E9-8C95-BC401CC7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F989F-E14D-41D8-AD61-0078FBDB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611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48FA-887F-483F-9F47-35FBE1B7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73CA1-45BE-4A24-B49F-A7E223A88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49F03-9532-44EC-9390-96D7215FB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EC512-549E-4D56-9991-6247F0E2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DD997-BA2E-47E2-840B-8E967B12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D2942-5414-422B-805C-CF71CA85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035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A0CEF-0329-4160-BA5D-E8D37250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501B-DCA7-4CE3-99C2-72C37C3B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1B78-15A9-40C9-9018-EA93F21F9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5A3E-9306-41EA-8E96-1C6CB92F5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2A3C3-5B95-4BC7-91CF-E170B9807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327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svm.html" TargetMode="External"/><Relationship Id="rId13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nalyticsvidhya.com/blog/2017/09/understaing-support-vector-machine-example-code/" TargetMode="External"/><Relationship Id="rId11" Type="http://schemas.openxmlformats.org/officeDocument/2006/relationships/image" Target="../media/image20.jpeg"/><Relationship Id="rId5" Type="http://schemas.openxmlformats.org/officeDocument/2006/relationships/hyperlink" Target="https://www.analyticsvidhya.com/blog/2020/10/the-mathematics-behind-svm/" TargetMode="External"/><Relationship Id="rId10" Type="http://schemas.openxmlformats.org/officeDocument/2006/relationships/hyperlink" Target="https://towardsdatascience.com/support-vector-machine-introduction-to-machine-learning-algorithms-934a444fca47" TargetMode="External"/><Relationship Id="rId4" Type="http://schemas.openxmlformats.org/officeDocument/2006/relationships/hyperlink" Target="https://www.youtube.com/watch?v=efR1C6CvhmE&amp;t=751s" TargetMode="External"/><Relationship Id="rId9" Type="http://schemas.openxmlformats.org/officeDocument/2006/relationships/hyperlink" Target="https://www.geeksforgeeks.org/support-vector-machine-algorith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B4D6435-8C25-46A6-82B4-6100F03E18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146125" y="1"/>
            <a:ext cx="11045875" cy="50799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DF5496-A41D-4C31-8717-F9571DCE0E21}"/>
              </a:ext>
            </a:extLst>
          </p:cNvPr>
          <p:cNvSpPr txBox="1">
            <a:spLocks/>
          </p:cNvSpPr>
          <p:nvPr/>
        </p:nvSpPr>
        <p:spPr>
          <a:xfrm>
            <a:off x="1146127" y="2819400"/>
            <a:ext cx="11045873" cy="1272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Support Vector Machines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7420875-9FC4-4BF2-8ABB-01024D5D59B8}"/>
              </a:ext>
            </a:extLst>
          </p:cNvPr>
          <p:cNvSpPr txBox="1"/>
          <p:nvPr/>
        </p:nvSpPr>
        <p:spPr>
          <a:xfrm>
            <a:off x="112916" y="6124275"/>
            <a:ext cx="1001521" cy="443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C998A0-55E5-4BFE-AD36-E4F1A8A4B662}"/>
              </a:ext>
            </a:extLst>
          </p:cNvPr>
          <p:cNvCxnSpPr/>
          <p:nvPr/>
        </p:nvCxnSpPr>
        <p:spPr>
          <a:xfrm>
            <a:off x="11710219" y="422787"/>
            <a:ext cx="0" cy="835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6ACB47-82CA-4411-AF3D-ABAC0D4DB0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0" r="21913"/>
          <a:stretch/>
        </p:blipFill>
        <p:spPr>
          <a:xfrm>
            <a:off x="10542585" y="5196491"/>
            <a:ext cx="1600086" cy="1614831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11372E9A-FBA8-4547-B82B-3F412575A5CE}"/>
              </a:ext>
            </a:extLst>
          </p:cNvPr>
          <p:cNvSpPr txBox="1"/>
          <p:nvPr/>
        </p:nvSpPr>
        <p:spPr>
          <a:xfrm>
            <a:off x="1191293" y="4385835"/>
            <a:ext cx="691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Created and Edited by Amanda Magzal </a:t>
            </a:r>
            <a:endParaRPr lang="en-IL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C4BBEC-E2EA-4E73-A688-1BB8F7603679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BFDBA-94FF-41B4-AA8E-19E5B8D81284}"/>
              </a:ext>
            </a:extLst>
          </p:cNvPr>
          <p:cNvSpPr txBox="1"/>
          <p:nvPr/>
        </p:nvSpPr>
        <p:spPr>
          <a:xfrm>
            <a:off x="57150" y="2644168"/>
            <a:ext cx="4781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 Vector Machines Steps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EE46D6-1318-458B-A023-6922AC7A7BD0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5D83DF-A22E-4B47-A446-3AD6B599F1F9}"/>
              </a:ext>
            </a:extLst>
          </p:cNvPr>
          <p:cNvSpPr txBox="1"/>
          <p:nvPr/>
        </p:nvSpPr>
        <p:spPr>
          <a:xfrm>
            <a:off x="6096000" y="2459504"/>
            <a:ext cx="5440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 with data in a relatively low dimension.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Move the data into a higher dimension.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Find a Support Vector Classifier that separates the new data into 2 classes.</a:t>
            </a:r>
          </a:p>
        </p:txBody>
      </p:sp>
    </p:spTree>
    <p:extLst>
      <p:ext uri="{BB962C8B-B14F-4D97-AF65-F5344CB8AC3E}">
        <p14:creationId xmlns:p14="http://schemas.microsoft.com/office/powerpoint/2010/main" val="239433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C4BBEC-E2EA-4E73-A688-1BB8F7603679}"/>
              </a:ext>
            </a:extLst>
          </p:cNvPr>
          <p:cNvSpPr/>
          <p:nvPr/>
        </p:nvSpPr>
        <p:spPr>
          <a:xfrm>
            <a:off x="7296616" y="1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BFDBA-94FF-41B4-AA8E-19E5B8D81284}"/>
              </a:ext>
            </a:extLst>
          </p:cNvPr>
          <p:cNvSpPr txBox="1"/>
          <p:nvPr/>
        </p:nvSpPr>
        <p:spPr>
          <a:xfrm>
            <a:off x="7353765" y="2459504"/>
            <a:ext cx="47810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Kernel Functions</a:t>
            </a:r>
            <a:endParaRPr lang="en-IL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EE46D6-1318-458B-A023-6922AC7A7BD0}"/>
              </a:ext>
            </a:extLst>
          </p:cNvPr>
          <p:cNvCxnSpPr>
            <a:cxnSpLocks/>
          </p:cNvCxnSpPr>
          <p:nvPr/>
        </p:nvCxnSpPr>
        <p:spPr>
          <a:xfrm>
            <a:off x="10903150" y="6578585"/>
            <a:ext cx="1050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5D83DF-A22E-4B47-A446-3AD6B599F1F9}"/>
                  </a:ext>
                </a:extLst>
              </p:cNvPr>
              <p:cNvSpPr txBox="1"/>
              <p:nvPr/>
            </p:nvSpPr>
            <p:spPr>
              <a:xfrm>
                <a:off x="781877" y="1228397"/>
                <a:ext cx="574481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the example, we used a </a:t>
                </a:r>
                <a:r>
                  <a:rPr lang="en-US" sz="20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polynomial kernel </a:t>
                </a: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with degree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to move the data to a higher dimension. Typically, we use cross validation to determine the best kernel and parameters for a specific dataset.</a:t>
                </a: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2000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Kernel Trick</a:t>
                </a: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kernel functions only calculate the relationship between every pair of points as if they are in a higher dimension – they don’t actually do the transformation.</a:t>
                </a: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kernel trick reduces the amount of computation required for SVM.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5D83DF-A22E-4B47-A446-3AD6B599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77" y="1228397"/>
                <a:ext cx="5744818" cy="4401205"/>
              </a:xfrm>
              <a:prstGeom prst="rect">
                <a:avLst/>
              </a:prstGeom>
              <a:blipFill>
                <a:blip r:embed="rId3"/>
                <a:stretch>
                  <a:fillRect l="-1060" t="-693" r="-1485" b="-18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60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 Property Tax Bill, Same Fuzzy Math">
            <a:extLst>
              <a:ext uri="{FF2B5EF4-FFF2-40B4-BE49-F238E27FC236}">
                <a16:creationId xmlns:a16="http://schemas.microsoft.com/office/drawing/2014/main" id="{0B6565C9-03CF-8350-FD7B-C4AD07E16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540" y="1021636"/>
            <a:ext cx="7357338" cy="48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42212F-6A6A-5346-AA99-87D17F72AD0A}"/>
              </a:ext>
            </a:extLst>
          </p:cNvPr>
          <p:cNvSpPr txBox="1"/>
          <p:nvPr/>
        </p:nvSpPr>
        <p:spPr>
          <a:xfrm>
            <a:off x="383121" y="2459504"/>
            <a:ext cx="3864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now… THE MATH</a:t>
            </a:r>
            <a:endParaRPr lang="en-IL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5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4FAB5BD-FA7F-0A01-B31A-8FC32B9A464F}"/>
                  </a:ext>
                </a:extLst>
              </p:cNvPr>
              <p:cNvSpPr txBox="1"/>
              <p:nvPr/>
            </p:nvSpPr>
            <p:spPr>
              <a:xfrm>
                <a:off x="5517007" y="268904"/>
                <a:ext cx="6554481" cy="6320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 hyperplane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ℝ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an affine subspace of dimension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𝑑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; its equation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+…+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</m:t>
                    </m:r>
                  </m:oMath>
                </a14:m>
                <a:endParaRPr lang="en-US" sz="1600" b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Consider the problem of binary classification with data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,…,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</a:t>
                </a:r>
                <a:b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ℝ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, 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 say that a classification algorithm is linear if its decision boundary is a hyperplane in the space of the features. The linear classifier is of the form</a:t>
                </a:r>
              </a:p>
              <a:p>
                <a:pPr algn="l"/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sign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∈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ℝ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𝛽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 say that the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separable if there exists a separating hyperplane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such that</a:t>
                </a:r>
              </a:p>
              <a:p>
                <a:pPr algn="l"/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&gt;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if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&lt;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if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b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equation of the separating hyperplane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Note that any hyperplane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&gt;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 ∀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,…,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4FAB5BD-FA7F-0A01-B31A-8FC32B9A4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007" y="268904"/>
                <a:ext cx="6554481" cy="6320192"/>
              </a:xfrm>
              <a:prstGeom prst="rect">
                <a:avLst/>
              </a:prstGeom>
              <a:blipFill>
                <a:blip r:embed="rId3"/>
                <a:stretch>
                  <a:fillRect l="-465" t="-2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FB46B63-E699-473A-B76F-20EC4A25BAB1}"/>
              </a:ext>
            </a:extLst>
          </p:cNvPr>
          <p:cNvCxnSpPr>
            <a:cxnSpLocks/>
          </p:cNvCxnSpPr>
          <p:nvPr/>
        </p:nvCxnSpPr>
        <p:spPr>
          <a:xfrm>
            <a:off x="419555" y="5676498"/>
            <a:ext cx="36511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A7E40EC-8EFC-8D86-CBAE-256E22C0C5E3}"/>
              </a:ext>
            </a:extLst>
          </p:cNvPr>
          <p:cNvSpPr/>
          <p:nvPr/>
        </p:nvSpPr>
        <p:spPr>
          <a:xfrm>
            <a:off x="1205594" y="3136324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8C97E3B-A1BE-60E4-B399-0E3AE08F1B95}"/>
              </a:ext>
            </a:extLst>
          </p:cNvPr>
          <p:cNvSpPr/>
          <p:nvPr/>
        </p:nvSpPr>
        <p:spPr>
          <a:xfrm>
            <a:off x="1704069" y="3313193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D71B759-D4B9-BF82-DE12-1EC22BE32221}"/>
              </a:ext>
            </a:extLst>
          </p:cNvPr>
          <p:cNvSpPr/>
          <p:nvPr/>
        </p:nvSpPr>
        <p:spPr>
          <a:xfrm>
            <a:off x="2159339" y="307978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822A803-C384-09A2-3E52-613A31E41165}"/>
              </a:ext>
            </a:extLst>
          </p:cNvPr>
          <p:cNvSpPr/>
          <p:nvPr/>
        </p:nvSpPr>
        <p:spPr>
          <a:xfrm>
            <a:off x="1653886" y="2856071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DC95C58-5CE0-CE8F-A497-04F796E57917}"/>
              </a:ext>
            </a:extLst>
          </p:cNvPr>
          <p:cNvSpPr/>
          <p:nvPr/>
        </p:nvSpPr>
        <p:spPr>
          <a:xfrm>
            <a:off x="2320414" y="4726715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709147D-67A0-4B99-BDFA-BE7D43AADDCD}"/>
              </a:ext>
            </a:extLst>
          </p:cNvPr>
          <p:cNvSpPr/>
          <p:nvPr/>
        </p:nvSpPr>
        <p:spPr>
          <a:xfrm>
            <a:off x="2804492" y="4942715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193195C-CBFC-F6D6-57AC-172637AEC84C}"/>
              </a:ext>
            </a:extLst>
          </p:cNvPr>
          <p:cNvSpPr/>
          <p:nvPr/>
        </p:nvSpPr>
        <p:spPr>
          <a:xfrm>
            <a:off x="3095095" y="4421792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75C780A-06F5-AC37-7D8D-FD3F1E40E235}"/>
              </a:ext>
            </a:extLst>
          </p:cNvPr>
          <p:cNvSpPr/>
          <p:nvPr/>
        </p:nvSpPr>
        <p:spPr>
          <a:xfrm>
            <a:off x="3378236" y="3940040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C8BFE3E-0CE1-03AD-F828-65F41DC52962}"/>
              </a:ext>
            </a:extLst>
          </p:cNvPr>
          <p:cNvSpPr/>
          <p:nvPr/>
        </p:nvSpPr>
        <p:spPr>
          <a:xfrm>
            <a:off x="3848161" y="3766624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529E860-DE72-C864-BDF3-4D60B5A79B9E}"/>
              </a:ext>
            </a:extLst>
          </p:cNvPr>
          <p:cNvSpPr/>
          <p:nvPr/>
        </p:nvSpPr>
        <p:spPr>
          <a:xfrm>
            <a:off x="3527393" y="3462113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14572D6-AF9C-A756-B4B1-3A56071AA569}"/>
              </a:ext>
            </a:extLst>
          </p:cNvPr>
          <p:cNvCxnSpPr>
            <a:cxnSpLocks/>
          </p:cNvCxnSpPr>
          <p:nvPr/>
        </p:nvCxnSpPr>
        <p:spPr>
          <a:xfrm>
            <a:off x="419555" y="2590800"/>
            <a:ext cx="0" cy="3085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88B960-B187-4BA9-E5F2-D4AD536649AE}"/>
              </a:ext>
            </a:extLst>
          </p:cNvPr>
          <p:cNvCxnSpPr>
            <a:cxnSpLocks/>
          </p:cNvCxnSpPr>
          <p:nvPr/>
        </p:nvCxnSpPr>
        <p:spPr>
          <a:xfrm flipH="1">
            <a:off x="1318837" y="2661156"/>
            <a:ext cx="2441574" cy="2578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67F8807-EF8F-2720-2CC7-BB30F8B67E41}"/>
              </a:ext>
            </a:extLst>
          </p:cNvPr>
          <p:cNvSpPr/>
          <p:nvPr/>
        </p:nvSpPr>
        <p:spPr>
          <a:xfrm>
            <a:off x="796463" y="3476479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8417279-F89D-38C2-AE9E-6506E865135D}"/>
              </a:ext>
            </a:extLst>
          </p:cNvPr>
          <p:cNvSpPr/>
          <p:nvPr/>
        </p:nvSpPr>
        <p:spPr>
          <a:xfrm>
            <a:off x="1345565" y="359344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4F52F64-B25A-ED95-46D2-8FBD77AF5ED3}"/>
              </a:ext>
            </a:extLst>
          </p:cNvPr>
          <p:cNvSpPr/>
          <p:nvPr/>
        </p:nvSpPr>
        <p:spPr>
          <a:xfrm>
            <a:off x="1715961" y="3791590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27BBC5C-0FFB-64AE-DAEF-33A93EEE8735}"/>
              </a:ext>
            </a:extLst>
          </p:cNvPr>
          <p:cNvSpPr/>
          <p:nvPr/>
        </p:nvSpPr>
        <p:spPr>
          <a:xfrm>
            <a:off x="971178" y="3865368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698060-A408-08FD-8382-13903C9347B4}"/>
              </a:ext>
            </a:extLst>
          </p:cNvPr>
          <p:cNvSpPr/>
          <p:nvPr/>
        </p:nvSpPr>
        <p:spPr>
          <a:xfrm>
            <a:off x="3419393" y="474767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6B3208C-FA70-D9A3-B0E7-F188F1CA40AA}"/>
              </a:ext>
            </a:extLst>
          </p:cNvPr>
          <p:cNvSpPr/>
          <p:nvPr/>
        </p:nvSpPr>
        <p:spPr>
          <a:xfrm>
            <a:off x="3665514" y="4301384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FF7CB52-F8A3-C12B-B715-6BE2E694AB27}"/>
                  </a:ext>
                </a:extLst>
              </p:cNvPr>
              <p:cNvSpPr txBox="1"/>
              <p:nvPr/>
            </p:nvSpPr>
            <p:spPr>
              <a:xfrm rot="18759110">
                <a:off x="3507543" y="1862111"/>
                <a:ext cx="16296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FF7CB52-F8A3-C12B-B715-6BE2E694A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9110">
                <a:off x="3507543" y="1862111"/>
                <a:ext cx="162962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9BA8AD51-44E8-746E-DF3E-818EDED21DF7}"/>
              </a:ext>
            </a:extLst>
          </p:cNvPr>
          <p:cNvSpPr txBox="1"/>
          <p:nvPr/>
        </p:nvSpPr>
        <p:spPr>
          <a:xfrm>
            <a:off x="265043" y="384358"/>
            <a:ext cx="3052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Hard Margin Classifier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95BBB7A-7879-1BEC-B72F-5394A5823CDB}"/>
              </a:ext>
            </a:extLst>
          </p:cNvPr>
          <p:cNvCxnSpPr>
            <a:cxnSpLocks/>
          </p:cNvCxnSpPr>
          <p:nvPr/>
        </p:nvCxnSpPr>
        <p:spPr>
          <a:xfrm>
            <a:off x="362284" y="883850"/>
            <a:ext cx="8683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33513A-844F-B563-FCA7-92F6258E08BB}"/>
              </a:ext>
            </a:extLst>
          </p:cNvPr>
          <p:cNvCxnSpPr>
            <a:cxnSpLocks/>
          </p:cNvCxnSpPr>
          <p:nvPr/>
        </p:nvCxnSpPr>
        <p:spPr>
          <a:xfrm>
            <a:off x="419555" y="5676498"/>
            <a:ext cx="36511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E7C37E9-8A1C-5FB8-57EC-09861364F202}"/>
              </a:ext>
            </a:extLst>
          </p:cNvPr>
          <p:cNvSpPr/>
          <p:nvPr/>
        </p:nvSpPr>
        <p:spPr>
          <a:xfrm>
            <a:off x="1205594" y="3136324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6B39CC-BB67-ED1D-07D1-C293C35715E2}"/>
              </a:ext>
            </a:extLst>
          </p:cNvPr>
          <p:cNvSpPr/>
          <p:nvPr/>
        </p:nvSpPr>
        <p:spPr>
          <a:xfrm>
            <a:off x="1704069" y="3313193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D107BA-AAA1-7C8E-BA42-B1FAAC62781B}"/>
              </a:ext>
            </a:extLst>
          </p:cNvPr>
          <p:cNvSpPr/>
          <p:nvPr/>
        </p:nvSpPr>
        <p:spPr>
          <a:xfrm>
            <a:off x="2159339" y="307978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339D2B-4355-9C90-CDAE-64096514686C}"/>
              </a:ext>
            </a:extLst>
          </p:cNvPr>
          <p:cNvSpPr/>
          <p:nvPr/>
        </p:nvSpPr>
        <p:spPr>
          <a:xfrm>
            <a:off x="1653886" y="2856071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7C7115-9EEE-6BC5-3FB4-0B3820AE90D5}"/>
              </a:ext>
            </a:extLst>
          </p:cNvPr>
          <p:cNvSpPr/>
          <p:nvPr/>
        </p:nvSpPr>
        <p:spPr>
          <a:xfrm>
            <a:off x="2320414" y="4726715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51C281-099F-0F1C-9043-BAAB2A58A591}"/>
              </a:ext>
            </a:extLst>
          </p:cNvPr>
          <p:cNvSpPr/>
          <p:nvPr/>
        </p:nvSpPr>
        <p:spPr>
          <a:xfrm>
            <a:off x="2804492" y="4942715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73E65D-6F6B-7B66-554F-A3BBB675ED48}"/>
              </a:ext>
            </a:extLst>
          </p:cNvPr>
          <p:cNvSpPr/>
          <p:nvPr/>
        </p:nvSpPr>
        <p:spPr>
          <a:xfrm>
            <a:off x="3095095" y="4421792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A1C70C-E176-6DE5-0247-19E196FF8CDE}"/>
              </a:ext>
            </a:extLst>
          </p:cNvPr>
          <p:cNvSpPr/>
          <p:nvPr/>
        </p:nvSpPr>
        <p:spPr>
          <a:xfrm>
            <a:off x="3378236" y="3940040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816B65D-8488-806F-E585-CC72C1A542E8}"/>
              </a:ext>
            </a:extLst>
          </p:cNvPr>
          <p:cNvSpPr/>
          <p:nvPr/>
        </p:nvSpPr>
        <p:spPr>
          <a:xfrm>
            <a:off x="3848161" y="3766624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CB5D77D-520C-71A1-8FE6-37E1B55EE491}"/>
              </a:ext>
            </a:extLst>
          </p:cNvPr>
          <p:cNvSpPr/>
          <p:nvPr/>
        </p:nvSpPr>
        <p:spPr>
          <a:xfrm>
            <a:off x="3527393" y="3462113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F5F23F-36E6-4EFE-0E96-7EA37D5908D4}"/>
              </a:ext>
            </a:extLst>
          </p:cNvPr>
          <p:cNvCxnSpPr>
            <a:cxnSpLocks/>
          </p:cNvCxnSpPr>
          <p:nvPr/>
        </p:nvCxnSpPr>
        <p:spPr>
          <a:xfrm>
            <a:off x="419555" y="2590800"/>
            <a:ext cx="0" cy="3085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890E0C-A72E-E01F-DBB6-068D242E1E74}"/>
              </a:ext>
            </a:extLst>
          </p:cNvPr>
          <p:cNvCxnSpPr>
            <a:cxnSpLocks/>
          </p:cNvCxnSpPr>
          <p:nvPr/>
        </p:nvCxnSpPr>
        <p:spPr>
          <a:xfrm flipH="1">
            <a:off x="1318837" y="2661156"/>
            <a:ext cx="2441574" cy="2578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4E642F1-16B0-6E59-9821-92E19DC66C78}"/>
              </a:ext>
            </a:extLst>
          </p:cNvPr>
          <p:cNvSpPr/>
          <p:nvPr/>
        </p:nvSpPr>
        <p:spPr>
          <a:xfrm>
            <a:off x="796463" y="3476479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F4EB541-3301-D5B4-0277-59D6F45341B4}"/>
              </a:ext>
            </a:extLst>
          </p:cNvPr>
          <p:cNvSpPr/>
          <p:nvPr/>
        </p:nvSpPr>
        <p:spPr>
          <a:xfrm>
            <a:off x="1345565" y="359344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04BA38-C901-54B7-CC15-294C7445C89D}"/>
              </a:ext>
            </a:extLst>
          </p:cNvPr>
          <p:cNvSpPr/>
          <p:nvPr/>
        </p:nvSpPr>
        <p:spPr>
          <a:xfrm>
            <a:off x="1715961" y="3791590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E8F4F9C-4A9A-4866-38E8-F3E459D909EA}"/>
              </a:ext>
            </a:extLst>
          </p:cNvPr>
          <p:cNvSpPr/>
          <p:nvPr/>
        </p:nvSpPr>
        <p:spPr>
          <a:xfrm>
            <a:off x="971178" y="3865368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E00CF7-2FF8-776C-FB7D-12B2DA903422}"/>
              </a:ext>
            </a:extLst>
          </p:cNvPr>
          <p:cNvSpPr/>
          <p:nvPr/>
        </p:nvSpPr>
        <p:spPr>
          <a:xfrm>
            <a:off x="3419393" y="474767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473A8BC-938B-8127-79F1-6FD1C025FBD3}"/>
              </a:ext>
            </a:extLst>
          </p:cNvPr>
          <p:cNvSpPr/>
          <p:nvPr/>
        </p:nvSpPr>
        <p:spPr>
          <a:xfrm>
            <a:off x="3665514" y="4301384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D9BB28-6E7E-5C0A-DA25-A723B140FE98}"/>
              </a:ext>
            </a:extLst>
          </p:cNvPr>
          <p:cNvCxnSpPr>
            <a:cxnSpLocks/>
          </p:cNvCxnSpPr>
          <p:nvPr/>
        </p:nvCxnSpPr>
        <p:spPr>
          <a:xfrm flipH="1">
            <a:off x="891097" y="2312198"/>
            <a:ext cx="2441574" cy="257829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D875A7-D249-906A-0825-4298312144E3}"/>
              </a:ext>
            </a:extLst>
          </p:cNvPr>
          <p:cNvCxnSpPr>
            <a:cxnSpLocks/>
          </p:cNvCxnSpPr>
          <p:nvPr/>
        </p:nvCxnSpPr>
        <p:spPr>
          <a:xfrm flipH="1">
            <a:off x="1735730" y="2991177"/>
            <a:ext cx="2441574" cy="257829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103D2A0-BB00-6490-3A99-DA98C8293CAA}"/>
                  </a:ext>
                </a:extLst>
              </p:cNvPr>
              <p:cNvSpPr txBox="1"/>
              <p:nvPr/>
            </p:nvSpPr>
            <p:spPr>
              <a:xfrm rot="18759110">
                <a:off x="3507543" y="1862111"/>
                <a:ext cx="16296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103D2A0-BB00-6490-3A99-DA98C8293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9110">
                <a:off x="3507543" y="1862111"/>
                <a:ext cx="162962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82B5D1A-7874-8B6E-C024-3BAD2A17AA1A}"/>
                  </a:ext>
                </a:extLst>
              </p:cNvPr>
              <p:cNvSpPr txBox="1"/>
              <p:nvPr/>
            </p:nvSpPr>
            <p:spPr>
              <a:xfrm rot="18745467">
                <a:off x="3104762" y="1419924"/>
                <a:ext cx="17393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82B5D1A-7874-8B6E-C024-3BAD2A17A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45467">
                <a:off x="3104762" y="1419924"/>
                <a:ext cx="173939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3D0F63C-5161-065E-2FDF-6BB045502684}"/>
                  </a:ext>
                </a:extLst>
              </p:cNvPr>
              <p:cNvSpPr txBox="1"/>
              <p:nvPr/>
            </p:nvSpPr>
            <p:spPr>
              <a:xfrm rot="18719730">
                <a:off x="3847568" y="2122114"/>
                <a:ext cx="18281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3D0F63C-5161-065E-2FDF-6BB04550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19730">
                <a:off x="3847568" y="2122114"/>
                <a:ext cx="182816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83D9714-5C1F-3BAE-A661-2C23E0B7B26C}"/>
              </a:ext>
            </a:extLst>
          </p:cNvPr>
          <p:cNvSpPr txBox="1"/>
          <p:nvPr/>
        </p:nvSpPr>
        <p:spPr>
          <a:xfrm>
            <a:off x="570951" y="2203186"/>
            <a:ext cx="185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Zone 1: Blue Class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740389-11F2-70D9-BE2F-5D17B49C86F9}"/>
              </a:ext>
            </a:extLst>
          </p:cNvPr>
          <p:cNvSpPr txBox="1"/>
          <p:nvPr/>
        </p:nvSpPr>
        <p:spPr>
          <a:xfrm>
            <a:off x="2320414" y="5239125"/>
            <a:ext cx="2187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Zone -1: Yellow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4FAB5BD-FA7F-0A01-B31A-8FC32B9A464F}"/>
                  </a:ext>
                </a:extLst>
              </p:cNvPr>
              <p:cNvSpPr txBox="1"/>
              <p:nvPr/>
            </p:nvSpPr>
            <p:spPr>
              <a:xfrm>
                <a:off x="5493478" y="265057"/>
                <a:ext cx="6559373" cy="630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ℝ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and a hyperplane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𝐻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dist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𝐻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≔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∈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𝛽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‖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Note that the hyperplane equation is invariant under multiplication by a scalar. Therefore, we can scale the coefficients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so that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𝑥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meaning of this scaling is that the closest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to the hyperplane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lies on the hyperplane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). For any hyperplane of this kind, we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∀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,…,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 Thus,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𝑖</m:t>
                    </m:r>
                  </m:oMath>
                </a14:m>
                <a:r>
                  <a:rPr lang="en-US" sz="1600" dirty="0" err="1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</a:t>
                </a: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observation is correctly classified if</a:t>
                </a:r>
              </a:p>
              <a:p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  ∀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,..,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𝑛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margin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,…,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dist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,…,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𝛽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‖</m:t>
                              </m:r>
                            </m:den>
                          </m:f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Among all hyperplanes, we want to choose the one which maximizes the margin: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minimiz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 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subject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to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 ∀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,…,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𝑛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4FAB5BD-FA7F-0A01-B31A-8FC32B9A4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478" y="265057"/>
                <a:ext cx="6559373" cy="6306663"/>
              </a:xfrm>
              <a:prstGeom prst="rect">
                <a:avLst/>
              </a:prstGeom>
              <a:blipFill>
                <a:blip r:embed="rId6"/>
                <a:stretch>
                  <a:fillRect l="-465" t="-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A63D7E-7D29-C527-84DA-D3FE2D0A92D4}"/>
              </a:ext>
            </a:extLst>
          </p:cNvPr>
          <p:cNvCxnSpPr>
            <a:cxnSpLocks/>
          </p:cNvCxnSpPr>
          <p:nvPr/>
        </p:nvCxnSpPr>
        <p:spPr>
          <a:xfrm flipH="1" flipV="1">
            <a:off x="2053107" y="4479684"/>
            <a:ext cx="296233" cy="26684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B61A0EB-0FF7-A53F-E480-0F1E81E7E61B}"/>
                  </a:ext>
                </a:extLst>
              </p:cNvPr>
              <p:cNvSpPr txBox="1"/>
              <p:nvPr/>
            </p:nvSpPr>
            <p:spPr>
              <a:xfrm rot="18801831">
                <a:off x="1307452" y="4878313"/>
                <a:ext cx="10360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dist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IL" sz="1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B61A0EB-0FF7-A53F-E480-0F1E81E7E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01831">
                <a:off x="1307452" y="4878313"/>
                <a:ext cx="103600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D9783F8-B82A-A97F-8622-6E51035EE46C}"/>
              </a:ext>
            </a:extLst>
          </p:cNvPr>
          <p:cNvSpPr txBox="1"/>
          <p:nvPr/>
        </p:nvSpPr>
        <p:spPr>
          <a:xfrm>
            <a:off x="265043" y="384358"/>
            <a:ext cx="3052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Hard Margin Classifier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69C45C0-6E51-8496-C87F-05D93DD2E053}"/>
              </a:ext>
            </a:extLst>
          </p:cNvPr>
          <p:cNvCxnSpPr>
            <a:cxnSpLocks/>
          </p:cNvCxnSpPr>
          <p:nvPr/>
        </p:nvCxnSpPr>
        <p:spPr>
          <a:xfrm>
            <a:off x="362284" y="883850"/>
            <a:ext cx="8683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80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33513A-844F-B563-FCA7-92F6258E08BB}"/>
              </a:ext>
            </a:extLst>
          </p:cNvPr>
          <p:cNvCxnSpPr>
            <a:cxnSpLocks/>
          </p:cNvCxnSpPr>
          <p:nvPr/>
        </p:nvCxnSpPr>
        <p:spPr>
          <a:xfrm>
            <a:off x="419555" y="5676498"/>
            <a:ext cx="36511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E7C37E9-8A1C-5FB8-57EC-09861364F202}"/>
              </a:ext>
            </a:extLst>
          </p:cNvPr>
          <p:cNvSpPr/>
          <p:nvPr/>
        </p:nvSpPr>
        <p:spPr>
          <a:xfrm>
            <a:off x="1205594" y="3136324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6B39CC-BB67-ED1D-07D1-C293C35715E2}"/>
              </a:ext>
            </a:extLst>
          </p:cNvPr>
          <p:cNvSpPr/>
          <p:nvPr/>
        </p:nvSpPr>
        <p:spPr>
          <a:xfrm>
            <a:off x="1704069" y="3313193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D107BA-AAA1-7C8E-BA42-B1FAAC62781B}"/>
              </a:ext>
            </a:extLst>
          </p:cNvPr>
          <p:cNvSpPr/>
          <p:nvPr/>
        </p:nvSpPr>
        <p:spPr>
          <a:xfrm>
            <a:off x="2159339" y="307978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339D2B-4355-9C90-CDAE-64096514686C}"/>
              </a:ext>
            </a:extLst>
          </p:cNvPr>
          <p:cNvSpPr/>
          <p:nvPr/>
        </p:nvSpPr>
        <p:spPr>
          <a:xfrm>
            <a:off x="1653886" y="2856071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7C7115-9EEE-6BC5-3FB4-0B3820AE90D5}"/>
              </a:ext>
            </a:extLst>
          </p:cNvPr>
          <p:cNvSpPr/>
          <p:nvPr/>
        </p:nvSpPr>
        <p:spPr>
          <a:xfrm>
            <a:off x="2320414" y="4726715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51C281-099F-0F1C-9043-BAAB2A58A591}"/>
              </a:ext>
            </a:extLst>
          </p:cNvPr>
          <p:cNvSpPr/>
          <p:nvPr/>
        </p:nvSpPr>
        <p:spPr>
          <a:xfrm>
            <a:off x="2804492" y="4942715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73E65D-6F6B-7B66-554F-A3BBB675ED48}"/>
              </a:ext>
            </a:extLst>
          </p:cNvPr>
          <p:cNvSpPr/>
          <p:nvPr/>
        </p:nvSpPr>
        <p:spPr>
          <a:xfrm>
            <a:off x="3095095" y="4421792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A1C70C-E176-6DE5-0247-19E196FF8CDE}"/>
              </a:ext>
            </a:extLst>
          </p:cNvPr>
          <p:cNvSpPr/>
          <p:nvPr/>
        </p:nvSpPr>
        <p:spPr>
          <a:xfrm>
            <a:off x="3378236" y="3940040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816B65D-8488-806F-E585-CC72C1A542E8}"/>
              </a:ext>
            </a:extLst>
          </p:cNvPr>
          <p:cNvSpPr/>
          <p:nvPr/>
        </p:nvSpPr>
        <p:spPr>
          <a:xfrm>
            <a:off x="3848161" y="3766624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CB5D77D-520C-71A1-8FE6-37E1B55EE491}"/>
              </a:ext>
            </a:extLst>
          </p:cNvPr>
          <p:cNvSpPr/>
          <p:nvPr/>
        </p:nvSpPr>
        <p:spPr>
          <a:xfrm>
            <a:off x="2560649" y="256737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F5F23F-36E6-4EFE-0E96-7EA37D5908D4}"/>
              </a:ext>
            </a:extLst>
          </p:cNvPr>
          <p:cNvCxnSpPr>
            <a:cxnSpLocks/>
          </p:cNvCxnSpPr>
          <p:nvPr/>
        </p:nvCxnSpPr>
        <p:spPr>
          <a:xfrm>
            <a:off x="419555" y="2590800"/>
            <a:ext cx="0" cy="3085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890E0C-A72E-E01F-DBB6-068D242E1E74}"/>
              </a:ext>
            </a:extLst>
          </p:cNvPr>
          <p:cNvCxnSpPr>
            <a:cxnSpLocks/>
          </p:cNvCxnSpPr>
          <p:nvPr/>
        </p:nvCxnSpPr>
        <p:spPr>
          <a:xfrm flipH="1">
            <a:off x="1318837" y="2661156"/>
            <a:ext cx="2441574" cy="2578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4E642F1-16B0-6E59-9821-92E19DC66C78}"/>
              </a:ext>
            </a:extLst>
          </p:cNvPr>
          <p:cNvSpPr/>
          <p:nvPr/>
        </p:nvSpPr>
        <p:spPr>
          <a:xfrm>
            <a:off x="1540648" y="4356548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F4EB541-3301-D5B4-0277-59D6F45341B4}"/>
              </a:ext>
            </a:extLst>
          </p:cNvPr>
          <p:cNvSpPr/>
          <p:nvPr/>
        </p:nvSpPr>
        <p:spPr>
          <a:xfrm>
            <a:off x="1345565" y="359344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04BA38-C901-54B7-CC15-294C7445C89D}"/>
              </a:ext>
            </a:extLst>
          </p:cNvPr>
          <p:cNvSpPr/>
          <p:nvPr/>
        </p:nvSpPr>
        <p:spPr>
          <a:xfrm>
            <a:off x="1715961" y="3791590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E8F4F9C-4A9A-4866-38E8-F3E459D909EA}"/>
              </a:ext>
            </a:extLst>
          </p:cNvPr>
          <p:cNvSpPr/>
          <p:nvPr/>
        </p:nvSpPr>
        <p:spPr>
          <a:xfrm>
            <a:off x="971178" y="3865368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E00CF7-2FF8-776C-FB7D-12B2DA903422}"/>
              </a:ext>
            </a:extLst>
          </p:cNvPr>
          <p:cNvSpPr/>
          <p:nvPr/>
        </p:nvSpPr>
        <p:spPr>
          <a:xfrm>
            <a:off x="3419393" y="474767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473A8BC-938B-8127-79F1-6FD1C025FBD3}"/>
              </a:ext>
            </a:extLst>
          </p:cNvPr>
          <p:cNvSpPr/>
          <p:nvPr/>
        </p:nvSpPr>
        <p:spPr>
          <a:xfrm>
            <a:off x="3665514" y="4301384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D9BB28-6E7E-5C0A-DA25-A723B140FE98}"/>
              </a:ext>
            </a:extLst>
          </p:cNvPr>
          <p:cNvCxnSpPr>
            <a:cxnSpLocks/>
          </p:cNvCxnSpPr>
          <p:nvPr/>
        </p:nvCxnSpPr>
        <p:spPr>
          <a:xfrm flipH="1">
            <a:off x="891097" y="2312198"/>
            <a:ext cx="2441574" cy="257829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D875A7-D249-906A-0825-4298312144E3}"/>
              </a:ext>
            </a:extLst>
          </p:cNvPr>
          <p:cNvCxnSpPr>
            <a:cxnSpLocks/>
          </p:cNvCxnSpPr>
          <p:nvPr/>
        </p:nvCxnSpPr>
        <p:spPr>
          <a:xfrm flipH="1">
            <a:off x="1735730" y="2991177"/>
            <a:ext cx="2441574" cy="257829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103D2A0-BB00-6490-3A99-DA98C8293CAA}"/>
                  </a:ext>
                </a:extLst>
              </p:cNvPr>
              <p:cNvSpPr txBox="1"/>
              <p:nvPr/>
            </p:nvSpPr>
            <p:spPr>
              <a:xfrm rot="18759110">
                <a:off x="3507543" y="1862111"/>
                <a:ext cx="16296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103D2A0-BB00-6490-3A99-DA98C8293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9110">
                <a:off x="3507543" y="1862111"/>
                <a:ext cx="162962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82B5D1A-7874-8B6E-C024-3BAD2A17AA1A}"/>
                  </a:ext>
                </a:extLst>
              </p:cNvPr>
              <p:cNvSpPr txBox="1"/>
              <p:nvPr/>
            </p:nvSpPr>
            <p:spPr>
              <a:xfrm rot="18745467">
                <a:off x="3104762" y="1419924"/>
                <a:ext cx="17393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82B5D1A-7874-8B6E-C024-3BAD2A17A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45467">
                <a:off x="3104762" y="1419924"/>
                <a:ext cx="173939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3D0F63C-5161-065E-2FDF-6BB045502684}"/>
                  </a:ext>
                </a:extLst>
              </p:cNvPr>
              <p:cNvSpPr txBox="1"/>
              <p:nvPr/>
            </p:nvSpPr>
            <p:spPr>
              <a:xfrm rot="18719730">
                <a:off x="3847568" y="2122114"/>
                <a:ext cx="18281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3D0F63C-5161-065E-2FDF-6BB04550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19730">
                <a:off x="3847568" y="2122114"/>
                <a:ext cx="182816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83D9714-5C1F-3BAE-A661-2C23E0B7B26C}"/>
              </a:ext>
            </a:extLst>
          </p:cNvPr>
          <p:cNvSpPr txBox="1"/>
          <p:nvPr/>
        </p:nvSpPr>
        <p:spPr>
          <a:xfrm>
            <a:off x="570951" y="2203186"/>
            <a:ext cx="185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Zone 1: Blue Class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740389-11F2-70D9-BE2F-5D17B49C86F9}"/>
              </a:ext>
            </a:extLst>
          </p:cNvPr>
          <p:cNvSpPr txBox="1"/>
          <p:nvPr/>
        </p:nvSpPr>
        <p:spPr>
          <a:xfrm>
            <a:off x="2320414" y="5239125"/>
            <a:ext cx="2187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Zone -1: Yellow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4FAB5BD-FA7F-0A01-B31A-8FC32B9A464F}"/>
                  </a:ext>
                </a:extLst>
              </p:cNvPr>
              <p:cNvSpPr txBox="1"/>
              <p:nvPr/>
            </p:nvSpPr>
            <p:spPr>
              <a:xfrm>
                <a:off x="5483731" y="1136609"/>
                <a:ext cx="6559373" cy="458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If the data is not linearly separable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then for any hyperplane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there exist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≱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pPr algn="l"/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𝜉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and require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,..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𝑛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𝜉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measures the distance by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violates the desired inequality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≥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optimization problem for a soft margin classifier is</a:t>
                </a:r>
              </a:p>
              <a:p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minimiz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subject</m:t>
                      </m:r>
                      <m:r>
                        <a:rPr lang="en-US" sz="160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to</m:t>
                      </m:r>
                      <m:r>
                        <a:rPr lang="en-US" sz="160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≥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 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𝑖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,…,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𝑛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a parameter that determines the tradeoff between margin maximization and penalty minimization. Usually,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chosen using CV.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4FAB5BD-FA7F-0A01-B31A-8FC32B9A4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731" y="1136609"/>
                <a:ext cx="6559373" cy="4584781"/>
              </a:xfrm>
              <a:prstGeom prst="rect">
                <a:avLst/>
              </a:prstGeom>
              <a:blipFill>
                <a:blip r:embed="rId6"/>
                <a:stretch>
                  <a:fillRect l="-558" t="-531" r="-372" b="-53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A63D7E-7D29-C527-84DA-D3FE2D0A92D4}"/>
              </a:ext>
            </a:extLst>
          </p:cNvPr>
          <p:cNvCxnSpPr>
            <a:cxnSpLocks/>
            <a:stCxn id="39" idx="5"/>
          </p:cNvCxnSpPr>
          <p:nvPr/>
        </p:nvCxnSpPr>
        <p:spPr>
          <a:xfrm>
            <a:off x="2745017" y="2751744"/>
            <a:ext cx="890214" cy="80745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A79370-D276-3B18-D135-2894475F91BD}"/>
                  </a:ext>
                </a:extLst>
              </p:cNvPr>
              <p:cNvSpPr txBox="1"/>
              <p:nvPr/>
            </p:nvSpPr>
            <p:spPr>
              <a:xfrm rot="18719730">
                <a:off x="2821553" y="2782045"/>
                <a:ext cx="658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𝜉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A79370-D276-3B18-D135-2894475F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19730">
                <a:off x="2821553" y="2782045"/>
                <a:ext cx="6586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AE3AC1B-D83E-AD8F-D7BF-98BA74782E29}"/>
              </a:ext>
            </a:extLst>
          </p:cNvPr>
          <p:cNvSpPr txBox="1"/>
          <p:nvPr/>
        </p:nvSpPr>
        <p:spPr>
          <a:xfrm>
            <a:off x="265043" y="384358"/>
            <a:ext cx="3052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Soft Margin Classifier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F43B79-D27C-A7F6-3398-362FE2867C1F}"/>
              </a:ext>
            </a:extLst>
          </p:cNvPr>
          <p:cNvCxnSpPr>
            <a:cxnSpLocks/>
          </p:cNvCxnSpPr>
          <p:nvPr/>
        </p:nvCxnSpPr>
        <p:spPr>
          <a:xfrm>
            <a:off x="362284" y="883850"/>
            <a:ext cx="8683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943249-B3FF-D171-9008-5C927395E98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452898" y="4280322"/>
            <a:ext cx="119382" cy="10785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1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C4BBEC-E2EA-4E73-A688-1BB8F7603679}"/>
              </a:ext>
            </a:extLst>
          </p:cNvPr>
          <p:cNvSpPr/>
          <p:nvPr/>
        </p:nvSpPr>
        <p:spPr>
          <a:xfrm>
            <a:off x="7296616" y="1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BFDBA-94FF-41B4-AA8E-19E5B8D81284}"/>
              </a:ext>
            </a:extLst>
          </p:cNvPr>
          <p:cNvSpPr txBox="1"/>
          <p:nvPr/>
        </p:nvSpPr>
        <p:spPr>
          <a:xfrm>
            <a:off x="7353765" y="2644169"/>
            <a:ext cx="4781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Multiclassification Classification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EE46D6-1318-458B-A023-6922AC7A7BD0}"/>
              </a:ext>
            </a:extLst>
          </p:cNvPr>
          <p:cNvCxnSpPr>
            <a:cxnSpLocks/>
          </p:cNvCxnSpPr>
          <p:nvPr/>
        </p:nvCxnSpPr>
        <p:spPr>
          <a:xfrm>
            <a:off x="10903150" y="6578585"/>
            <a:ext cx="1050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5D83DF-A22E-4B47-A446-3AD6B599F1F9}"/>
                  </a:ext>
                </a:extLst>
              </p:cNvPr>
              <p:cNvSpPr txBox="1"/>
              <p:nvPr/>
            </p:nvSpPr>
            <p:spPr>
              <a:xfrm>
                <a:off x="642731" y="1228396"/>
                <a:ext cx="600323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SVM is a binary classifier. For a multiclass classification problem, we use one of the following methods:</a:t>
                </a: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One vs. All </a:t>
                </a: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– for each class, we create a classifier that separates it from all the rest of the classes.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All Pairs </a:t>
                </a: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– we create a classifier for each pair of classes, while ignoring the other classes.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both methods, we create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𝐾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models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𝐾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number of classes).</a:t>
                </a: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Given a new observation, we run it through all the models and select the class with the majority vote.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5D83DF-A22E-4B47-A446-3AD6B599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31" y="1228396"/>
                <a:ext cx="6003234" cy="4401205"/>
              </a:xfrm>
              <a:prstGeom prst="rect">
                <a:avLst/>
              </a:prstGeom>
              <a:blipFill>
                <a:blip r:embed="rId3"/>
                <a:stretch>
                  <a:fillRect l="-1015" t="-693" r="-102" b="-18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78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D25A21-1736-4496-BA0B-66B928655497}"/>
              </a:ext>
            </a:extLst>
          </p:cNvPr>
          <p:cNvSpPr/>
          <p:nvPr/>
        </p:nvSpPr>
        <p:spPr>
          <a:xfrm>
            <a:off x="0" y="0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FD47A-C34D-404A-87DC-24D362793839}"/>
              </a:ext>
            </a:extLst>
          </p:cNvPr>
          <p:cNvSpPr txBox="1"/>
          <p:nvPr/>
        </p:nvSpPr>
        <p:spPr>
          <a:xfrm>
            <a:off x="371283" y="2716644"/>
            <a:ext cx="11173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C: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float, default=1.0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Regularization parameter. The strength of the regularization is inversely proportional to C. Must be strictly positive.</a:t>
            </a:r>
          </a:p>
          <a:p>
            <a:endParaRPr lang="en-US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kernel: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{‘linear’, ‘poly’, ‘</a:t>
            </a:r>
            <a:r>
              <a:rPr lang="en-US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rbf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’, ‘sigmoid’, ‘precomputed’} or callable, default=’</a:t>
            </a:r>
            <a:r>
              <a:rPr lang="en-US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rbf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’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Specifies the kernel type to be used in the algorithm.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degree: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int, default=3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Degree of the polynomial kernel function (‘poly’).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gamma: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{‘scale’, ‘auto’} or float, default=’scale’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Kernel coefficient for ‘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rbf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’, ‘poly’ and ‘sigmoid’.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A3E3C-5D47-4E64-8E9B-184365EEA1BA}"/>
              </a:ext>
            </a:extLst>
          </p:cNvPr>
          <p:cNvSpPr txBox="1"/>
          <p:nvPr/>
        </p:nvSpPr>
        <p:spPr>
          <a:xfrm>
            <a:off x="647699" y="522514"/>
            <a:ext cx="1089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SVM Hyper-Parameters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F29A53-8AE8-416B-8B7E-43D6025887F6}"/>
              </a:ext>
            </a:extLst>
          </p:cNvPr>
          <p:cNvCxnSpPr>
            <a:cxnSpLocks/>
          </p:cNvCxnSpPr>
          <p:nvPr/>
        </p:nvCxnSpPr>
        <p:spPr>
          <a:xfrm>
            <a:off x="371283" y="432847"/>
            <a:ext cx="0" cy="936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6C625080-5BB4-9312-D9C4-5798570F7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5" y="607341"/>
            <a:ext cx="720000" cy="7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75A54C-839F-9706-81D9-48B05F82B751}"/>
              </a:ext>
            </a:extLst>
          </p:cNvPr>
          <p:cNvSpPr txBox="1"/>
          <p:nvPr/>
        </p:nvSpPr>
        <p:spPr>
          <a:xfrm>
            <a:off x="7168233" y="732633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SVM Main Ideas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30C0F-DE69-3B9E-A5F2-9646EC0A71D8}"/>
              </a:ext>
            </a:extLst>
          </p:cNvPr>
          <p:cNvSpPr txBox="1"/>
          <p:nvPr/>
        </p:nvSpPr>
        <p:spPr>
          <a:xfrm>
            <a:off x="7168234" y="4684707"/>
            <a:ext cx="40190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The Math Behind SVM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B7EE765-FD8C-841F-B14A-E1542F8C6679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2327EC-C91D-27AA-9518-3F4885A4315D}"/>
              </a:ext>
            </a:extLst>
          </p:cNvPr>
          <p:cNvSpPr txBox="1"/>
          <p:nvPr/>
        </p:nvSpPr>
        <p:spPr>
          <a:xfrm>
            <a:off x="7168234" y="2703409"/>
            <a:ext cx="31949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SVM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DFF8007-75E9-6594-F5E4-F69FD5DBF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15" y="5648296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210C35-8062-54A1-FD81-3A6BBEE02EA6}"/>
              </a:ext>
            </a:extLst>
          </p:cNvPr>
          <p:cNvSpPr txBox="1"/>
          <p:nvPr/>
        </p:nvSpPr>
        <p:spPr>
          <a:xfrm>
            <a:off x="7168234" y="5671131"/>
            <a:ext cx="34888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Support Vector Machines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7282A5-3544-0F06-2D31-1BB91D2245B0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858E8D-8247-3D47-9D4B-5A4512FF4968}"/>
              </a:ext>
            </a:extLst>
          </p:cNvPr>
          <p:cNvSpPr txBox="1"/>
          <p:nvPr/>
        </p:nvSpPr>
        <p:spPr>
          <a:xfrm>
            <a:off x="7168233" y="1719959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9"/>
              </a:rPr>
              <a:t>SVM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3322A7-C7A4-C702-3A87-7473A5993C4B}"/>
              </a:ext>
            </a:extLst>
          </p:cNvPr>
          <p:cNvSpPr txBox="1"/>
          <p:nvPr/>
        </p:nvSpPr>
        <p:spPr>
          <a:xfrm>
            <a:off x="7168234" y="3695951"/>
            <a:ext cx="38263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10"/>
              </a:rPr>
              <a:t>SVM from Scratch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7" name="Picture 26" descr="Towards Data Science">
            <a:extLst>
              <a:ext uri="{FF2B5EF4-FFF2-40B4-BE49-F238E27FC236}">
                <a16:creationId xmlns:a16="http://schemas.microsoft.com/office/drawing/2014/main" id="{08424EE8-231F-A16C-DAD9-5EB5E0A69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356678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B04348C1-99AF-35F8-7245-D126C4BF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15" y="1725648"/>
            <a:ext cx="900000" cy="4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Analytics Vidhya - Crunchbase Company Profile &amp;amp; Funding">
            <a:extLst>
              <a:ext uri="{FF2B5EF4-FFF2-40B4-BE49-F238E27FC236}">
                <a16:creationId xmlns:a16="http://schemas.microsoft.com/office/drawing/2014/main" id="{067E165F-3204-98DF-2BCF-B34461700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257993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Analytics Vidhya - Crunchbase Company Profile &amp;amp; Funding">
            <a:extLst>
              <a:ext uri="{FF2B5EF4-FFF2-40B4-BE49-F238E27FC236}">
                <a16:creationId xmlns:a16="http://schemas.microsoft.com/office/drawing/2014/main" id="{A7A15FEF-7A3D-59F4-61AA-2F580AA2F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455363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50D84BD-37E5-4A76-8B06-3086091FCC53}"/>
              </a:ext>
            </a:extLst>
          </p:cNvPr>
          <p:cNvSpPr/>
          <p:nvPr/>
        </p:nvSpPr>
        <p:spPr>
          <a:xfrm>
            <a:off x="5770335" y="52251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4116F-820B-4537-B323-927274B402FC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14050A-D6A5-4872-8622-12C06128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" y="0"/>
            <a:ext cx="4895384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B78DB-F6B0-4346-840B-FF777F5FEB2E}"/>
              </a:ext>
            </a:extLst>
          </p:cNvPr>
          <p:cNvSpPr txBox="1"/>
          <p:nvPr/>
        </p:nvSpPr>
        <p:spPr>
          <a:xfrm>
            <a:off x="2" y="2551835"/>
            <a:ext cx="4895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 Vector Machines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92D65F-3D49-4380-9F2B-DF841607E6B3}"/>
              </a:ext>
            </a:extLst>
          </p:cNvPr>
          <p:cNvCxnSpPr>
            <a:cxnSpLocks/>
          </p:cNvCxnSpPr>
          <p:nvPr/>
        </p:nvCxnSpPr>
        <p:spPr>
          <a:xfrm flipV="1">
            <a:off x="369692" y="261257"/>
            <a:ext cx="0" cy="9511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87CB61-D331-4DCB-99A8-A1AAF81D9B8B}"/>
              </a:ext>
            </a:extLst>
          </p:cNvPr>
          <p:cNvSpPr txBox="1"/>
          <p:nvPr/>
        </p:nvSpPr>
        <p:spPr>
          <a:xfrm>
            <a:off x="6096000" y="1070905"/>
            <a:ext cx="507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binary classification algorithm.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EE16CDFA-EEA9-4C4C-BA74-5E6A33210CEB}"/>
              </a:ext>
            </a:extLst>
          </p:cNvPr>
          <p:cNvSpPr/>
          <p:nvPr/>
        </p:nvSpPr>
        <p:spPr>
          <a:xfrm>
            <a:off x="5770335" y="2618999"/>
            <a:ext cx="5400000" cy="1620000"/>
          </a:xfrm>
          <a:prstGeom prst="rect">
            <a:avLst/>
          </a:prstGeom>
          <a:solidFill>
            <a:srgbClr val="000000">
              <a:alpha val="19608"/>
            </a:srgbClr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3389308C-CD39-49C1-BA55-2F6F90B16159}"/>
              </a:ext>
            </a:extLst>
          </p:cNvPr>
          <p:cNvSpPr/>
          <p:nvPr/>
        </p:nvSpPr>
        <p:spPr>
          <a:xfrm>
            <a:off x="5770335" y="471548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C7D4D-0AD3-46CA-B78D-A9ED1339F251}"/>
              </a:ext>
            </a:extLst>
          </p:cNvPr>
          <p:cNvSpPr txBox="1"/>
          <p:nvPr/>
        </p:nvSpPr>
        <p:spPr>
          <a:xfrm>
            <a:off x="6095999" y="5048431"/>
            <a:ext cx="507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Uses different kernels depending on the shape of the data.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E4C09E-6619-4BAC-B363-DBA7ABE186A5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8470335" y="2142515"/>
            <a:ext cx="0" cy="47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E41C4-DEA9-4E8F-A4C6-9B723ED1900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470335" y="4238999"/>
            <a:ext cx="0" cy="47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D911DE-6682-4FEB-B471-4A5DA2281C42}"/>
              </a:ext>
            </a:extLst>
          </p:cNvPr>
          <p:cNvSpPr txBox="1"/>
          <p:nvPr/>
        </p:nvSpPr>
        <p:spPr>
          <a:xfrm>
            <a:off x="6095999" y="2951945"/>
            <a:ext cx="5074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Based on creating a hyperplane that divides the observations.</a:t>
            </a:r>
            <a:endParaRPr lang="en-IL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0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EA1613-4716-F79D-FC29-8C71F86C394C}"/>
              </a:ext>
            </a:extLst>
          </p:cNvPr>
          <p:cNvCxnSpPr>
            <a:cxnSpLocks/>
          </p:cNvCxnSpPr>
          <p:nvPr/>
        </p:nvCxnSpPr>
        <p:spPr>
          <a:xfrm>
            <a:off x="3586807" y="4005661"/>
            <a:ext cx="49259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1100254" y="516166"/>
            <a:ext cx="999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Classifying Observations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4CE4D6-06D6-4F9D-8FBA-73D7D9EA5B5E}"/>
              </a:ext>
            </a:extLst>
          </p:cNvPr>
          <p:cNvSpPr/>
          <p:nvPr/>
        </p:nvSpPr>
        <p:spPr>
          <a:xfrm>
            <a:off x="3756611" y="3897661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A07EF7C-DADD-5092-325E-144841E08BA1}"/>
              </a:ext>
            </a:extLst>
          </p:cNvPr>
          <p:cNvSpPr/>
          <p:nvPr/>
        </p:nvSpPr>
        <p:spPr>
          <a:xfrm>
            <a:off x="3909011" y="3897661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64A2231-883B-3A36-D67D-2F602D773751}"/>
              </a:ext>
            </a:extLst>
          </p:cNvPr>
          <p:cNvSpPr/>
          <p:nvPr/>
        </p:nvSpPr>
        <p:spPr>
          <a:xfrm>
            <a:off x="4277411" y="3897661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3C1675C-F571-EEA9-76EF-0CC8D6DD472F}"/>
              </a:ext>
            </a:extLst>
          </p:cNvPr>
          <p:cNvSpPr/>
          <p:nvPr/>
        </p:nvSpPr>
        <p:spPr>
          <a:xfrm>
            <a:off x="4620866" y="3897661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7484A96-5EC9-2C28-E9A1-3F66E14FADCC}"/>
              </a:ext>
            </a:extLst>
          </p:cNvPr>
          <p:cNvSpPr/>
          <p:nvPr/>
        </p:nvSpPr>
        <p:spPr>
          <a:xfrm>
            <a:off x="4789153" y="3897661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6F7B0CA-E9CE-93E4-B5C3-BAE3DE446458}"/>
              </a:ext>
            </a:extLst>
          </p:cNvPr>
          <p:cNvSpPr/>
          <p:nvPr/>
        </p:nvSpPr>
        <p:spPr>
          <a:xfrm>
            <a:off x="5049553" y="3897661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890B8D1-0AAC-3E49-A9A4-C68A9F8D149A}"/>
              </a:ext>
            </a:extLst>
          </p:cNvPr>
          <p:cNvSpPr/>
          <p:nvPr/>
        </p:nvSpPr>
        <p:spPr>
          <a:xfrm>
            <a:off x="6598113" y="3897661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566F2B2-F72D-360E-3C91-0C99C900FABE}"/>
              </a:ext>
            </a:extLst>
          </p:cNvPr>
          <p:cNvSpPr/>
          <p:nvPr/>
        </p:nvSpPr>
        <p:spPr>
          <a:xfrm>
            <a:off x="6997485" y="3897661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B0DEDD2-053E-66E1-275C-3CFF93CE5666}"/>
              </a:ext>
            </a:extLst>
          </p:cNvPr>
          <p:cNvSpPr/>
          <p:nvPr/>
        </p:nvSpPr>
        <p:spPr>
          <a:xfrm>
            <a:off x="7377299" y="3897661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0837A57-FB52-472B-6391-99C33A532953}"/>
              </a:ext>
            </a:extLst>
          </p:cNvPr>
          <p:cNvSpPr/>
          <p:nvPr/>
        </p:nvSpPr>
        <p:spPr>
          <a:xfrm>
            <a:off x="7541113" y="3897661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14F9ADD-3458-7FA2-D9CA-1D3EF1AAA4F0}"/>
              </a:ext>
            </a:extLst>
          </p:cNvPr>
          <p:cNvSpPr/>
          <p:nvPr/>
        </p:nvSpPr>
        <p:spPr>
          <a:xfrm>
            <a:off x="7868468" y="3897661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314D7C-5904-9093-9035-FFF457F0A515}"/>
              </a:ext>
            </a:extLst>
          </p:cNvPr>
          <p:cNvSpPr/>
          <p:nvPr/>
        </p:nvSpPr>
        <p:spPr>
          <a:xfrm>
            <a:off x="8132955" y="3897661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9F50918-C773-539F-756B-138625851D12}"/>
                  </a:ext>
                </a:extLst>
              </p:cNvPr>
              <p:cNvSpPr txBox="1"/>
              <p:nvPr/>
            </p:nvSpPr>
            <p:spPr>
              <a:xfrm>
                <a:off x="459138" y="2317938"/>
                <a:ext cx="66932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Suppose we have a numeric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some observations belong to the blue class and some to the yellow class.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9F50918-C773-539F-756B-138625851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38" y="2317938"/>
                <a:ext cx="6693232" cy="707886"/>
              </a:xfrm>
              <a:prstGeom prst="rect">
                <a:avLst/>
              </a:prstGeom>
              <a:blipFill>
                <a:blip r:embed="rId3"/>
                <a:stretch>
                  <a:fillRect l="-911" t="-3448" b="-155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C3488979-F950-EE9E-1312-AD12A4933E36}"/>
              </a:ext>
            </a:extLst>
          </p:cNvPr>
          <p:cNvSpPr txBox="1"/>
          <p:nvPr/>
        </p:nvSpPr>
        <p:spPr>
          <a:xfrm>
            <a:off x="459137" y="5111742"/>
            <a:ext cx="872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 would like to create a threshold to correctly classify a new observation.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E1ADE3-DB8D-E36E-57C0-1B9F660A3E5B}"/>
              </a:ext>
            </a:extLst>
          </p:cNvPr>
          <p:cNvSpPr txBox="1"/>
          <p:nvPr/>
        </p:nvSpPr>
        <p:spPr>
          <a:xfrm>
            <a:off x="466595" y="5741989"/>
            <a:ext cx="805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can we define the best threshold?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09462-D2EA-AB91-CA56-3516A829B4BE}"/>
              </a:ext>
            </a:extLst>
          </p:cNvPr>
          <p:cNvCxnSpPr/>
          <p:nvPr/>
        </p:nvCxnSpPr>
        <p:spPr>
          <a:xfrm>
            <a:off x="5592588" y="3692995"/>
            <a:ext cx="0" cy="6253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8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8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EA1613-4716-F79D-FC29-8C71F86C394C}"/>
              </a:ext>
            </a:extLst>
          </p:cNvPr>
          <p:cNvCxnSpPr>
            <a:cxnSpLocks/>
          </p:cNvCxnSpPr>
          <p:nvPr/>
        </p:nvCxnSpPr>
        <p:spPr>
          <a:xfrm>
            <a:off x="3586807" y="4005661"/>
            <a:ext cx="49259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1100254" y="516166"/>
            <a:ext cx="999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Maximal Margin Classifier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4CE4D6-06D6-4F9D-8FBA-73D7D9EA5B5E}"/>
              </a:ext>
            </a:extLst>
          </p:cNvPr>
          <p:cNvSpPr/>
          <p:nvPr/>
        </p:nvSpPr>
        <p:spPr>
          <a:xfrm>
            <a:off x="3756611" y="3897661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A07EF7C-DADD-5092-325E-144841E08BA1}"/>
              </a:ext>
            </a:extLst>
          </p:cNvPr>
          <p:cNvSpPr/>
          <p:nvPr/>
        </p:nvSpPr>
        <p:spPr>
          <a:xfrm>
            <a:off x="3909011" y="3897661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64A2231-883B-3A36-D67D-2F602D773751}"/>
              </a:ext>
            </a:extLst>
          </p:cNvPr>
          <p:cNvSpPr/>
          <p:nvPr/>
        </p:nvSpPr>
        <p:spPr>
          <a:xfrm>
            <a:off x="4277411" y="3897661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3C1675C-F571-EEA9-76EF-0CC8D6DD472F}"/>
              </a:ext>
            </a:extLst>
          </p:cNvPr>
          <p:cNvSpPr/>
          <p:nvPr/>
        </p:nvSpPr>
        <p:spPr>
          <a:xfrm>
            <a:off x="4620866" y="3897661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7484A96-5EC9-2C28-E9A1-3F66E14FADCC}"/>
              </a:ext>
            </a:extLst>
          </p:cNvPr>
          <p:cNvSpPr/>
          <p:nvPr/>
        </p:nvSpPr>
        <p:spPr>
          <a:xfrm>
            <a:off x="4789153" y="3897661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6F7B0CA-E9CE-93E4-B5C3-BAE3DE446458}"/>
              </a:ext>
            </a:extLst>
          </p:cNvPr>
          <p:cNvSpPr/>
          <p:nvPr/>
        </p:nvSpPr>
        <p:spPr>
          <a:xfrm>
            <a:off x="5049553" y="3897661"/>
            <a:ext cx="216000" cy="2160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890B8D1-0AAC-3E49-A9A4-C68A9F8D149A}"/>
              </a:ext>
            </a:extLst>
          </p:cNvPr>
          <p:cNvSpPr/>
          <p:nvPr/>
        </p:nvSpPr>
        <p:spPr>
          <a:xfrm>
            <a:off x="6598113" y="3897661"/>
            <a:ext cx="216000" cy="2160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566F2B2-F72D-360E-3C91-0C99C900FABE}"/>
              </a:ext>
            </a:extLst>
          </p:cNvPr>
          <p:cNvSpPr/>
          <p:nvPr/>
        </p:nvSpPr>
        <p:spPr>
          <a:xfrm>
            <a:off x="6997485" y="3897661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B0DEDD2-053E-66E1-275C-3CFF93CE5666}"/>
              </a:ext>
            </a:extLst>
          </p:cNvPr>
          <p:cNvSpPr/>
          <p:nvPr/>
        </p:nvSpPr>
        <p:spPr>
          <a:xfrm>
            <a:off x="7377299" y="3897661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0837A57-FB52-472B-6391-99C33A532953}"/>
              </a:ext>
            </a:extLst>
          </p:cNvPr>
          <p:cNvSpPr/>
          <p:nvPr/>
        </p:nvSpPr>
        <p:spPr>
          <a:xfrm>
            <a:off x="7541113" y="3897661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14F9ADD-3458-7FA2-D9CA-1D3EF1AAA4F0}"/>
              </a:ext>
            </a:extLst>
          </p:cNvPr>
          <p:cNvSpPr/>
          <p:nvPr/>
        </p:nvSpPr>
        <p:spPr>
          <a:xfrm>
            <a:off x="7868468" y="3897661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314D7C-5904-9093-9035-FFF457F0A515}"/>
              </a:ext>
            </a:extLst>
          </p:cNvPr>
          <p:cNvSpPr/>
          <p:nvPr/>
        </p:nvSpPr>
        <p:spPr>
          <a:xfrm>
            <a:off x="8132955" y="3897661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9F50918-C773-539F-756B-138625851D12}"/>
              </a:ext>
            </a:extLst>
          </p:cNvPr>
          <p:cNvSpPr txBox="1"/>
          <p:nvPr/>
        </p:nvSpPr>
        <p:spPr>
          <a:xfrm>
            <a:off x="459138" y="2557102"/>
            <a:ext cx="9150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 use the midpoint between to the two edge observations as the threshold.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09462-D2EA-AB91-CA56-3516A829B4BE}"/>
              </a:ext>
            </a:extLst>
          </p:cNvPr>
          <p:cNvCxnSpPr/>
          <p:nvPr/>
        </p:nvCxnSpPr>
        <p:spPr>
          <a:xfrm>
            <a:off x="5928849" y="3692995"/>
            <a:ext cx="0" cy="6253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D61D49-557B-EA77-7FE0-92D446D353F4}"/>
              </a:ext>
            </a:extLst>
          </p:cNvPr>
          <p:cNvCxnSpPr/>
          <p:nvPr/>
        </p:nvCxnSpPr>
        <p:spPr>
          <a:xfrm>
            <a:off x="5928849" y="4318326"/>
            <a:ext cx="7964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A4E119-E77A-FEF3-74B5-D28AA2B3C584}"/>
              </a:ext>
            </a:extLst>
          </p:cNvPr>
          <p:cNvCxnSpPr/>
          <p:nvPr/>
        </p:nvCxnSpPr>
        <p:spPr>
          <a:xfrm>
            <a:off x="5132435" y="4318326"/>
            <a:ext cx="7964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03D2C6-AF8B-3D28-C8FB-6F9700F2B107}"/>
              </a:ext>
            </a:extLst>
          </p:cNvPr>
          <p:cNvSpPr txBox="1"/>
          <p:nvPr/>
        </p:nvSpPr>
        <p:spPr>
          <a:xfrm>
            <a:off x="4620866" y="4985498"/>
            <a:ext cx="996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Margin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AA7A1C-03C4-CDD4-D009-E6C8038CA483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118934" y="4426325"/>
            <a:ext cx="373365" cy="5591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44B2BE-3155-856E-7F5E-B3048B56F6D0}"/>
              </a:ext>
            </a:extLst>
          </p:cNvPr>
          <p:cNvSpPr txBox="1"/>
          <p:nvPr/>
        </p:nvSpPr>
        <p:spPr>
          <a:xfrm>
            <a:off x="459138" y="5852724"/>
            <a:ext cx="10962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Maximal Margin Classifier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using the threshold that maximizes the margin to make classifications.</a:t>
            </a:r>
          </a:p>
        </p:txBody>
      </p:sp>
    </p:spTree>
    <p:extLst>
      <p:ext uri="{BB962C8B-B14F-4D97-AF65-F5344CB8AC3E}">
        <p14:creationId xmlns:p14="http://schemas.microsoft.com/office/powerpoint/2010/main" val="379394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703408" y="516166"/>
            <a:ext cx="10879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Problem with Maximal Margin Classifiers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9F50918-C773-539F-756B-138625851D12}"/>
              </a:ext>
            </a:extLst>
          </p:cNvPr>
          <p:cNvSpPr txBox="1"/>
          <p:nvPr/>
        </p:nvSpPr>
        <p:spPr>
          <a:xfrm>
            <a:off x="459137" y="2707295"/>
            <a:ext cx="10012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Maximal Margin Classifiers are very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sensitive to outliers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the following dataset, the threshold is very close to the yellow observations and could misclassify new observations because of the blue outlier.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33513A-844F-B563-FCA7-92F6258E08BB}"/>
              </a:ext>
            </a:extLst>
          </p:cNvPr>
          <p:cNvCxnSpPr>
            <a:cxnSpLocks/>
          </p:cNvCxnSpPr>
          <p:nvPr/>
        </p:nvCxnSpPr>
        <p:spPr>
          <a:xfrm>
            <a:off x="3586807" y="5126536"/>
            <a:ext cx="49259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E7C37E9-8A1C-5FB8-57EC-09861364F202}"/>
              </a:ext>
            </a:extLst>
          </p:cNvPr>
          <p:cNvSpPr/>
          <p:nvPr/>
        </p:nvSpPr>
        <p:spPr>
          <a:xfrm>
            <a:off x="3756611" y="501853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6B39CC-BB67-ED1D-07D1-C293C35715E2}"/>
              </a:ext>
            </a:extLst>
          </p:cNvPr>
          <p:cNvSpPr/>
          <p:nvPr/>
        </p:nvSpPr>
        <p:spPr>
          <a:xfrm>
            <a:off x="3909011" y="501853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D107BA-AAA1-7C8E-BA42-B1FAAC62781B}"/>
              </a:ext>
            </a:extLst>
          </p:cNvPr>
          <p:cNvSpPr/>
          <p:nvPr/>
        </p:nvSpPr>
        <p:spPr>
          <a:xfrm>
            <a:off x="4277411" y="501853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4FD842-10C6-09D5-32CC-0B575BE6C73C}"/>
              </a:ext>
            </a:extLst>
          </p:cNvPr>
          <p:cNvSpPr/>
          <p:nvPr/>
        </p:nvSpPr>
        <p:spPr>
          <a:xfrm>
            <a:off x="4620866" y="501853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3097EF5-D24F-5D3D-A984-14BA14828CE8}"/>
              </a:ext>
            </a:extLst>
          </p:cNvPr>
          <p:cNvSpPr/>
          <p:nvPr/>
        </p:nvSpPr>
        <p:spPr>
          <a:xfrm>
            <a:off x="4789153" y="501853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339D2B-4355-9C90-CDAE-64096514686C}"/>
              </a:ext>
            </a:extLst>
          </p:cNvPr>
          <p:cNvSpPr/>
          <p:nvPr/>
        </p:nvSpPr>
        <p:spPr>
          <a:xfrm>
            <a:off x="6148252" y="501853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7C7115-9EEE-6BC5-3FB4-0B3820AE90D5}"/>
              </a:ext>
            </a:extLst>
          </p:cNvPr>
          <p:cNvSpPr/>
          <p:nvPr/>
        </p:nvSpPr>
        <p:spPr>
          <a:xfrm>
            <a:off x="6598113" y="501853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51C281-099F-0F1C-9043-BAAB2A58A591}"/>
              </a:ext>
            </a:extLst>
          </p:cNvPr>
          <p:cNvSpPr/>
          <p:nvPr/>
        </p:nvSpPr>
        <p:spPr>
          <a:xfrm>
            <a:off x="6997485" y="501853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73E65D-6F6B-7B66-554F-A3BBB675ED48}"/>
              </a:ext>
            </a:extLst>
          </p:cNvPr>
          <p:cNvSpPr/>
          <p:nvPr/>
        </p:nvSpPr>
        <p:spPr>
          <a:xfrm>
            <a:off x="7377299" y="501853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A1C70C-E176-6DE5-0247-19E196FF8CDE}"/>
              </a:ext>
            </a:extLst>
          </p:cNvPr>
          <p:cNvSpPr/>
          <p:nvPr/>
        </p:nvSpPr>
        <p:spPr>
          <a:xfrm>
            <a:off x="7541113" y="501853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816B65D-8488-806F-E585-CC72C1A542E8}"/>
              </a:ext>
            </a:extLst>
          </p:cNvPr>
          <p:cNvSpPr/>
          <p:nvPr/>
        </p:nvSpPr>
        <p:spPr>
          <a:xfrm>
            <a:off x="7868468" y="501853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CB5D77D-520C-71A1-8FE6-37E1B55EE491}"/>
              </a:ext>
            </a:extLst>
          </p:cNvPr>
          <p:cNvSpPr/>
          <p:nvPr/>
        </p:nvSpPr>
        <p:spPr>
          <a:xfrm>
            <a:off x="8132955" y="501853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662274-3927-5621-98E2-D48D182B0820}"/>
              </a:ext>
            </a:extLst>
          </p:cNvPr>
          <p:cNvCxnSpPr/>
          <p:nvPr/>
        </p:nvCxnSpPr>
        <p:spPr>
          <a:xfrm>
            <a:off x="6459793" y="4813870"/>
            <a:ext cx="0" cy="6253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703408" y="516166"/>
            <a:ext cx="10879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Solution – Allow Misclassifications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9F50918-C773-539F-756B-138625851D12}"/>
              </a:ext>
            </a:extLst>
          </p:cNvPr>
          <p:cNvSpPr txBox="1"/>
          <p:nvPr/>
        </p:nvSpPr>
        <p:spPr>
          <a:xfrm>
            <a:off x="459138" y="2476950"/>
            <a:ext cx="6861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By allowing misclassifications, we avoid overfitting the model and end up getting better results.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34E5B1-A30E-8212-D3BB-14F442CE872D}"/>
              </a:ext>
            </a:extLst>
          </p:cNvPr>
          <p:cNvCxnSpPr>
            <a:cxnSpLocks/>
          </p:cNvCxnSpPr>
          <p:nvPr/>
        </p:nvCxnSpPr>
        <p:spPr>
          <a:xfrm>
            <a:off x="3586807" y="4023355"/>
            <a:ext cx="49259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1FF09D4-CA9B-791B-9751-2DDD6180D4B2}"/>
              </a:ext>
            </a:extLst>
          </p:cNvPr>
          <p:cNvSpPr/>
          <p:nvPr/>
        </p:nvSpPr>
        <p:spPr>
          <a:xfrm>
            <a:off x="3756611" y="3915355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7D54E1-0BFF-8CD2-EC72-8F384A3D2232}"/>
              </a:ext>
            </a:extLst>
          </p:cNvPr>
          <p:cNvSpPr/>
          <p:nvPr/>
        </p:nvSpPr>
        <p:spPr>
          <a:xfrm>
            <a:off x="3909011" y="3915355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423945-7F3C-D91F-92AB-96F6273DA12B}"/>
              </a:ext>
            </a:extLst>
          </p:cNvPr>
          <p:cNvSpPr/>
          <p:nvPr/>
        </p:nvSpPr>
        <p:spPr>
          <a:xfrm>
            <a:off x="4277411" y="3915355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C6678E-86DB-161A-78C0-5F48E3875DD6}"/>
              </a:ext>
            </a:extLst>
          </p:cNvPr>
          <p:cNvSpPr/>
          <p:nvPr/>
        </p:nvSpPr>
        <p:spPr>
          <a:xfrm>
            <a:off x="4620866" y="3915355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2B961D-7CDF-B7A6-7AD5-CD901C6D0313}"/>
              </a:ext>
            </a:extLst>
          </p:cNvPr>
          <p:cNvSpPr/>
          <p:nvPr/>
        </p:nvSpPr>
        <p:spPr>
          <a:xfrm>
            <a:off x="4789153" y="3915355"/>
            <a:ext cx="216000" cy="2160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D28B3C-B9DF-5879-62E2-AE2144E06C41}"/>
              </a:ext>
            </a:extLst>
          </p:cNvPr>
          <p:cNvSpPr/>
          <p:nvPr/>
        </p:nvSpPr>
        <p:spPr>
          <a:xfrm>
            <a:off x="6148252" y="3915355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EE2EEB-D865-0821-49C1-3A9B182E8ABA}"/>
              </a:ext>
            </a:extLst>
          </p:cNvPr>
          <p:cNvSpPr/>
          <p:nvPr/>
        </p:nvSpPr>
        <p:spPr>
          <a:xfrm>
            <a:off x="6598113" y="3915355"/>
            <a:ext cx="216000" cy="2160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CB8720-C6C3-96F3-C2AA-0AB320B4B512}"/>
              </a:ext>
            </a:extLst>
          </p:cNvPr>
          <p:cNvSpPr/>
          <p:nvPr/>
        </p:nvSpPr>
        <p:spPr>
          <a:xfrm>
            <a:off x="6997485" y="3915355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8FF91D-6D44-5AFE-9F06-86DA8D6D374E}"/>
              </a:ext>
            </a:extLst>
          </p:cNvPr>
          <p:cNvSpPr/>
          <p:nvPr/>
        </p:nvSpPr>
        <p:spPr>
          <a:xfrm>
            <a:off x="7377299" y="3915355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4D2A01E-55BE-CDAC-E7F6-A789A5B3B965}"/>
              </a:ext>
            </a:extLst>
          </p:cNvPr>
          <p:cNvSpPr/>
          <p:nvPr/>
        </p:nvSpPr>
        <p:spPr>
          <a:xfrm>
            <a:off x="7541113" y="3915355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4787C9-14EC-D5F2-A068-C05F1097788D}"/>
              </a:ext>
            </a:extLst>
          </p:cNvPr>
          <p:cNvSpPr/>
          <p:nvPr/>
        </p:nvSpPr>
        <p:spPr>
          <a:xfrm>
            <a:off x="7868468" y="3915355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B3F93BA-FC87-D8B9-A1C5-9AAF30E539A6}"/>
              </a:ext>
            </a:extLst>
          </p:cNvPr>
          <p:cNvSpPr/>
          <p:nvPr/>
        </p:nvSpPr>
        <p:spPr>
          <a:xfrm>
            <a:off x="8132955" y="3915355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E1B0D5-BEA1-77BB-98A7-7F1819696C33}"/>
              </a:ext>
            </a:extLst>
          </p:cNvPr>
          <p:cNvCxnSpPr/>
          <p:nvPr/>
        </p:nvCxnSpPr>
        <p:spPr>
          <a:xfrm>
            <a:off x="5810865" y="3710689"/>
            <a:ext cx="0" cy="6253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53DED4-6BEF-62D6-CDA7-D1F28D56CA90}"/>
              </a:ext>
            </a:extLst>
          </p:cNvPr>
          <p:cNvCxnSpPr>
            <a:cxnSpLocks/>
          </p:cNvCxnSpPr>
          <p:nvPr/>
        </p:nvCxnSpPr>
        <p:spPr>
          <a:xfrm>
            <a:off x="4898268" y="4513013"/>
            <a:ext cx="912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D99CC6-EBF7-DB0D-82DC-7E0F37275DC3}"/>
              </a:ext>
            </a:extLst>
          </p:cNvPr>
          <p:cNvCxnSpPr>
            <a:cxnSpLocks/>
          </p:cNvCxnSpPr>
          <p:nvPr/>
        </p:nvCxnSpPr>
        <p:spPr>
          <a:xfrm>
            <a:off x="5810865" y="4513013"/>
            <a:ext cx="912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7B2CE1-BCEE-3639-CD79-8B9B1320791C}"/>
              </a:ext>
            </a:extLst>
          </p:cNvPr>
          <p:cNvSpPr txBox="1"/>
          <p:nvPr/>
        </p:nvSpPr>
        <p:spPr>
          <a:xfrm>
            <a:off x="4305083" y="5144788"/>
            <a:ext cx="1474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Soft Margin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683905-A061-4C03-D164-1E003CC7E30B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042514" y="4642796"/>
            <a:ext cx="308201" cy="5019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677B3B8-88B9-0215-7537-E5CBD3A6F81E}"/>
              </a:ext>
            </a:extLst>
          </p:cNvPr>
          <p:cNvSpPr txBox="1"/>
          <p:nvPr/>
        </p:nvSpPr>
        <p:spPr>
          <a:xfrm>
            <a:off x="459138" y="5941724"/>
            <a:ext cx="893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is allowing misclassifications an example of the bias-variance tradeoff?</a:t>
            </a:r>
          </a:p>
        </p:txBody>
      </p:sp>
    </p:spTree>
    <p:extLst>
      <p:ext uri="{BB962C8B-B14F-4D97-AF65-F5344CB8AC3E}">
        <p14:creationId xmlns:p14="http://schemas.microsoft.com/office/powerpoint/2010/main" val="418502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703408" y="516166"/>
            <a:ext cx="10879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 Margin or Support Vector Classifier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9F50918-C773-539F-756B-138625851D12}"/>
              </a:ext>
            </a:extLst>
          </p:cNvPr>
          <p:cNvSpPr txBox="1"/>
          <p:nvPr/>
        </p:nvSpPr>
        <p:spPr>
          <a:xfrm>
            <a:off x="459137" y="2476950"/>
            <a:ext cx="882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Support Vectors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the observations on the edge and within the soft margin.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34E5B1-A30E-8212-D3BB-14F442CE872D}"/>
              </a:ext>
            </a:extLst>
          </p:cNvPr>
          <p:cNvCxnSpPr>
            <a:cxnSpLocks/>
          </p:cNvCxnSpPr>
          <p:nvPr/>
        </p:nvCxnSpPr>
        <p:spPr>
          <a:xfrm>
            <a:off x="3586807" y="4796169"/>
            <a:ext cx="49259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1FF09D4-CA9B-791B-9751-2DDD6180D4B2}"/>
              </a:ext>
            </a:extLst>
          </p:cNvPr>
          <p:cNvSpPr/>
          <p:nvPr/>
        </p:nvSpPr>
        <p:spPr>
          <a:xfrm>
            <a:off x="3756611" y="4688169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7D54E1-0BFF-8CD2-EC72-8F384A3D2232}"/>
              </a:ext>
            </a:extLst>
          </p:cNvPr>
          <p:cNvSpPr/>
          <p:nvPr/>
        </p:nvSpPr>
        <p:spPr>
          <a:xfrm>
            <a:off x="3909011" y="4688169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423945-7F3C-D91F-92AB-96F6273DA12B}"/>
              </a:ext>
            </a:extLst>
          </p:cNvPr>
          <p:cNvSpPr/>
          <p:nvPr/>
        </p:nvSpPr>
        <p:spPr>
          <a:xfrm>
            <a:off x="4277411" y="4688169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C6678E-86DB-161A-78C0-5F48E3875DD6}"/>
              </a:ext>
            </a:extLst>
          </p:cNvPr>
          <p:cNvSpPr/>
          <p:nvPr/>
        </p:nvSpPr>
        <p:spPr>
          <a:xfrm>
            <a:off x="4620866" y="4688169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2B961D-7CDF-B7A6-7AD5-CD901C6D0313}"/>
              </a:ext>
            </a:extLst>
          </p:cNvPr>
          <p:cNvSpPr/>
          <p:nvPr/>
        </p:nvSpPr>
        <p:spPr>
          <a:xfrm>
            <a:off x="4789153" y="4688169"/>
            <a:ext cx="216000" cy="2160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D28B3C-B9DF-5879-62E2-AE2144E06C41}"/>
              </a:ext>
            </a:extLst>
          </p:cNvPr>
          <p:cNvSpPr/>
          <p:nvPr/>
        </p:nvSpPr>
        <p:spPr>
          <a:xfrm>
            <a:off x="6148252" y="4688169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EE2EEB-D865-0821-49C1-3A9B182E8ABA}"/>
              </a:ext>
            </a:extLst>
          </p:cNvPr>
          <p:cNvSpPr/>
          <p:nvPr/>
        </p:nvSpPr>
        <p:spPr>
          <a:xfrm>
            <a:off x="6598113" y="4688169"/>
            <a:ext cx="216000" cy="2160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CB8720-C6C3-96F3-C2AA-0AB320B4B512}"/>
              </a:ext>
            </a:extLst>
          </p:cNvPr>
          <p:cNvSpPr/>
          <p:nvPr/>
        </p:nvSpPr>
        <p:spPr>
          <a:xfrm>
            <a:off x="6997485" y="4688169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8FF91D-6D44-5AFE-9F06-86DA8D6D374E}"/>
              </a:ext>
            </a:extLst>
          </p:cNvPr>
          <p:cNvSpPr/>
          <p:nvPr/>
        </p:nvSpPr>
        <p:spPr>
          <a:xfrm>
            <a:off x="7377299" y="4688169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4D2A01E-55BE-CDAC-E7F6-A789A5B3B965}"/>
              </a:ext>
            </a:extLst>
          </p:cNvPr>
          <p:cNvSpPr/>
          <p:nvPr/>
        </p:nvSpPr>
        <p:spPr>
          <a:xfrm>
            <a:off x="7541113" y="4688169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4787C9-14EC-D5F2-A068-C05F1097788D}"/>
              </a:ext>
            </a:extLst>
          </p:cNvPr>
          <p:cNvSpPr/>
          <p:nvPr/>
        </p:nvSpPr>
        <p:spPr>
          <a:xfrm>
            <a:off x="7868468" y="4688169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B3F93BA-FC87-D8B9-A1C5-9AAF30E539A6}"/>
              </a:ext>
            </a:extLst>
          </p:cNvPr>
          <p:cNvSpPr/>
          <p:nvPr/>
        </p:nvSpPr>
        <p:spPr>
          <a:xfrm>
            <a:off x="8132955" y="4688169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E1B0D5-BEA1-77BB-98A7-7F1819696C33}"/>
              </a:ext>
            </a:extLst>
          </p:cNvPr>
          <p:cNvCxnSpPr/>
          <p:nvPr/>
        </p:nvCxnSpPr>
        <p:spPr>
          <a:xfrm>
            <a:off x="5810865" y="4483503"/>
            <a:ext cx="0" cy="6253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53DED4-6BEF-62D6-CDA7-D1F28D56CA90}"/>
              </a:ext>
            </a:extLst>
          </p:cNvPr>
          <p:cNvCxnSpPr>
            <a:cxnSpLocks/>
          </p:cNvCxnSpPr>
          <p:nvPr/>
        </p:nvCxnSpPr>
        <p:spPr>
          <a:xfrm>
            <a:off x="4898268" y="5285827"/>
            <a:ext cx="912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D99CC6-EBF7-DB0D-82DC-7E0F37275DC3}"/>
              </a:ext>
            </a:extLst>
          </p:cNvPr>
          <p:cNvCxnSpPr>
            <a:cxnSpLocks/>
          </p:cNvCxnSpPr>
          <p:nvPr/>
        </p:nvCxnSpPr>
        <p:spPr>
          <a:xfrm>
            <a:off x="5810865" y="5285827"/>
            <a:ext cx="912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D64AEF-3F15-EF82-E039-4509AED0861A}"/>
              </a:ext>
            </a:extLst>
          </p:cNvPr>
          <p:cNvSpPr txBox="1"/>
          <p:nvPr/>
        </p:nvSpPr>
        <p:spPr>
          <a:xfrm>
            <a:off x="4305083" y="5917602"/>
            <a:ext cx="1474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Soft Margin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CEBD65-4BEF-ECAC-B4BA-95831893683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5042514" y="5415610"/>
            <a:ext cx="308201" cy="5019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2BCFBF-619F-0DD6-725D-CFE0A7D6BB08}"/>
              </a:ext>
            </a:extLst>
          </p:cNvPr>
          <p:cNvSpPr txBox="1"/>
          <p:nvPr/>
        </p:nvSpPr>
        <p:spPr>
          <a:xfrm>
            <a:off x="4628011" y="3480226"/>
            <a:ext cx="2303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Support Vectors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919997-29C4-91E9-D729-935D011CB6F3}"/>
              </a:ext>
            </a:extLst>
          </p:cNvPr>
          <p:cNvCxnSpPr>
            <a:cxnSpLocks/>
            <a:stCxn id="42" idx="2"/>
            <a:endCxn id="26" idx="0"/>
          </p:cNvCxnSpPr>
          <p:nvPr/>
        </p:nvCxnSpPr>
        <p:spPr>
          <a:xfrm>
            <a:off x="5779944" y="3880336"/>
            <a:ext cx="476308" cy="8078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A695EC-2A61-59D4-8F03-55A42F1A083E}"/>
              </a:ext>
            </a:extLst>
          </p:cNvPr>
          <p:cNvCxnSpPr>
            <a:cxnSpLocks/>
            <a:stCxn id="42" idx="2"/>
            <a:endCxn id="27" idx="0"/>
          </p:cNvCxnSpPr>
          <p:nvPr/>
        </p:nvCxnSpPr>
        <p:spPr>
          <a:xfrm>
            <a:off x="5779944" y="3880336"/>
            <a:ext cx="926169" cy="8078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C4610B-B35B-8EAD-FA0B-C8379BE669E3}"/>
              </a:ext>
            </a:extLst>
          </p:cNvPr>
          <p:cNvCxnSpPr>
            <a:cxnSpLocks/>
            <a:stCxn id="42" idx="2"/>
            <a:endCxn id="25" idx="0"/>
          </p:cNvCxnSpPr>
          <p:nvPr/>
        </p:nvCxnSpPr>
        <p:spPr>
          <a:xfrm flipH="1">
            <a:off x="4897153" y="3880336"/>
            <a:ext cx="882791" cy="8078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0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703408" y="516166"/>
            <a:ext cx="10879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Problem with Support Vector Classifiers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9F50918-C773-539F-756B-138625851D12}"/>
              </a:ext>
            </a:extLst>
          </p:cNvPr>
          <p:cNvSpPr txBox="1"/>
          <p:nvPr/>
        </p:nvSpPr>
        <p:spPr>
          <a:xfrm>
            <a:off x="459137" y="2707295"/>
            <a:ext cx="8386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Support Vector Classifiers don’t work well with every type of data.</a:t>
            </a:r>
          </a:p>
          <a:p>
            <a:pPr algn="l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the following dataset, a support vector classifier wouldn’t do a good job, no matter where it’s placed.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33513A-844F-B563-FCA7-92F6258E08BB}"/>
              </a:ext>
            </a:extLst>
          </p:cNvPr>
          <p:cNvCxnSpPr>
            <a:cxnSpLocks/>
          </p:cNvCxnSpPr>
          <p:nvPr/>
        </p:nvCxnSpPr>
        <p:spPr>
          <a:xfrm>
            <a:off x="3586807" y="5126536"/>
            <a:ext cx="49259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E7C37E9-8A1C-5FB8-57EC-09861364F202}"/>
              </a:ext>
            </a:extLst>
          </p:cNvPr>
          <p:cNvSpPr/>
          <p:nvPr/>
        </p:nvSpPr>
        <p:spPr>
          <a:xfrm>
            <a:off x="3756611" y="501853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6B39CC-BB67-ED1D-07D1-C293C35715E2}"/>
              </a:ext>
            </a:extLst>
          </p:cNvPr>
          <p:cNvSpPr/>
          <p:nvPr/>
        </p:nvSpPr>
        <p:spPr>
          <a:xfrm>
            <a:off x="3909011" y="501853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D107BA-AAA1-7C8E-BA42-B1FAAC62781B}"/>
              </a:ext>
            </a:extLst>
          </p:cNvPr>
          <p:cNvSpPr/>
          <p:nvPr/>
        </p:nvSpPr>
        <p:spPr>
          <a:xfrm>
            <a:off x="4277411" y="501853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4FD842-10C6-09D5-32CC-0B575BE6C73C}"/>
              </a:ext>
            </a:extLst>
          </p:cNvPr>
          <p:cNvSpPr/>
          <p:nvPr/>
        </p:nvSpPr>
        <p:spPr>
          <a:xfrm>
            <a:off x="7792792" y="501853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3097EF5-D24F-5D3D-A984-14BA14828CE8}"/>
              </a:ext>
            </a:extLst>
          </p:cNvPr>
          <p:cNvSpPr/>
          <p:nvPr/>
        </p:nvSpPr>
        <p:spPr>
          <a:xfrm>
            <a:off x="7485850" y="501853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339D2B-4355-9C90-CDAE-64096514686C}"/>
              </a:ext>
            </a:extLst>
          </p:cNvPr>
          <p:cNvSpPr/>
          <p:nvPr/>
        </p:nvSpPr>
        <p:spPr>
          <a:xfrm>
            <a:off x="8213013" y="501853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7C7115-9EEE-6BC5-3FB4-0B3820AE90D5}"/>
              </a:ext>
            </a:extLst>
          </p:cNvPr>
          <p:cNvSpPr/>
          <p:nvPr/>
        </p:nvSpPr>
        <p:spPr>
          <a:xfrm>
            <a:off x="5106869" y="501853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51C281-099F-0F1C-9043-BAAB2A58A591}"/>
              </a:ext>
            </a:extLst>
          </p:cNvPr>
          <p:cNvSpPr/>
          <p:nvPr/>
        </p:nvSpPr>
        <p:spPr>
          <a:xfrm>
            <a:off x="5506241" y="501853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73E65D-6F6B-7B66-554F-A3BBB675ED48}"/>
              </a:ext>
            </a:extLst>
          </p:cNvPr>
          <p:cNvSpPr/>
          <p:nvPr/>
        </p:nvSpPr>
        <p:spPr>
          <a:xfrm>
            <a:off x="5886055" y="501853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A1C70C-E176-6DE5-0247-19E196FF8CDE}"/>
              </a:ext>
            </a:extLst>
          </p:cNvPr>
          <p:cNvSpPr/>
          <p:nvPr/>
        </p:nvSpPr>
        <p:spPr>
          <a:xfrm>
            <a:off x="6049869" y="501853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816B65D-8488-806F-E585-CC72C1A542E8}"/>
              </a:ext>
            </a:extLst>
          </p:cNvPr>
          <p:cNvSpPr/>
          <p:nvPr/>
        </p:nvSpPr>
        <p:spPr>
          <a:xfrm>
            <a:off x="6377224" y="501853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CB5D77D-520C-71A1-8FE6-37E1B55EE491}"/>
              </a:ext>
            </a:extLst>
          </p:cNvPr>
          <p:cNvSpPr/>
          <p:nvPr/>
        </p:nvSpPr>
        <p:spPr>
          <a:xfrm>
            <a:off x="6641711" y="501853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5642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703408" y="516166"/>
            <a:ext cx="10879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Solution – Support Vector Machine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33513A-844F-B563-FCA7-92F6258E08BB}"/>
              </a:ext>
            </a:extLst>
          </p:cNvPr>
          <p:cNvCxnSpPr>
            <a:cxnSpLocks/>
          </p:cNvCxnSpPr>
          <p:nvPr/>
        </p:nvCxnSpPr>
        <p:spPr>
          <a:xfrm>
            <a:off x="6029738" y="5954792"/>
            <a:ext cx="52858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E7C37E9-8A1C-5FB8-57EC-09861364F202}"/>
              </a:ext>
            </a:extLst>
          </p:cNvPr>
          <p:cNvSpPr/>
          <p:nvPr/>
        </p:nvSpPr>
        <p:spPr>
          <a:xfrm>
            <a:off x="6559445" y="5561874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6B39CC-BB67-ED1D-07D1-C293C35715E2}"/>
              </a:ext>
            </a:extLst>
          </p:cNvPr>
          <p:cNvSpPr/>
          <p:nvPr/>
        </p:nvSpPr>
        <p:spPr>
          <a:xfrm>
            <a:off x="6711845" y="547573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D107BA-AAA1-7C8E-BA42-B1FAAC62781B}"/>
              </a:ext>
            </a:extLst>
          </p:cNvPr>
          <p:cNvSpPr/>
          <p:nvPr/>
        </p:nvSpPr>
        <p:spPr>
          <a:xfrm>
            <a:off x="7080245" y="5263704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4FD842-10C6-09D5-32CC-0B575BE6C73C}"/>
              </a:ext>
            </a:extLst>
          </p:cNvPr>
          <p:cNvSpPr/>
          <p:nvPr/>
        </p:nvSpPr>
        <p:spPr>
          <a:xfrm>
            <a:off x="10595626" y="3024081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3097EF5-D24F-5D3D-A984-14BA14828CE8}"/>
              </a:ext>
            </a:extLst>
          </p:cNvPr>
          <p:cNvSpPr/>
          <p:nvPr/>
        </p:nvSpPr>
        <p:spPr>
          <a:xfrm>
            <a:off x="10288684" y="3222867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339D2B-4355-9C90-CDAE-64096514686C}"/>
              </a:ext>
            </a:extLst>
          </p:cNvPr>
          <p:cNvSpPr/>
          <p:nvPr/>
        </p:nvSpPr>
        <p:spPr>
          <a:xfrm>
            <a:off x="11015847" y="2739156"/>
            <a:ext cx="216000" cy="216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7C7115-9EEE-6BC5-3FB4-0B3820AE90D5}"/>
              </a:ext>
            </a:extLst>
          </p:cNvPr>
          <p:cNvSpPr/>
          <p:nvPr/>
        </p:nvSpPr>
        <p:spPr>
          <a:xfrm>
            <a:off x="7909703" y="5124554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51C281-099F-0F1C-9043-BAAB2A58A591}"/>
              </a:ext>
            </a:extLst>
          </p:cNvPr>
          <p:cNvSpPr/>
          <p:nvPr/>
        </p:nvSpPr>
        <p:spPr>
          <a:xfrm>
            <a:off x="8309075" y="4899268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73E65D-6F6B-7B66-554F-A3BBB675ED48}"/>
              </a:ext>
            </a:extLst>
          </p:cNvPr>
          <p:cNvSpPr/>
          <p:nvPr/>
        </p:nvSpPr>
        <p:spPr>
          <a:xfrm>
            <a:off x="8688889" y="468060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A1C70C-E176-6DE5-0247-19E196FF8CDE}"/>
              </a:ext>
            </a:extLst>
          </p:cNvPr>
          <p:cNvSpPr/>
          <p:nvPr/>
        </p:nvSpPr>
        <p:spPr>
          <a:xfrm>
            <a:off x="8852703" y="4594465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816B65D-8488-806F-E585-CC72C1A542E8}"/>
              </a:ext>
            </a:extLst>
          </p:cNvPr>
          <p:cNvSpPr/>
          <p:nvPr/>
        </p:nvSpPr>
        <p:spPr>
          <a:xfrm>
            <a:off x="9180058" y="437580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CB5D77D-520C-71A1-8FE6-37E1B55EE491}"/>
              </a:ext>
            </a:extLst>
          </p:cNvPr>
          <p:cNvSpPr/>
          <p:nvPr/>
        </p:nvSpPr>
        <p:spPr>
          <a:xfrm>
            <a:off x="9444545" y="4263160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F5F23F-36E6-4EFE-0E96-7EA37D5908D4}"/>
              </a:ext>
            </a:extLst>
          </p:cNvPr>
          <p:cNvCxnSpPr>
            <a:cxnSpLocks/>
          </p:cNvCxnSpPr>
          <p:nvPr/>
        </p:nvCxnSpPr>
        <p:spPr>
          <a:xfrm>
            <a:off x="6029738" y="2637183"/>
            <a:ext cx="0" cy="33176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1EEAE4-D4AB-320A-F910-BDA923EAD7E5}"/>
                  </a:ext>
                </a:extLst>
              </p:cNvPr>
              <p:cNvSpPr txBox="1"/>
              <p:nvPr/>
            </p:nvSpPr>
            <p:spPr>
              <a:xfrm>
                <a:off x="10768021" y="6003693"/>
                <a:ext cx="728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1EEAE4-D4AB-320A-F910-BDA923EAD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8021" y="6003693"/>
                <a:ext cx="7282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90101-29F3-1D6E-FD8F-A1D713BB8DC0}"/>
                  </a:ext>
                </a:extLst>
              </p:cNvPr>
              <p:cNvSpPr txBox="1"/>
              <p:nvPr/>
            </p:nvSpPr>
            <p:spPr>
              <a:xfrm>
                <a:off x="5500032" y="2637182"/>
                <a:ext cx="5297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90101-29F3-1D6E-FD8F-A1D713BB8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32" y="2637182"/>
                <a:ext cx="5297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890E0C-A72E-E01F-DBB6-068D242E1E74}"/>
              </a:ext>
            </a:extLst>
          </p:cNvPr>
          <p:cNvCxnSpPr/>
          <p:nvPr/>
        </p:nvCxnSpPr>
        <p:spPr>
          <a:xfrm flipH="1">
            <a:off x="6605827" y="2776331"/>
            <a:ext cx="5023331" cy="3167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B01A7DF-A850-184F-AF1A-C242C1941512}"/>
                  </a:ext>
                </a:extLst>
              </p:cNvPr>
              <p:cNvSpPr txBox="1"/>
              <p:nvPr/>
            </p:nvSpPr>
            <p:spPr>
              <a:xfrm>
                <a:off x="517755" y="3376052"/>
                <a:ext cx="475306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this simple example, we add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-axis that corresponds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Now we can draw a Support Vector Classifier that separates the data properly.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B01A7DF-A850-184F-AF1A-C242C1941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5" y="3376052"/>
                <a:ext cx="4753069" cy="1631216"/>
              </a:xfrm>
              <a:prstGeom prst="rect">
                <a:avLst/>
              </a:prstGeom>
              <a:blipFill>
                <a:blip r:embed="rId5"/>
                <a:stretch>
                  <a:fillRect l="-1410" t="-1873" b="-63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07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L">
      <a:dk1>
        <a:srgbClr val="181717"/>
      </a:dk1>
      <a:lt1>
        <a:sysClr val="window" lastClr="FFFFFF"/>
      </a:lt1>
      <a:dk2>
        <a:srgbClr val="000000"/>
      </a:dk2>
      <a:lt2>
        <a:srgbClr val="F2F2F2"/>
      </a:lt2>
      <a:accent1>
        <a:srgbClr val="D62828"/>
      </a:accent1>
      <a:accent2>
        <a:srgbClr val="F77F00"/>
      </a:accent2>
      <a:accent3>
        <a:srgbClr val="FCBF49"/>
      </a:accent3>
      <a:accent4>
        <a:srgbClr val="56AB91"/>
      </a:accent4>
      <a:accent5>
        <a:srgbClr val="118AB2"/>
      </a:accent5>
      <a:accent6>
        <a:srgbClr val="EF476F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1209</Words>
  <Application>Microsoft Office PowerPoint</Application>
  <PresentationFormat>Widescreen</PresentationFormat>
  <Paragraphs>160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Magzal</dc:creator>
  <cp:lastModifiedBy>Tal Dulberg</cp:lastModifiedBy>
  <cp:revision>5</cp:revision>
  <dcterms:created xsi:type="dcterms:W3CDTF">2022-01-24T13:45:26Z</dcterms:created>
  <dcterms:modified xsi:type="dcterms:W3CDTF">2022-06-29T09:37:09Z</dcterms:modified>
</cp:coreProperties>
</file>