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93"/>
  </p:notesMasterIdLst>
  <p:handoutMasterIdLst>
    <p:handoutMasterId r:id="rId94"/>
  </p:handoutMasterIdLst>
  <p:sldIdLst>
    <p:sldId id="296" r:id="rId49"/>
    <p:sldId id="265" r:id="rId50"/>
    <p:sldId id="294" r:id="rId51"/>
    <p:sldId id="301" r:id="rId52"/>
    <p:sldId id="418" r:id="rId53"/>
    <p:sldId id="302" r:id="rId54"/>
    <p:sldId id="400" r:id="rId55"/>
    <p:sldId id="304" r:id="rId56"/>
    <p:sldId id="311" r:id="rId57"/>
    <p:sldId id="312" r:id="rId58"/>
    <p:sldId id="313" r:id="rId59"/>
    <p:sldId id="402" r:id="rId60"/>
    <p:sldId id="316" r:id="rId61"/>
    <p:sldId id="318" r:id="rId62"/>
    <p:sldId id="319" r:id="rId63"/>
    <p:sldId id="320" r:id="rId64"/>
    <p:sldId id="321" r:id="rId65"/>
    <p:sldId id="403" r:id="rId66"/>
    <p:sldId id="324" r:id="rId67"/>
    <p:sldId id="325" r:id="rId68"/>
    <p:sldId id="326" r:id="rId69"/>
    <p:sldId id="409" r:id="rId70"/>
    <p:sldId id="368" r:id="rId71"/>
    <p:sldId id="417" r:id="rId72"/>
    <p:sldId id="335" r:id="rId73"/>
    <p:sldId id="340" r:id="rId74"/>
    <p:sldId id="406" r:id="rId75"/>
    <p:sldId id="408" r:id="rId76"/>
    <p:sldId id="360" r:id="rId77"/>
    <p:sldId id="363" r:id="rId78"/>
    <p:sldId id="364" r:id="rId79"/>
    <p:sldId id="365" r:id="rId80"/>
    <p:sldId id="266" r:id="rId81"/>
    <p:sldId id="268" r:id="rId82"/>
    <p:sldId id="269" r:id="rId83"/>
    <p:sldId id="270" r:id="rId84"/>
    <p:sldId id="275" r:id="rId85"/>
    <p:sldId id="276" r:id="rId86"/>
    <p:sldId id="277" r:id="rId87"/>
    <p:sldId id="278" r:id="rId88"/>
    <p:sldId id="271" r:id="rId89"/>
    <p:sldId id="272" r:id="rId90"/>
    <p:sldId id="274" r:id="rId91"/>
    <p:sldId id="416" r:id="rId9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D215CF5B-0CDA-4879-B2DB-363BE88B21FC}">
          <p14:sldIdLst/>
        </p14:section>
        <p14:section name="what is python" id="{80FB19C0-24B6-4890-875E-B080C9886EDD}">
          <p14:sldIdLst>
            <p14:sldId id="296"/>
            <p14:sldId id="265"/>
            <p14:sldId id="294"/>
          </p14:sldIdLst>
        </p14:section>
        <p14:section name="print" id="{4B97FF93-CF38-41AB-9B3C-FB522F03D6A0}">
          <p14:sldIdLst>
            <p14:sldId id="301"/>
            <p14:sldId id="418"/>
            <p14:sldId id="302"/>
          </p14:sldIdLst>
        </p14:section>
        <p14:section name="comments" id="{54C5DB8D-DD97-4A71-8DC8-2CE2211958F3}">
          <p14:sldIdLst>
            <p14:sldId id="400"/>
            <p14:sldId id="304"/>
          </p14:sldIdLst>
        </p14:section>
        <p14:section name="working with strings" id="{84423658-A7B2-4B88-BF47-34D40BBB8169}">
          <p14:sldIdLst>
            <p14:sldId id="311"/>
            <p14:sldId id="312"/>
            <p14:sldId id="313"/>
          </p14:sldIdLst>
        </p14:section>
        <p14:section name="working with numbers" id="{CEA86DAA-C59D-4EDF-BB8A-749A34A772D8}">
          <p14:sldIdLst>
            <p14:sldId id="402"/>
            <p14:sldId id="316"/>
            <p14:sldId id="318"/>
            <p14:sldId id="319"/>
            <p14:sldId id="320"/>
            <p14:sldId id="321"/>
          </p14:sldIdLst>
        </p14:section>
        <p14:section name="dates" id="{ADC5C91D-464D-4ED1-87E9-AC82B1A748F8}">
          <p14:sldIdLst>
            <p14:sldId id="403"/>
            <p14:sldId id="324"/>
            <p14:sldId id="325"/>
            <p14:sldId id="326"/>
            <p14:sldId id="409"/>
            <p14:sldId id="368"/>
            <p14:sldId id="417"/>
            <p14:sldId id="335"/>
            <p14:sldId id="340"/>
            <p14:sldId id="406"/>
            <p14:sldId id="408"/>
            <p14:sldId id="360"/>
            <p14:sldId id="363"/>
            <p14:sldId id="364"/>
            <p14:sldId id="365"/>
            <p14:sldId id="266"/>
            <p14:sldId id="268"/>
            <p14:sldId id="269"/>
            <p14:sldId id="270"/>
            <p14:sldId id="275"/>
            <p14:sldId id="276"/>
            <p14:sldId id="277"/>
            <p14:sldId id="278"/>
            <p14:sldId id="271"/>
            <p14:sldId id="272"/>
            <p14:sldId id="274"/>
            <p14:sldId id="41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6" autoAdjust="0"/>
    <p:restoredTop sz="95742" autoAdjust="0"/>
  </p:normalViewPr>
  <p:slideViewPr>
    <p:cSldViewPr>
      <p:cViewPr varScale="1">
        <p:scale>
          <a:sx n="123" d="100"/>
          <a:sy n="123" d="100"/>
        </p:scale>
        <p:origin x="224" y="45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15.xml"/><Relationship Id="rId68" Type="http://schemas.openxmlformats.org/officeDocument/2006/relationships/slide" Target="slides/slide20.xml"/><Relationship Id="rId84" Type="http://schemas.openxmlformats.org/officeDocument/2006/relationships/slide" Target="slides/slide36.xml"/><Relationship Id="rId89" Type="http://schemas.openxmlformats.org/officeDocument/2006/relationships/slide" Target="slides/slide41.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slide" Target="slides/slide5.xml"/><Relationship Id="rId58" Type="http://schemas.openxmlformats.org/officeDocument/2006/relationships/slide" Target="slides/slide10.xml"/><Relationship Id="rId74" Type="http://schemas.openxmlformats.org/officeDocument/2006/relationships/slide" Target="slides/slide26.xml"/><Relationship Id="rId79" Type="http://schemas.openxmlformats.org/officeDocument/2006/relationships/slide" Target="slides/slide31.xml"/><Relationship Id="rId5" Type="http://schemas.openxmlformats.org/officeDocument/2006/relationships/customXml" Target="../customXml/item5.xml"/><Relationship Id="rId90" Type="http://schemas.openxmlformats.org/officeDocument/2006/relationships/slide" Target="slides/slide42.xml"/><Relationship Id="rId95" Type="http://schemas.openxmlformats.org/officeDocument/2006/relationships/commentAuthors" Target="commentAuthors.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slideMaster" Target="slideMasters/slideMaster1.xml"/><Relationship Id="rId64" Type="http://schemas.openxmlformats.org/officeDocument/2006/relationships/slide" Target="slides/slide16.xml"/><Relationship Id="rId69" Type="http://schemas.openxmlformats.org/officeDocument/2006/relationships/slide" Target="slides/slide21.xml"/><Relationship Id="rId80" Type="http://schemas.openxmlformats.org/officeDocument/2006/relationships/slide" Target="slides/slide32.xml"/><Relationship Id="rId85" Type="http://schemas.openxmlformats.org/officeDocument/2006/relationships/slide" Target="slides/slide3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11.xml"/><Relationship Id="rId67" Type="http://schemas.openxmlformats.org/officeDocument/2006/relationships/slide" Target="slides/slide19.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slide" Target="slides/slide14.xml"/><Relationship Id="rId70" Type="http://schemas.openxmlformats.org/officeDocument/2006/relationships/slide" Target="slides/slide22.xml"/><Relationship Id="rId75" Type="http://schemas.openxmlformats.org/officeDocument/2006/relationships/slide" Target="slides/slide27.xml"/><Relationship Id="rId83" Type="http://schemas.openxmlformats.org/officeDocument/2006/relationships/slide" Target="slides/slide35.xml"/><Relationship Id="rId88" Type="http://schemas.openxmlformats.org/officeDocument/2006/relationships/slide" Target="slides/slide40.xml"/><Relationship Id="rId91" Type="http://schemas.openxmlformats.org/officeDocument/2006/relationships/slide" Target="slides/slide43.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slide" Target="slides/slide9.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slide" Target="slides/slide12.xml"/><Relationship Id="rId65" Type="http://schemas.openxmlformats.org/officeDocument/2006/relationships/slide" Target="slides/slide17.xml"/><Relationship Id="rId73" Type="http://schemas.openxmlformats.org/officeDocument/2006/relationships/slide" Target="slides/slide25.xml"/><Relationship Id="rId78" Type="http://schemas.openxmlformats.org/officeDocument/2006/relationships/slide" Target="slides/slide30.xml"/><Relationship Id="rId81" Type="http://schemas.openxmlformats.org/officeDocument/2006/relationships/slide" Target="slides/slide33.xml"/><Relationship Id="rId86" Type="http://schemas.openxmlformats.org/officeDocument/2006/relationships/slide" Target="slides/slide38.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 Target="slides/slide2.xml"/><Relationship Id="rId55" Type="http://schemas.openxmlformats.org/officeDocument/2006/relationships/slide" Target="slides/slide7.xml"/><Relationship Id="rId76" Type="http://schemas.openxmlformats.org/officeDocument/2006/relationships/slide" Target="slides/slide28.xml"/><Relationship Id="rId97"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23.xml"/><Relationship Id="rId92" Type="http://schemas.openxmlformats.org/officeDocument/2006/relationships/slide" Target="slides/slide44.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18.xml"/><Relationship Id="rId87" Type="http://schemas.openxmlformats.org/officeDocument/2006/relationships/slide" Target="slides/slide39.xml"/><Relationship Id="rId61" Type="http://schemas.openxmlformats.org/officeDocument/2006/relationships/slide" Target="slides/slide13.xml"/><Relationship Id="rId82" Type="http://schemas.openxmlformats.org/officeDocument/2006/relationships/slide" Target="slides/slide34.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slide" Target="slides/slide8.xml"/><Relationship Id="rId77" Type="http://schemas.openxmlformats.org/officeDocument/2006/relationships/slide" Target="slides/slide29.xml"/><Relationship Id="rId8" Type="http://schemas.openxmlformats.org/officeDocument/2006/relationships/customXml" Target="../customXml/item8.xml"/><Relationship Id="rId51" Type="http://schemas.openxmlformats.org/officeDocument/2006/relationships/slide" Target="slides/slide3.xml"/><Relationship Id="rId72" Type="http://schemas.openxmlformats.org/officeDocument/2006/relationships/slide" Target="slides/slide24.xml"/><Relationship Id="rId93" Type="http://schemas.openxmlformats.org/officeDocument/2006/relationships/notesMaster" Target="notesMasters/notesMaster1.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2/9/22 4:26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2/9/22 4:26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08104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401905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9698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445948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1958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90357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56147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86277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5863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41852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0288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2/9/22 4:26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0324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381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386621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a:p>
        </p:txBody>
      </p:sp>
      <p:sp>
        <p:nvSpPr>
          <p:cNvPr id="10" name="Date Placeholder 9"/>
          <p:cNvSpPr>
            <a:spLocks noGrp="1"/>
          </p:cNvSpPr>
          <p:nvPr>
            <p:ph type="dt" idx="13"/>
          </p:nvPr>
        </p:nvSpPr>
        <p:spPr/>
        <p:txBody>
          <a:bodyPr/>
          <a:lstStyle/>
          <a:p>
            <a:fld id="{6108602D-D426-4C00-B215-BFA18C076426}" type="datetime8">
              <a:rPr lang="en-US" smtClean="0"/>
              <a:t>2/9/22 4:26 PM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545814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5.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1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2.png"/><Relationship Id="rId2" Type="http://schemas.openxmlformats.org/officeDocument/2006/relationships/customXml" Target="../../customXml/item43.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69075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88191" y="2144987"/>
            <a:ext cx="4756952" cy="3823674"/>
          </a:xfrm>
        </p:spPr>
        <p:txBody>
          <a:bodyPr/>
          <a:lstStyle>
            <a:lvl1pPr>
              <a:defRPr sz="1836"/>
            </a:lvl1pPr>
            <a:lvl2pPr>
              <a:defRPr sz="1632"/>
            </a:lvl2pPr>
            <a:lvl3pPr>
              <a:defRPr sz="1428"/>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91332" y="2144987"/>
            <a:ext cx="4756952" cy="3823674"/>
          </a:xfrm>
        </p:spPr>
        <p:txBody>
          <a:bodyPr/>
          <a:lstStyle>
            <a:lvl1pPr>
              <a:defRPr sz="1836"/>
            </a:lvl1pPr>
            <a:lvl2pPr>
              <a:defRPr sz="1632"/>
            </a:lvl2pPr>
            <a:lvl3pPr>
              <a:defRPr sz="1428"/>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6142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0578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 id="2147484212"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why-anaconda/" TargetMode="External"/><Relationship Id="rId2" Type="http://schemas.openxmlformats.org/officeDocument/2006/relationships/hyperlink" Target="https://www.anaconda.com/distribution/" TargetMode="External"/><Relationship Id="rId1" Type="http://schemas.openxmlformats.org/officeDocument/2006/relationships/slideLayout" Target="../slideLayouts/slideLayout5.xml"/><Relationship Id="rId4" Type="http://schemas.openxmlformats.org/officeDocument/2006/relationships/hyperlink" Target="https://www.jetbrains.com/pycharm/download/#section=window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hyperlink" Target="https://www.geeksforgeeks.org/queue-in-python/" TargetMode="Externa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3" Type="http://schemas.openxmlformats.org/officeDocument/2006/relationships/hyperlink" Target="https://www.machinelearningplus.com/python/list-comprehensions-in-python/" TargetMode="External"/><Relationship Id="rId2" Type="http://schemas.openxmlformats.org/officeDocument/2006/relationships/hyperlink" Target="https://www.machinelearningplus.com/python/101-numpy-exercises-python/"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6583680" y="365760"/>
            <a:ext cx="5486400" cy="1554480"/>
          </a:xfrm>
          <a:prstGeom prst="rect">
            <a:avLst/>
          </a:prstGeom>
        </p:spPr>
        <p:txBody>
          <a:bodyPr wrap="square" anchor="t">
            <a:normAutofit/>
          </a:bodyPr>
          <a:lstStyle/>
          <a:p>
            <a:br>
              <a:rPr lang="en-US" dirty="0"/>
            </a:br>
            <a:r>
              <a:rPr lang="en-US" dirty="0"/>
              <a:t>Basic Python</a:t>
            </a:r>
          </a:p>
        </p:txBody>
      </p:sp>
      <p:pic>
        <p:nvPicPr>
          <p:cNvPr id="6" name="Picture 5">
            <a:extLst>
              <a:ext uri="{FF2B5EF4-FFF2-40B4-BE49-F238E27FC236}">
                <a16:creationId xmlns:a16="http://schemas.microsoft.com/office/drawing/2014/main" id="{008E783A-02CA-4E35-89CE-8C4259A457B5}"/>
              </a:ext>
            </a:extLst>
          </p:cNvPr>
          <p:cNvPicPr>
            <a:picLocks noChangeAspect="1"/>
          </p:cNvPicPr>
          <p:nvPr/>
        </p:nvPicPr>
        <p:blipFill rotWithShape="1">
          <a:blip r:embed="rId2"/>
          <a:srcRect l="24818" r="15849"/>
          <a:stretch/>
        </p:blipFill>
        <p:spPr>
          <a:xfrm>
            <a:off x="20" y="10"/>
            <a:ext cx="6217900" cy="6995150"/>
          </a:xfrm>
          <a:prstGeom prst="rect">
            <a:avLst/>
          </a:prstGeom>
          <a:noFill/>
        </p:spPr>
      </p:pic>
    </p:spTree>
    <p:extLst>
      <p:ext uri="{BB962C8B-B14F-4D97-AF65-F5344CB8AC3E}">
        <p14:creationId xmlns:p14="http://schemas.microsoft.com/office/powerpoint/2010/main" val="363738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use functions to modify strings</a:t>
            </a:r>
            <a:endParaRPr lang="en-US" dirty="0"/>
          </a:p>
        </p:txBody>
      </p:sp>
      <p:sp>
        <p:nvSpPr>
          <p:cNvPr id="5" name="Text Placeholder 4"/>
          <p:cNvSpPr>
            <a:spLocks noGrp="1"/>
          </p:cNvSpPr>
          <p:nvPr>
            <p:ph type="body" sz="quarter" idx="10"/>
          </p:nvPr>
        </p:nvSpPr>
        <p:spPr>
          <a:xfrm>
            <a:off x="365760" y="1371600"/>
            <a:ext cx="11704320" cy="4268861"/>
          </a:xfrm>
        </p:spPr>
        <p:txBody>
          <a:bodyPr/>
          <a:lstStyle/>
          <a:p>
            <a:r>
              <a:rPr lang="en-CA" dirty="0"/>
              <a:t>sentence = </a:t>
            </a:r>
            <a:r>
              <a:rPr lang="en-CA" dirty="0">
                <a:solidFill>
                  <a:srgbClr val="C00000"/>
                </a:solidFill>
              </a:rPr>
              <a:t>'The dog is named Sammy'</a:t>
            </a:r>
          </a:p>
          <a:p>
            <a:r>
              <a:rPr lang="en-CA" dirty="0"/>
              <a:t>print(</a:t>
            </a:r>
            <a:r>
              <a:rPr lang="en-CA" dirty="0" err="1"/>
              <a:t>sentence.upper</a:t>
            </a:r>
            <a:r>
              <a:rPr lang="en-CA" dirty="0"/>
              <a:t>())</a:t>
            </a:r>
          </a:p>
          <a:p>
            <a:r>
              <a:rPr lang="en-CA" dirty="0"/>
              <a:t>print(</a:t>
            </a:r>
            <a:r>
              <a:rPr lang="en-CA" dirty="0" err="1"/>
              <a:t>sentence.lower</a:t>
            </a:r>
            <a:r>
              <a:rPr lang="en-CA" dirty="0"/>
              <a:t>())</a:t>
            </a:r>
          </a:p>
          <a:p>
            <a:r>
              <a:rPr lang="en-CA" dirty="0"/>
              <a:t>print(</a:t>
            </a:r>
            <a:r>
              <a:rPr lang="en-CA" dirty="0" err="1"/>
              <a:t>sentence.capitalize</a:t>
            </a:r>
            <a:r>
              <a:rPr lang="en-CA" dirty="0"/>
              <a:t>())</a:t>
            </a:r>
          </a:p>
          <a:p>
            <a:r>
              <a:rPr lang="en-CA" dirty="0"/>
              <a:t>print(</a:t>
            </a:r>
            <a:r>
              <a:rPr lang="en-CA" dirty="0" err="1"/>
              <a:t>sentence.count</a:t>
            </a:r>
            <a:r>
              <a:rPr lang="en-CA" dirty="0"/>
              <a:t>(</a:t>
            </a:r>
            <a:r>
              <a:rPr lang="en-CA" dirty="0">
                <a:solidFill>
                  <a:srgbClr val="C00000"/>
                </a:solidFill>
              </a:rPr>
              <a:t>'a'</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THE DOG IS NAMED SAMMY</a:t>
            </a: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2</a:t>
            </a:r>
            <a:endParaRPr lang="en-CA" dirty="0"/>
          </a:p>
        </p:txBody>
      </p:sp>
    </p:spTree>
    <p:extLst>
      <p:ext uri="{BB962C8B-B14F-4D97-AF65-F5344CB8AC3E}">
        <p14:creationId xmlns:p14="http://schemas.microsoft.com/office/powerpoint/2010/main" val="1993966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a:t>
            </a:r>
            <a:r>
              <a:rPr lang="en-US" b="1" dirty="0"/>
              <a:t>functions help us format strings we save  to files and databases, or display to users </a:t>
            </a:r>
            <a:endParaRPr lang="en-US" dirty="0"/>
          </a:p>
        </p:txBody>
      </p:sp>
      <p:sp>
        <p:nvSpPr>
          <p:cNvPr id="5" name="Text Placeholder 4"/>
          <p:cNvSpPr>
            <a:spLocks noGrp="1"/>
          </p:cNvSpPr>
          <p:nvPr>
            <p:ph type="body" sz="quarter" idx="10"/>
          </p:nvPr>
        </p:nvSpPr>
        <p:spPr>
          <a:xfrm>
            <a:off x="359245" y="1959436"/>
            <a:ext cx="11704320" cy="4712059"/>
          </a:xfrm>
        </p:spPr>
        <p:txBody>
          <a:bodyPr/>
          <a:lstStyle/>
          <a:p>
            <a:r>
              <a:rPr lang="en-US" dirty="0" err="1"/>
              <a:t>first_name</a:t>
            </a:r>
            <a:r>
              <a:rPr lang="en-US" dirty="0"/>
              <a:t> = input(</a:t>
            </a:r>
            <a:r>
              <a:rPr lang="en-US" dirty="0">
                <a:solidFill>
                  <a:srgbClr val="C00000"/>
                </a:solidFill>
              </a:rPr>
              <a:t>'What is your first name? '</a:t>
            </a:r>
            <a:r>
              <a:rPr lang="en-US" dirty="0">
                <a:solidFill>
                  <a:srgbClr val="002050"/>
                </a:solidFill>
              </a:rPr>
              <a:t>)</a:t>
            </a:r>
          </a:p>
          <a:p>
            <a:r>
              <a:rPr lang="en-US" dirty="0" err="1"/>
              <a:t>last_name</a:t>
            </a:r>
            <a:r>
              <a:rPr lang="en-US" dirty="0"/>
              <a:t> = input(</a:t>
            </a:r>
            <a:r>
              <a:rPr lang="en-US" dirty="0">
                <a:solidFill>
                  <a:srgbClr val="C00000"/>
                </a:solidFill>
              </a:rPr>
              <a:t>'What is your last name? '</a:t>
            </a:r>
            <a:r>
              <a:rPr lang="en-US" dirty="0">
                <a:solidFill>
                  <a:srgbClr val="002050"/>
                </a:solidFill>
              </a:rPr>
              <a:t>)</a:t>
            </a:r>
          </a:p>
          <a:p>
            <a:r>
              <a:rPr lang="en-US" dirty="0"/>
              <a:t>print (</a:t>
            </a:r>
            <a:r>
              <a:rPr lang="en-US" dirty="0">
                <a:solidFill>
                  <a:srgbClr val="C00000"/>
                </a:solidFill>
              </a:rPr>
              <a:t>'Hello '</a:t>
            </a:r>
            <a:r>
              <a:rPr lang="en-US" dirty="0"/>
              <a:t> + </a:t>
            </a:r>
            <a:r>
              <a:rPr lang="en-US" dirty="0" err="1"/>
              <a:t>first_name.capitalize</a:t>
            </a:r>
            <a:r>
              <a:rPr lang="en-US" dirty="0"/>
              <a:t>() + </a:t>
            </a:r>
            <a:r>
              <a:rPr lang="en-US" dirty="0">
                <a:solidFill>
                  <a:srgbClr val="C00000"/>
                </a:solidFill>
              </a:rPr>
              <a:t>' '</a:t>
            </a:r>
            <a:r>
              <a:rPr lang="en-US" dirty="0"/>
              <a:t> \</a:t>
            </a:r>
          </a:p>
          <a:p>
            <a:r>
              <a:rPr lang="en-US" dirty="0"/>
              <a:t>       + </a:t>
            </a:r>
            <a:r>
              <a:rPr lang="en-US" dirty="0" err="1"/>
              <a:t>last_name.capitalize</a:t>
            </a:r>
            <a:r>
              <a:rPr lang="en-US" dirty="0"/>
              <a:t>())</a:t>
            </a:r>
          </a:p>
          <a:p>
            <a:br>
              <a:rPr lang="en-US" dirty="0"/>
            </a:br>
            <a:endParaRPr lang="en-US"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0006"/>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What is your first name? SUSAN</a:t>
            </a:r>
          </a:p>
          <a:p>
            <a:r>
              <a:rPr lang="en-US" dirty="0">
                <a:solidFill>
                  <a:schemeClr val="bg1"/>
                </a:solidFill>
              </a:rPr>
              <a:t>What is your last name? IBACH</a:t>
            </a:r>
          </a:p>
          <a:p>
            <a:r>
              <a:rPr lang="en-US" dirty="0">
                <a:solidFill>
                  <a:schemeClr val="bg1"/>
                </a:solidFill>
              </a:rPr>
              <a:t>Hello Susan Ibach</a:t>
            </a:r>
            <a:endParaRPr lang="en-CA" dirty="0"/>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365760" y="365760"/>
            <a:ext cx="5486400" cy="1554480"/>
          </a:xfrm>
          <a:prstGeom prst="rect">
            <a:avLst/>
          </a:prstGeom>
        </p:spPr>
        <p:txBody>
          <a:bodyPr wrap="square" anchor="t">
            <a:normAutofit/>
          </a:bodyPr>
          <a:lstStyle/>
          <a:p>
            <a:r>
              <a:rPr lang="en-US" dirty="0"/>
              <a:t>Working with numbers</a:t>
            </a:r>
          </a:p>
        </p:txBody>
      </p:sp>
      <p:pic>
        <p:nvPicPr>
          <p:cNvPr id="6" name="Picture 5">
            <a:extLst>
              <a:ext uri="{FF2B5EF4-FFF2-40B4-BE49-F238E27FC236}">
                <a16:creationId xmlns:a16="http://schemas.microsoft.com/office/drawing/2014/main" id="{EE54D5D7-16F5-47F6-8ED6-54F716F11EC0}"/>
              </a:ext>
            </a:extLst>
          </p:cNvPr>
          <p:cNvPicPr>
            <a:picLocks noChangeAspect="1"/>
          </p:cNvPicPr>
          <p:nvPr/>
        </p:nvPicPr>
        <p:blipFill rotWithShape="1">
          <a:blip r:embed="rId2"/>
          <a:srcRect l="9753" r="23580" b="-1"/>
          <a:stretch/>
        </p:blipFill>
        <p:spPr>
          <a:xfrm>
            <a:off x="6217920" y="10"/>
            <a:ext cx="6217920" cy="6995150"/>
          </a:xfrm>
          <a:prstGeom prst="rect">
            <a:avLst/>
          </a:prstGeom>
          <a:noFill/>
        </p:spPr>
      </p:pic>
    </p:spTree>
    <p:extLst>
      <p:ext uri="{BB962C8B-B14F-4D97-AF65-F5344CB8AC3E}">
        <p14:creationId xmlns:p14="http://schemas.microsoft.com/office/powerpoint/2010/main" val="96286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You can do math with numbers </a:t>
            </a:r>
            <a:endParaRPr lang="en-US"/>
          </a:p>
        </p:txBody>
      </p:sp>
      <p:sp>
        <p:nvSpPr>
          <p:cNvPr id="5" name="Text Placeholder 4"/>
          <p:cNvSpPr>
            <a:spLocks noGrp="1"/>
          </p:cNvSpPr>
          <p:nvPr>
            <p:ph type="body" sz="quarter" idx="10"/>
          </p:nvPr>
        </p:nvSpPr>
        <p:spPr>
          <a:xfrm>
            <a:off x="356618" y="1058862"/>
            <a:ext cx="11704320" cy="4268861"/>
          </a:xfrm>
        </p:spPr>
        <p:txBody>
          <a:bodyPr/>
          <a:lstStyle/>
          <a:p>
            <a:r>
              <a:rPr lang="en-US" err="1"/>
              <a:t>first_num</a:t>
            </a:r>
            <a:r>
              <a:rPr lang="en-US"/>
              <a:t> = 6</a:t>
            </a:r>
          </a:p>
          <a:p>
            <a:r>
              <a:rPr lang="en-US" err="1"/>
              <a:t>second_num</a:t>
            </a:r>
            <a:r>
              <a:rPr lang="en-US"/>
              <a:t> = 2</a:t>
            </a:r>
          </a:p>
          <a:p>
            <a:r>
              <a:rPr lang="en-US"/>
              <a:t>print(</a:t>
            </a:r>
            <a:r>
              <a:rPr lang="en-US" err="1"/>
              <a:t>first_num</a:t>
            </a:r>
            <a:r>
              <a:rPr lang="en-US"/>
              <a:t> </a:t>
            </a:r>
            <a:r>
              <a:rPr lang="en-US">
                <a:highlight>
                  <a:srgbClr val="FFFF00"/>
                </a:highlight>
              </a:rPr>
              <a:t>+</a:t>
            </a:r>
            <a:r>
              <a:rPr lang="en-US"/>
              <a:t> </a:t>
            </a:r>
            <a:r>
              <a:rPr lang="en-US" err="1"/>
              <a:t>second_num</a:t>
            </a:r>
            <a:r>
              <a:rPr lang="en-US"/>
              <a:t>)</a:t>
            </a:r>
          </a:p>
          <a:p>
            <a:r>
              <a:rPr lang="en-US"/>
              <a:t>print(</a:t>
            </a:r>
            <a:r>
              <a:rPr lang="en-US" err="1"/>
              <a:t>first_num</a:t>
            </a:r>
            <a:r>
              <a:rPr lang="en-US"/>
              <a:t> </a:t>
            </a:r>
            <a:r>
              <a:rPr lang="en-US">
                <a:highlight>
                  <a:srgbClr val="FFFF00"/>
                </a:highlight>
              </a:rPr>
              <a:t>**</a:t>
            </a:r>
            <a:r>
              <a:rPr lang="en-US"/>
              <a:t> </a:t>
            </a:r>
            <a:r>
              <a:rPr lang="en-US" err="1"/>
              <a:t>second_num</a:t>
            </a:r>
            <a:r>
              <a:rPr lang="en-US"/>
              <a:t>)</a:t>
            </a:r>
          </a:p>
          <a:p>
            <a:endParaRPr lang="en-US"/>
          </a:p>
          <a:p>
            <a:endParaRPr lang="en-CA"/>
          </a:p>
          <a:p>
            <a:endParaRPr lang="en-CA"/>
          </a:p>
          <a:p>
            <a:endParaRPr lang="en-CA"/>
          </a:p>
        </p:txBody>
      </p:sp>
      <p:sp>
        <p:nvSpPr>
          <p:cNvPr id="7" name="Text Placeholder 4">
            <a:extLst>
              <a:ext uri="{FF2B5EF4-FFF2-40B4-BE49-F238E27FC236}">
                <a16:creationId xmlns:a16="http://schemas.microsoft.com/office/drawing/2014/main" id="{F0E9F165-BB2A-404D-9EDB-9DCE1FECE162}"/>
              </a:ext>
            </a:extLst>
          </p:cNvPr>
          <p:cNvSpPr txBox="1">
            <a:spLocks/>
          </p:cNvSpPr>
          <p:nvPr/>
        </p:nvSpPr>
        <p:spPr>
          <a:xfrm>
            <a:off x="375537"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8</a:t>
            </a:r>
          </a:p>
          <a:p>
            <a:r>
              <a:rPr lang="en-US">
                <a:solidFill>
                  <a:schemeClr val="bg1"/>
                </a:solidFill>
              </a:rPr>
              <a:t>36</a:t>
            </a:r>
          </a:p>
          <a:p>
            <a:endParaRPr lang="en-CA"/>
          </a:p>
          <a:p>
            <a:endParaRPr lang="en-CA"/>
          </a:p>
        </p:txBody>
      </p:sp>
      <p:graphicFrame>
        <p:nvGraphicFramePr>
          <p:cNvPr id="2" name="Table 1">
            <a:extLst>
              <a:ext uri="{FF2B5EF4-FFF2-40B4-BE49-F238E27FC236}">
                <a16:creationId xmlns:a16="http://schemas.microsoft.com/office/drawing/2014/main" id="{8307BF26-4E86-4AE2-9487-1AB8404DF452}"/>
              </a:ext>
            </a:extLst>
          </p:cNvPr>
          <p:cNvGraphicFramePr>
            <a:graphicFrameLocks noGrp="1"/>
          </p:cNvGraphicFramePr>
          <p:nvPr/>
        </p:nvGraphicFramePr>
        <p:xfrm>
          <a:off x="8395068" y="1131652"/>
          <a:ext cx="3679583" cy="2365610"/>
        </p:xfrm>
        <a:graphic>
          <a:graphicData uri="http://schemas.openxmlformats.org/drawingml/2006/table">
            <a:tbl>
              <a:tblPr firstRow="1" bandRow="1">
                <a:tableStyleId>{21E4AEA4-8DFA-4A89-87EB-49C32662AFE0}</a:tableStyleId>
              </a:tblPr>
              <a:tblGrid>
                <a:gridCol w="1393583">
                  <a:extLst>
                    <a:ext uri="{9D8B030D-6E8A-4147-A177-3AD203B41FA5}">
                      <a16:colId xmlns:a16="http://schemas.microsoft.com/office/drawing/2014/main" val="1221993155"/>
                    </a:ext>
                  </a:extLst>
                </a:gridCol>
                <a:gridCol w="2286000">
                  <a:extLst>
                    <a:ext uri="{9D8B030D-6E8A-4147-A177-3AD203B41FA5}">
                      <a16:colId xmlns:a16="http://schemas.microsoft.com/office/drawing/2014/main" val="3223346213"/>
                    </a:ext>
                  </a:extLst>
                </a:gridCol>
              </a:tblGrid>
              <a:tr h="384410">
                <a:tc>
                  <a:txBody>
                    <a:bodyPr/>
                    <a:lstStyle/>
                    <a:p>
                      <a:r>
                        <a:rPr lang="en-CA"/>
                        <a:t>Symbol</a:t>
                      </a:r>
                    </a:p>
                  </a:txBody>
                  <a:tcPr/>
                </a:tc>
                <a:tc>
                  <a:txBody>
                    <a:bodyPr/>
                    <a:lstStyle/>
                    <a:p>
                      <a:r>
                        <a:rPr lang="en-CA"/>
                        <a:t>Operation</a:t>
                      </a:r>
                    </a:p>
                  </a:txBody>
                  <a:tcPr/>
                </a:tc>
                <a:extLst>
                  <a:ext uri="{0D108BD9-81ED-4DB2-BD59-A6C34878D82A}">
                    <a16:rowId xmlns:a16="http://schemas.microsoft.com/office/drawing/2014/main" val="1113786940"/>
                  </a:ext>
                </a:extLst>
              </a:tr>
              <a:tr h="384410">
                <a:tc>
                  <a:txBody>
                    <a:bodyPr/>
                    <a:lstStyle/>
                    <a:p>
                      <a:r>
                        <a:rPr lang="en-CA" sz="2000" b="1"/>
                        <a:t>+</a:t>
                      </a:r>
                    </a:p>
                  </a:txBody>
                  <a:tcPr/>
                </a:tc>
                <a:tc>
                  <a:txBody>
                    <a:bodyPr/>
                    <a:lstStyle/>
                    <a:p>
                      <a:r>
                        <a:rPr lang="en-CA" b="1"/>
                        <a:t>Addition</a:t>
                      </a:r>
                    </a:p>
                  </a:txBody>
                  <a:tcPr/>
                </a:tc>
                <a:extLst>
                  <a:ext uri="{0D108BD9-81ED-4DB2-BD59-A6C34878D82A}">
                    <a16:rowId xmlns:a16="http://schemas.microsoft.com/office/drawing/2014/main" val="3350059559"/>
                  </a:ext>
                </a:extLst>
              </a:tr>
              <a:tr h="384410">
                <a:tc>
                  <a:txBody>
                    <a:bodyPr/>
                    <a:lstStyle/>
                    <a:p>
                      <a:r>
                        <a:rPr lang="en-CA" sz="2000" b="1"/>
                        <a:t>-</a:t>
                      </a:r>
                    </a:p>
                  </a:txBody>
                  <a:tcPr/>
                </a:tc>
                <a:tc>
                  <a:txBody>
                    <a:bodyPr/>
                    <a:lstStyle/>
                    <a:p>
                      <a:r>
                        <a:rPr lang="en-CA" b="1"/>
                        <a:t>Subtraction</a:t>
                      </a:r>
                    </a:p>
                  </a:txBody>
                  <a:tcPr/>
                </a:tc>
                <a:extLst>
                  <a:ext uri="{0D108BD9-81ED-4DB2-BD59-A6C34878D82A}">
                    <a16:rowId xmlns:a16="http://schemas.microsoft.com/office/drawing/2014/main" val="1555637487"/>
                  </a:ext>
                </a:extLst>
              </a:tr>
              <a:tr h="384410">
                <a:tc>
                  <a:txBody>
                    <a:bodyPr/>
                    <a:lstStyle/>
                    <a:p>
                      <a:r>
                        <a:rPr lang="en-CA" sz="2000" b="1"/>
                        <a:t>*</a:t>
                      </a:r>
                    </a:p>
                  </a:txBody>
                  <a:tcPr/>
                </a:tc>
                <a:tc>
                  <a:txBody>
                    <a:bodyPr/>
                    <a:lstStyle/>
                    <a:p>
                      <a:r>
                        <a:rPr lang="en-CA" b="1"/>
                        <a:t>Multiplication</a:t>
                      </a:r>
                    </a:p>
                  </a:txBody>
                  <a:tcPr/>
                </a:tc>
                <a:extLst>
                  <a:ext uri="{0D108BD9-81ED-4DB2-BD59-A6C34878D82A}">
                    <a16:rowId xmlns:a16="http://schemas.microsoft.com/office/drawing/2014/main" val="73967548"/>
                  </a:ext>
                </a:extLst>
              </a:tr>
              <a:tr h="384410">
                <a:tc>
                  <a:txBody>
                    <a:bodyPr/>
                    <a:lstStyle/>
                    <a:p>
                      <a:r>
                        <a:rPr lang="en-CA" sz="2000" b="1"/>
                        <a:t>/</a:t>
                      </a:r>
                    </a:p>
                  </a:txBody>
                  <a:tcPr/>
                </a:tc>
                <a:tc>
                  <a:txBody>
                    <a:bodyPr/>
                    <a:lstStyle/>
                    <a:p>
                      <a:r>
                        <a:rPr lang="en-CA" b="1"/>
                        <a:t>Division</a:t>
                      </a:r>
                    </a:p>
                  </a:txBody>
                  <a:tcPr/>
                </a:tc>
                <a:extLst>
                  <a:ext uri="{0D108BD9-81ED-4DB2-BD59-A6C34878D82A}">
                    <a16:rowId xmlns:a16="http://schemas.microsoft.com/office/drawing/2014/main" val="3120992454"/>
                  </a:ext>
                </a:extLst>
              </a:tr>
              <a:tr h="384410">
                <a:tc>
                  <a:txBody>
                    <a:bodyPr/>
                    <a:lstStyle/>
                    <a:p>
                      <a:r>
                        <a:rPr lang="en-CA" sz="2000" b="1"/>
                        <a:t>**</a:t>
                      </a:r>
                    </a:p>
                  </a:txBody>
                  <a:tcPr/>
                </a:tc>
                <a:tc>
                  <a:txBody>
                    <a:bodyPr/>
                    <a:lstStyle/>
                    <a:p>
                      <a:r>
                        <a:rPr lang="en-CA" b="1"/>
                        <a:t>Exponent</a:t>
                      </a:r>
                    </a:p>
                  </a:txBody>
                  <a:tcPr/>
                </a:tc>
                <a:extLst>
                  <a:ext uri="{0D108BD9-81ED-4DB2-BD59-A6C34878D82A}">
                    <a16:rowId xmlns:a16="http://schemas.microsoft.com/office/drawing/2014/main" val="104439351"/>
                  </a:ext>
                </a:extLst>
              </a:tr>
            </a:tbl>
          </a:graphicData>
        </a:graphic>
      </p:graphicFrame>
    </p:spTree>
    <p:extLst>
      <p:ext uri="{BB962C8B-B14F-4D97-AF65-F5344CB8AC3E}">
        <p14:creationId xmlns:p14="http://schemas.microsoft.com/office/powerpoint/2010/main" val="52547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When displaying a string that contains numbers you must convert the numbers into strings</a:t>
            </a:r>
            <a:endParaRPr lang="en-US"/>
          </a:p>
        </p:txBody>
      </p:sp>
      <p:sp>
        <p:nvSpPr>
          <p:cNvPr id="5" name="Text Placeholder 4"/>
          <p:cNvSpPr>
            <a:spLocks noGrp="1"/>
          </p:cNvSpPr>
          <p:nvPr>
            <p:ph type="body" sz="quarter" idx="10"/>
          </p:nvPr>
        </p:nvSpPr>
        <p:spPr>
          <a:xfrm>
            <a:off x="365760" y="2559360"/>
            <a:ext cx="11704320" cy="2708434"/>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a:highlight>
                  <a:srgbClr val="FFFF00"/>
                </a:highlight>
                <a:latin typeface="Consolas"/>
              </a:rPr>
              <a:t>str(</a:t>
            </a:r>
            <a:r>
              <a:rPr lang="en-US" dirty="0" err="1">
                <a:latin typeface="Consolas"/>
              </a:rPr>
              <a:t>days_in_feb</a:t>
            </a:r>
            <a:r>
              <a:rPr lang="en-US" dirty="0">
                <a:highlight>
                  <a:srgbClr val="FFFF00"/>
                </a:highlight>
                <a:latin typeface="Consolas"/>
              </a:rPr>
              <a:t>)</a:t>
            </a:r>
            <a:r>
              <a:rPr lang="en-US" dirty="0">
                <a:latin typeface="Consolas"/>
              </a:rPr>
              <a:t> + </a:t>
            </a:r>
            <a:r>
              <a:rPr lang="en-US" dirty="0">
                <a:solidFill>
                  <a:srgbClr val="C00000"/>
                </a:solidFill>
                <a:latin typeface="Consolas"/>
              </a:rPr>
              <a:t>' days in February'</a:t>
            </a:r>
            <a:r>
              <a:rPr lang="en-US" dirty="0">
                <a:solidFill>
                  <a:schemeClr val="tx1"/>
                </a:solidFill>
                <a:latin typeface="Consolas"/>
              </a:rPr>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28 days in February</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142068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365760"/>
            <a:ext cx="12070715" cy="914400"/>
          </a:xfrm>
        </p:spPr>
        <p:txBody>
          <a:bodyPr/>
          <a:lstStyle/>
          <a:p>
            <a:r>
              <a:rPr lang="en-US" b="1"/>
              <a:t>Numbers can be stored as strings</a:t>
            </a:r>
            <a:br>
              <a:rPr lang="en-US" b="1"/>
            </a:br>
            <a:r>
              <a:rPr lang="en-US" b="1"/>
              <a:t>Numbers stored as strings are treated as strings</a:t>
            </a:r>
            <a:endParaRPr lang="en-US"/>
          </a:p>
        </p:txBody>
      </p:sp>
      <p:sp>
        <p:nvSpPr>
          <p:cNvPr id="5" name="Text Placeholder 4"/>
          <p:cNvSpPr>
            <a:spLocks noGrp="1"/>
          </p:cNvSpPr>
          <p:nvPr>
            <p:ph type="body" sz="quarter" idx="10"/>
          </p:nvPr>
        </p:nvSpPr>
        <p:spPr>
          <a:xfrm>
            <a:off x="365760" y="2278062"/>
            <a:ext cx="11704320" cy="2708434"/>
          </a:xfrm>
        </p:spPr>
        <p:txBody>
          <a:bodyPr/>
          <a:lstStyle/>
          <a:p>
            <a:r>
              <a:rPr lang="en-US" dirty="0" err="1"/>
              <a:t>first_num</a:t>
            </a:r>
            <a:r>
              <a:rPr lang="en-US" dirty="0"/>
              <a:t> = </a:t>
            </a:r>
            <a:r>
              <a:rPr lang="en-US" dirty="0">
                <a:solidFill>
                  <a:srgbClr val="C00000"/>
                </a:solidFill>
              </a:rPr>
              <a:t>'5'</a:t>
            </a:r>
          </a:p>
          <a:p>
            <a:r>
              <a:rPr lang="en-US" dirty="0" err="1"/>
              <a:t>second_num</a:t>
            </a:r>
            <a:r>
              <a:rPr lang="en-US" dirty="0"/>
              <a:t> = </a:t>
            </a:r>
            <a:r>
              <a:rPr lang="en-US" dirty="0">
                <a:solidFill>
                  <a:srgbClr val="C00000"/>
                </a:solidFill>
              </a:rPr>
              <a:t>'6'</a:t>
            </a:r>
          </a:p>
          <a:p>
            <a:r>
              <a:rPr lang="en-US" dirty="0"/>
              <a:t>print(</a:t>
            </a:r>
            <a:r>
              <a:rPr lang="en-US" dirty="0" err="1"/>
              <a:t>first_num</a:t>
            </a:r>
            <a:r>
              <a:rPr lang="en-US" dirty="0"/>
              <a:t> + </a:t>
            </a:r>
            <a:r>
              <a:rPr lang="en-US" dirty="0" err="1"/>
              <a:t>second_num</a:t>
            </a:r>
            <a:r>
              <a:rPr lang="en-US"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56</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1482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input function always returns strings</a:t>
            </a:r>
            <a:endParaRPr lang="en-US"/>
          </a:p>
        </p:txBody>
      </p:sp>
      <p:sp>
        <p:nvSpPr>
          <p:cNvPr id="5" name="Text Placeholder 4"/>
          <p:cNvSpPr>
            <a:spLocks noGrp="1"/>
          </p:cNvSpPr>
          <p:nvPr>
            <p:ph type="body" sz="quarter" idx="10"/>
          </p:nvPr>
        </p:nvSpPr>
        <p:spPr>
          <a:xfrm>
            <a:off x="365760" y="1166812"/>
            <a:ext cx="11704320" cy="2708434"/>
          </a:xfrm>
        </p:spPr>
        <p:txBody>
          <a:bodyPr/>
          <a:lstStyle/>
          <a:p>
            <a:r>
              <a:rPr lang="en-CA" dirty="0" err="1"/>
              <a:t>first_num</a:t>
            </a:r>
            <a:r>
              <a:rPr lang="en-CA" dirty="0"/>
              <a:t> = </a:t>
            </a:r>
            <a:r>
              <a:rPr lang="en-CA" dirty="0">
                <a:highlight>
                  <a:srgbClr val="FFFF00"/>
                </a:highlight>
              </a:rPr>
              <a:t>input</a:t>
            </a:r>
            <a:r>
              <a:rPr lang="en-CA" dirty="0"/>
              <a:t>(</a:t>
            </a:r>
            <a:r>
              <a:rPr lang="en-CA" dirty="0">
                <a:solidFill>
                  <a:srgbClr val="C00000"/>
                </a:solidFill>
              </a:rPr>
              <a:t>'Enter first number '</a:t>
            </a:r>
            <a:r>
              <a:rPr lang="en-CA" dirty="0">
                <a:solidFill>
                  <a:schemeClr val="tx1"/>
                </a:solidFill>
              </a:rPr>
              <a:t>)</a:t>
            </a:r>
          </a:p>
          <a:p>
            <a:r>
              <a:rPr lang="en-CA" dirty="0" err="1"/>
              <a:t>second_num</a:t>
            </a:r>
            <a:r>
              <a:rPr lang="en-CA" dirty="0"/>
              <a:t> = </a:t>
            </a:r>
            <a:r>
              <a:rPr lang="en-CA" dirty="0">
                <a:highlight>
                  <a:srgbClr val="FFFF00"/>
                </a:highlight>
              </a:rPr>
              <a:t>input</a:t>
            </a:r>
            <a:r>
              <a:rPr lang="en-CA" dirty="0"/>
              <a:t>(</a:t>
            </a:r>
            <a:r>
              <a:rPr lang="en-CA" dirty="0">
                <a:solidFill>
                  <a:srgbClr val="C00000"/>
                </a:solidFill>
              </a:rPr>
              <a:t>'Enter second number '</a:t>
            </a:r>
            <a:r>
              <a:rPr lang="en-CA" dirty="0">
                <a:solidFill>
                  <a:schemeClr val="tx1"/>
                </a:solidFill>
              </a:rPr>
              <a:t>)</a:t>
            </a:r>
          </a:p>
          <a:p>
            <a:r>
              <a:rPr lang="en-CA" dirty="0"/>
              <a:t>print(</a:t>
            </a:r>
            <a:r>
              <a:rPr lang="en-CA" dirty="0" err="1"/>
              <a:t>first_num</a:t>
            </a:r>
            <a:r>
              <a:rPr lang="en-CA" dirty="0"/>
              <a:t> + </a:t>
            </a:r>
            <a:r>
              <a:rPr lang="en-CA" dirty="0" err="1"/>
              <a:t>second_num</a:t>
            </a:r>
            <a:r>
              <a:rPr lang="en-CA"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08114"/>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p>
          <a:p>
            <a:r>
              <a:rPr lang="en-US" dirty="0">
                <a:solidFill>
                  <a:schemeClr val="bg1"/>
                </a:solidFill>
              </a:rPr>
              <a:t>Enter second number 6</a:t>
            </a:r>
          </a:p>
          <a:p>
            <a:r>
              <a:rPr lang="en-US" dirty="0">
                <a:solidFill>
                  <a:schemeClr val="bg1"/>
                </a:solidFill>
              </a:rPr>
              <a:t>56</a:t>
            </a:r>
          </a:p>
          <a:p>
            <a:endParaRPr lang="en-US" dirty="0">
              <a:solidFill>
                <a:schemeClr val="bg1"/>
              </a:solidFill>
            </a:endParaRPr>
          </a:p>
          <a:p>
            <a:endParaRPr lang="en-CA" dirty="0"/>
          </a:p>
        </p:txBody>
      </p:sp>
    </p:spTree>
    <p:extLst>
      <p:ext uri="{BB962C8B-B14F-4D97-AF65-F5344CB8AC3E}">
        <p14:creationId xmlns:p14="http://schemas.microsoft.com/office/powerpoint/2010/main" val="490871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stored as strings must be converted to numeric values before doing math</a:t>
            </a:r>
            <a:endParaRPr lang="en-US"/>
          </a:p>
        </p:txBody>
      </p:sp>
      <p:sp>
        <p:nvSpPr>
          <p:cNvPr id="5" name="Text Placeholder 4"/>
          <p:cNvSpPr>
            <a:spLocks noGrp="1"/>
          </p:cNvSpPr>
          <p:nvPr>
            <p:ph type="body" sz="quarter" idx="10"/>
          </p:nvPr>
        </p:nvSpPr>
        <p:spPr>
          <a:xfrm>
            <a:off x="365760" y="1878012"/>
            <a:ext cx="11704320" cy="3748719"/>
          </a:xfrm>
        </p:spPr>
        <p:txBody>
          <a:bodyPr/>
          <a:lstStyle/>
          <a:p>
            <a:r>
              <a:rPr lang="en-CA" dirty="0" err="1"/>
              <a:t>first_num</a:t>
            </a:r>
            <a:r>
              <a:rPr lang="en-CA" dirty="0"/>
              <a:t> = input(</a:t>
            </a:r>
            <a:r>
              <a:rPr lang="en-CA" dirty="0">
                <a:solidFill>
                  <a:srgbClr val="C00000"/>
                </a:solidFill>
              </a:rPr>
              <a:t>'Enter first number '</a:t>
            </a:r>
            <a:r>
              <a:rPr lang="en-CA" dirty="0"/>
              <a:t>)</a:t>
            </a:r>
          </a:p>
          <a:p>
            <a:r>
              <a:rPr lang="en-CA" dirty="0" err="1"/>
              <a:t>second_num</a:t>
            </a:r>
            <a:r>
              <a:rPr lang="en-CA" dirty="0"/>
              <a:t> = input(</a:t>
            </a:r>
            <a:r>
              <a:rPr lang="en-CA" dirty="0">
                <a:solidFill>
                  <a:srgbClr val="C00000"/>
                </a:solidFill>
              </a:rPr>
              <a:t>'Enter second number '</a:t>
            </a:r>
            <a:r>
              <a:rPr lang="en-CA" dirty="0">
                <a:solidFill>
                  <a:schemeClr val="tx1"/>
                </a:solidFill>
              </a:rPr>
              <a:t>)</a:t>
            </a:r>
          </a:p>
          <a:p>
            <a:r>
              <a:rPr lang="en-CA" dirty="0"/>
              <a:t>print(</a:t>
            </a:r>
            <a:r>
              <a:rPr lang="en-CA" dirty="0">
                <a:highlight>
                  <a:srgbClr val="FFFF00"/>
                </a:highlight>
              </a:rPr>
              <a:t>int</a:t>
            </a:r>
            <a:r>
              <a:rPr lang="en-CA" dirty="0"/>
              <a:t>(</a:t>
            </a:r>
            <a:r>
              <a:rPr lang="en-CA" dirty="0" err="1"/>
              <a:t>first_num</a:t>
            </a:r>
            <a:r>
              <a:rPr lang="en-CA" dirty="0"/>
              <a:t>) + </a:t>
            </a:r>
            <a:r>
              <a:rPr lang="en-CA" dirty="0">
                <a:highlight>
                  <a:srgbClr val="FFFF00"/>
                </a:highlight>
              </a:rPr>
              <a:t>int</a:t>
            </a:r>
            <a:r>
              <a:rPr lang="en-CA" dirty="0"/>
              <a:t>(</a:t>
            </a:r>
            <a:r>
              <a:rPr lang="en-CA" dirty="0" err="1"/>
              <a:t>second_num</a:t>
            </a:r>
            <a:r>
              <a:rPr lang="en-CA" dirty="0"/>
              <a:t>))</a:t>
            </a:r>
          </a:p>
          <a:p>
            <a:r>
              <a:rPr lang="en-US" dirty="0"/>
              <a:t>print(</a:t>
            </a:r>
            <a:r>
              <a:rPr lang="en-US" dirty="0">
                <a:highlight>
                  <a:srgbClr val="FFFF00"/>
                </a:highlight>
              </a:rPr>
              <a:t>float</a:t>
            </a:r>
            <a:r>
              <a:rPr lang="en-US" dirty="0"/>
              <a:t>(</a:t>
            </a:r>
            <a:r>
              <a:rPr lang="en-US" dirty="0" err="1"/>
              <a:t>first_num</a:t>
            </a:r>
            <a:r>
              <a:rPr lang="en-US" dirty="0"/>
              <a:t>) + </a:t>
            </a:r>
            <a:r>
              <a:rPr lang="en-US" dirty="0">
                <a:highlight>
                  <a:srgbClr val="FFFF00"/>
                </a:highlight>
              </a:rPr>
              <a:t>float</a:t>
            </a:r>
            <a:r>
              <a:rPr lang="en-US" dirty="0"/>
              <a:t>(</a:t>
            </a:r>
            <a:r>
              <a:rPr lang="en-US" dirty="0" err="1"/>
              <a:t>second_num</a:t>
            </a:r>
            <a:r>
              <a:rPr lang="en-US"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3843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first number 5</a:t>
            </a:r>
          </a:p>
          <a:p>
            <a:r>
              <a:rPr lang="en-US" dirty="0">
                <a:solidFill>
                  <a:schemeClr val="bg1"/>
                </a:solidFill>
              </a:rPr>
              <a:t>Enter second number 6</a:t>
            </a:r>
          </a:p>
          <a:p>
            <a:r>
              <a:rPr lang="en-US" dirty="0">
                <a:solidFill>
                  <a:schemeClr val="bg1"/>
                </a:solidFill>
              </a:rPr>
              <a:t>11</a:t>
            </a:r>
          </a:p>
          <a:p>
            <a:r>
              <a:rPr lang="en-US" dirty="0">
                <a:solidFill>
                  <a:schemeClr val="bg1"/>
                </a:solidFill>
              </a:rPr>
              <a:t>11.0</a:t>
            </a:r>
            <a:endParaRPr lang="en-CA" dirty="0"/>
          </a:p>
        </p:txBody>
      </p:sp>
    </p:spTree>
    <p:extLst>
      <p:ext uri="{BB962C8B-B14F-4D97-AF65-F5344CB8AC3E}">
        <p14:creationId xmlns:p14="http://schemas.microsoft.com/office/powerpoint/2010/main" val="244604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365760" y="365760"/>
            <a:ext cx="5486400" cy="1554480"/>
          </a:xfrm>
          <a:prstGeom prst="rect">
            <a:avLst/>
          </a:prstGeom>
        </p:spPr>
        <p:txBody>
          <a:bodyPr wrap="square" anchor="t">
            <a:normAutofit/>
          </a:bodyPr>
          <a:lstStyle/>
          <a:p>
            <a:r>
              <a:rPr lang="en-US" dirty="0"/>
              <a:t>Dates</a:t>
            </a:r>
          </a:p>
        </p:txBody>
      </p:sp>
      <p:pic>
        <p:nvPicPr>
          <p:cNvPr id="6" name="Picture 5">
            <a:extLst>
              <a:ext uri="{FF2B5EF4-FFF2-40B4-BE49-F238E27FC236}">
                <a16:creationId xmlns:a16="http://schemas.microsoft.com/office/drawing/2014/main" id="{83248DED-C992-44CF-83D5-A0FE43071C12}"/>
              </a:ext>
            </a:extLst>
          </p:cNvPr>
          <p:cNvPicPr>
            <a:picLocks noChangeAspect="1"/>
          </p:cNvPicPr>
          <p:nvPr/>
        </p:nvPicPr>
        <p:blipFill rotWithShape="1">
          <a:blip r:embed="rId2"/>
          <a:srcRect l="40445" r="-1" b="-1"/>
          <a:stretch/>
        </p:blipFill>
        <p:spPr>
          <a:xfrm>
            <a:off x="6217920" y="10"/>
            <a:ext cx="6217920" cy="6995150"/>
          </a:xfrm>
          <a:prstGeom prst="rect">
            <a:avLst/>
          </a:prstGeom>
          <a:noFill/>
        </p:spPr>
      </p:pic>
    </p:spTree>
    <p:extLst>
      <p:ext uri="{BB962C8B-B14F-4D97-AF65-F5344CB8AC3E}">
        <p14:creationId xmlns:p14="http://schemas.microsoft.com/office/powerpoint/2010/main" val="374931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often need current date and time when logging errors and saving data</a:t>
            </a:r>
          </a:p>
        </p:txBody>
      </p:sp>
      <p:sp>
        <p:nvSpPr>
          <p:cNvPr id="5" name="Text Placeholder 4"/>
          <p:cNvSpPr>
            <a:spLocks noGrp="1"/>
          </p:cNvSpPr>
          <p:nvPr>
            <p:ph type="body" sz="quarter" idx="10"/>
          </p:nvPr>
        </p:nvSpPr>
        <p:spPr>
          <a:xfrm>
            <a:off x="365760" y="1918975"/>
            <a:ext cx="11704320" cy="3671774"/>
          </a:xfrm>
        </p:spPr>
        <p:txBody>
          <a:bodyPr/>
          <a:lstStyle/>
          <a:p>
            <a:r>
              <a:rPr lang="en-US" dirty="0">
                <a:solidFill>
                  <a:schemeClr val="tx2"/>
                </a:solidFill>
              </a:rPr>
              <a:t># To get current date and time </a:t>
            </a:r>
          </a:p>
          <a:p>
            <a:r>
              <a:rPr lang="en-US" dirty="0">
                <a:solidFill>
                  <a:schemeClr val="tx2"/>
                </a:solidFill>
              </a:rPr>
              <a:t># we need to use the datetime library</a:t>
            </a:r>
          </a:p>
          <a:p>
            <a:r>
              <a:rPr lang="en-US" dirty="0"/>
              <a:t>from datetime import datetime</a:t>
            </a:r>
          </a:p>
          <a:p>
            <a:br>
              <a:rPr lang="en-US" dirty="0"/>
            </a:br>
            <a:r>
              <a:rPr lang="en-US" dirty="0" err="1"/>
              <a:t>current_date</a:t>
            </a:r>
            <a:r>
              <a:rPr lang="en-US" dirty="0"/>
              <a:t> = </a:t>
            </a:r>
            <a:r>
              <a:rPr lang="en-US" dirty="0" err="1"/>
              <a:t>datetime.now</a:t>
            </a:r>
            <a:r>
              <a:rPr lang="en-US" dirty="0"/>
              <a:t>()</a:t>
            </a:r>
          </a:p>
          <a:p>
            <a:r>
              <a:rPr lang="en-US" dirty="0">
                <a:solidFill>
                  <a:schemeClr val="tx2"/>
                </a:solidFill>
              </a:rPr>
              <a:t># the now function returns a datetime object</a:t>
            </a:r>
          </a:p>
          <a:p>
            <a:r>
              <a:rPr lang="en-US" dirty="0"/>
              <a:t>print(</a:t>
            </a:r>
            <a:r>
              <a:rPr lang="en-US" dirty="0">
                <a:solidFill>
                  <a:srgbClr val="C00000"/>
                </a:solidFill>
              </a:rPr>
              <a:t>'Today is: ' </a:t>
            </a:r>
            <a:r>
              <a:rPr lang="en-US" dirty="0"/>
              <a:t>+ str(</a:t>
            </a:r>
            <a:r>
              <a:rPr lang="en-US" dirty="0" err="1"/>
              <a:t>current_date</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41693" y="5882054"/>
            <a:ext cx="11704320" cy="62786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Today is: 2019-06-06 16:17:18.694511</a:t>
            </a:r>
          </a:p>
        </p:txBody>
      </p:sp>
    </p:spTree>
    <p:extLst>
      <p:ext uri="{BB962C8B-B14F-4D97-AF65-F5344CB8AC3E}">
        <p14:creationId xmlns:p14="http://schemas.microsoft.com/office/powerpoint/2010/main" val="358915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2"/>
            <a:ext cx="10056812" cy="3735090"/>
          </a:xfrm>
          <a:prstGeom prst="rect">
            <a:avLst/>
          </a:prstGeom>
          <a:noFill/>
        </p:spPr>
        <p:txBody>
          <a:bodyPr wrap="square" anchor="t">
            <a:noAutofit/>
          </a:bodyPr>
          <a:lstStyle/>
          <a:p>
            <a:r>
              <a:rPr lang="en-US" sz="2400" dirty="0"/>
              <a:t>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a:t>
            </a:r>
            <a:br>
              <a:rPr lang="en-US" sz="2400" dirty="0"/>
            </a:br>
            <a:br>
              <a:rPr lang="en-US" sz="2400" dirty="0"/>
            </a:br>
            <a:r>
              <a:rPr lang="en-US" sz="2400" dirty="0">
                <a:hlinkClick r:id="rId2"/>
              </a:rPr>
              <a:t>https://en.wikipedia.org/wiki/Python_(programming_language)</a:t>
            </a:r>
            <a:endParaRPr lang="en-US" sz="2400" dirty="0"/>
          </a:p>
        </p:txBody>
      </p:sp>
    </p:spTree>
    <p:extLst>
      <p:ext uri="{BB962C8B-B14F-4D97-AF65-F5344CB8AC3E}">
        <p14:creationId xmlns:p14="http://schemas.microsoft.com/office/powerpoint/2010/main" val="707184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There are functions you can use with datetime objects to manipulate dates</a:t>
            </a:r>
          </a:p>
        </p:txBody>
      </p:sp>
      <p:sp>
        <p:nvSpPr>
          <p:cNvPr id="5" name="Text Placeholder 4"/>
          <p:cNvSpPr>
            <a:spLocks noGrp="1"/>
          </p:cNvSpPr>
          <p:nvPr>
            <p:ph type="body" sz="quarter" idx="10"/>
          </p:nvPr>
        </p:nvSpPr>
        <p:spPr>
          <a:xfrm>
            <a:off x="365760" y="1918975"/>
            <a:ext cx="11704320" cy="4290405"/>
          </a:xfrm>
        </p:spPr>
        <p:txBody>
          <a:bodyPr/>
          <a:lstStyle/>
          <a:p>
            <a:r>
              <a:rPr lang="en-US" sz="2800" dirty="0"/>
              <a:t>from datetime import datetime, </a:t>
            </a:r>
            <a:r>
              <a:rPr lang="en-US" sz="2800" dirty="0" err="1"/>
              <a:t>timedelta</a:t>
            </a:r>
            <a:endParaRPr lang="en-US" sz="2800" dirty="0"/>
          </a:p>
          <a:p>
            <a:r>
              <a:rPr lang="en-US" sz="2800" dirty="0"/>
              <a:t>today = </a:t>
            </a:r>
            <a:r>
              <a:rPr lang="en-US" sz="2800" dirty="0" err="1"/>
              <a:t>datetime.now</a:t>
            </a:r>
            <a:r>
              <a:rPr lang="en-US" sz="2800" dirty="0"/>
              <a:t>()</a:t>
            </a:r>
          </a:p>
          <a:p>
            <a:r>
              <a:rPr lang="en-US" sz="2800" dirty="0"/>
              <a:t>print(</a:t>
            </a:r>
            <a:r>
              <a:rPr lang="en-US" sz="2800" dirty="0">
                <a:solidFill>
                  <a:srgbClr val="C00000"/>
                </a:solidFill>
              </a:rPr>
              <a:t>'Today is: ' </a:t>
            </a:r>
            <a:r>
              <a:rPr lang="en-US" sz="2800" dirty="0"/>
              <a:t>+ str(today))</a:t>
            </a:r>
          </a:p>
          <a:p>
            <a:endParaRPr lang="en-US" sz="2800" dirty="0"/>
          </a:p>
          <a:p>
            <a:r>
              <a:rPr lang="en-US" sz="2800" dirty="0">
                <a:solidFill>
                  <a:schemeClr val="tx2"/>
                </a:solidFill>
              </a:rPr>
              <a:t># </a:t>
            </a:r>
            <a:r>
              <a:rPr lang="en-US" sz="2800" dirty="0" err="1">
                <a:solidFill>
                  <a:schemeClr val="tx2"/>
                </a:solidFill>
              </a:rPr>
              <a:t>timedelta</a:t>
            </a:r>
            <a:r>
              <a:rPr lang="en-US" sz="2800" dirty="0">
                <a:solidFill>
                  <a:schemeClr val="tx2"/>
                </a:solidFill>
              </a:rPr>
              <a:t> is used to define a period of time</a:t>
            </a:r>
          </a:p>
          <a:p>
            <a:r>
              <a:rPr lang="en-US" sz="2800" dirty="0" err="1">
                <a:highlight>
                  <a:srgbClr val="FFFF00"/>
                </a:highlight>
              </a:rPr>
              <a:t>one_day</a:t>
            </a:r>
            <a:r>
              <a:rPr lang="en-US" sz="2800" dirty="0">
                <a:highlight>
                  <a:srgbClr val="FFFF00"/>
                </a:highlight>
              </a:rPr>
              <a:t> = </a:t>
            </a:r>
            <a:r>
              <a:rPr lang="en-US" sz="2800" dirty="0" err="1">
                <a:highlight>
                  <a:srgbClr val="FFFF00"/>
                </a:highlight>
              </a:rPr>
              <a:t>timedelta</a:t>
            </a:r>
            <a:r>
              <a:rPr lang="en-US" sz="2800" dirty="0">
                <a:highlight>
                  <a:srgbClr val="FFFF00"/>
                </a:highlight>
              </a:rPr>
              <a:t>(days=1)</a:t>
            </a:r>
          </a:p>
          <a:p>
            <a:r>
              <a:rPr lang="en-US" sz="2800" dirty="0">
                <a:highlight>
                  <a:srgbClr val="FFFF00"/>
                </a:highlight>
              </a:rPr>
              <a:t>yesterday = today - </a:t>
            </a:r>
            <a:r>
              <a:rPr lang="en-US" sz="2800" dirty="0" err="1">
                <a:highlight>
                  <a:srgbClr val="FFFF00"/>
                </a:highlight>
              </a:rPr>
              <a:t>one_day</a:t>
            </a:r>
            <a:endParaRPr lang="en-US" sz="2800" dirty="0">
              <a:highlight>
                <a:srgbClr val="FFFF00"/>
              </a:highlight>
            </a:endParaRPr>
          </a:p>
          <a:p>
            <a:r>
              <a:rPr lang="en-US" sz="2800" dirty="0"/>
              <a:t>print(</a:t>
            </a:r>
            <a:r>
              <a:rPr lang="en-US" sz="2800" dirty="0">
                <a:solidFill>
                  <a:srgbClr val="C00000"/>
                </a:solidFill>
              </a:rPr>
              <a:t>'Yesterday was: ' </a:t>
            </a:r>
            <a:r>
              <a:rPr lang="en-US" sz="2800" dirty="0"/>
              <a:t>+ str(yesterday))</a:t>
            </a:r>
          </a:p>
          <a:p>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812855"/>
            <a:ext cx="11704320" cy="10372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Today is: 2019-06-06 16:14:24.615495</a:t>
            </a:r>
          </a:p>
          <a:p>
            <a:r>
              <a:rPr lang="en-US" sz="2800" dirty="0">
                <a:solidFill>
                  <a:schemeClr val="bg1"/>
                </a:solidFill>
              </a:rPr>
              <a:t>Yesterday was: 2019-06-05 16:14:24.615495</a:t>
            </a:r>
          </a:p>
        </p:txBody>
      </p:sp>
    </p:spTree>
    <p:extLst>
      <p:ext uri="{BB962C8B-B14F-4D97-AF65-F5344CB8AC3E}">
        <p14:creationId xmlns:p14="http://schemas.microsoft.com/office/powerpoint/2010/main" val="389983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date functions to control date formatting</a:t>
            </a:r>
          </a:p>
        </p:txBody>
      </p:sp>
      <p:sp>
        <p:nvSpPr>
          <p:cNvPr id="5" name="Text Placeholder 4"/>
          <p:cNvSpPr>
            <a:spLocks noGrp="1"/>
          </p:cNvSpPr>
          <p:nvPr>
            <p:ph type="body" sz="quarter" idx="10"/>
          </p:nvPr>
        </p:nvSpPr>
        <p:spPr>
          <a:xfrm>
            <a:off x="365760" y="1918975"/>
            <a:ext cx="11704320" cy="3671774"/>
          </a:xfrm>
        </p:spPr>
        <p:txBody>
          <a:bodyPr/>
          <a:lstStyle/>
          <a:p>
            <a:r>
              <a:rPr lang="en-US" sz="2800" dirty="0"/>
              <a:t>from datetime import datetime</a:t>
            </a:r>
          </a:p>
          <a:p>
            <a:r>
              <a:rPr lang="en-US" sz="2800" dirty="0" err="1"/>
              <a:t>current_date</a:t>
            </a:r>
            <a:r>
              <a:rPr lang="en-US" sz="2800" dirty="0"/>
              <a:t> = </a:t>
            </a:r>
            <a:r>
              <a:rPr lang="en-US" sz="2800" dirty="0" err="1"/>
              <a:t>datetime.now</a:t>
            </a:r>
            <a:r>
              <a:rPr lang="en-US" sz="2800" dirty="0"/>
              <a:t>()</a:t>
            </a:r>
          </a:p>
          <a:p>
            <a:br>
              <a:rPr lang="en-US" sz="2800" dirty="0"/>
            </a:br>
            <a:r>
              <a:rPr lang="en-US" sz="2800" dirty="0"/>
              <a:t>print(</a:t>
            </a:r>
            <a:r>
              <a:rPr lang="en-US" sz="2800" dirty="0">
                <a:solidFill>
                  <a:srgbClr val="C00000"/>
                </a:solidFill>
              </a:rPr>
              <a:t>'Day: ' </a:t>
            </a:r>
            <a:r>
              <a:rPr lang="en-US" sz="2800" dirty="0"/>
              <a:t>+ str(</a:t>
            </a:r>
            <a:r>
              <a:rPr lang="en-US" sz="2800" dirty="0" err="1">
                <a:highlight>
                  <a:srgbClr val="FFFF00"/>
                </a:highlight>
              </a:rPr>
              <a:t>current_date.day</a:t>
            </a:r>
            <a:r>
              <a:rPr lang="en-US" sz="2800" dirty="0"/>
              <a:t>))</a:t>
            </a:r>
          </a:p>
          <a:p>
            <a:r>
              <a:rPr lang="en-US" sz="2800" dirty="0"/>
              <a:t>print(</a:t>
            </a:r>
            <a:r>
              <a:rPr lang="en-US" sz="2800" dirty="0">
                <a:solidFill>
                  <a:srgbClr val="C00000"/>
                </a:solidFill>
              </a:rPr>
              <a:t>'Month: ' </a:t>
            </a:r>
            <a:r>
              <a:rPr lang="en-US" sz="2800" dirty="0"/>
              <a:t>+ str(</a:t>
            </a:r>
            <a:r>
              <a:rPr lang="en-US" sz="2800" dirty="0" err="1">
                <a:highlight>
                  <a:srgbClr val="FFFF00"/>
                </a:highlight>
              </a:rPr>
              <a:t>current_date.month</a:t>
            </a:r>
            <a:r>
              <a:rPr lang="en-US" sz="2800" dirty="0"/>
              <a:t>))</a:t>
            </a:r>
          </a:p>
          <a:p>
            <a:r>
              <a:rPr lang="en-US" sz="2800" dirty="0"/>
              <a:t>print(</a:t>
            </a:r>
            <a:r>
              <a:rPr lang="en-US" sz="2800" dirty="0">
                <a:solidFill>
                  <a:srgbClr val="C00000"/>
                </a:solidFill>
              </a:rPr>
              <a:t>'Year: ' </a:t>
            </a:r>
            <a:r>
              <a:rPr lang="en-US" sz="2800" dirty="0"/>
              <a:t>+ str(</a:t>
            </a:r>
            <a:r>
              <a:rPr lang="en-US" sz="2800" dirty="0" err="1">
                <a:highlight>
                  <a:srgbClr val="FFFF00"/>
                </a:highlight>
              </a:rPr>
              <a:t>current_date.year</a:t>
            </a:r>
            <a:r>
              <a:rPr lang="en-US" sz="2800" dirty="0"/>
              <a:t>))</a:t>
            </a:r>
          </a:p>
          <a:p>
            <a:br>
              <a:rPr lang="en-US" sz="2800" dirty="0"/>
            </a:br>
            <a:endParaRPr lang="en-US"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195712"/>
            <a:ext cx="11704320" cy="15019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Day: 6</a:t>
            </a:r>
          </a:p>
          <a:p>
            <a:r>
              <a:rPr lang="en-US" sz="2800" dirty="0">
                <a:solidFill>
                  <a:schemeClr val="bg1"/>
                </a:solidFill>
              </a:rPr>
              <a:t>Month: 6</a:t>
            </a:r>
          </a:p>
          <a:p>
            <a:r>
              <a:rPr lang="en-US" sz="2800" dirty="0">
                <a:solidFill>
                  <a:schemeClr val="bg1"/>
                </a:solidFill>
              </a:rPr>
              <a:t>Year: 2019</a:t>
            </a:r>
          </a:p>
        </p:txBody>
      </p:sp>
    </p:spTree>
    <p:extLst>
      <p:ext uri="{BB962C8B-B14F-4D97-AF65-F5344CB8AC3E}">
        <p14:creationId xmlns:p14="http://schemas.microsoft.com/office/powerpoint/2010/main" val="147272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365760" y="365760"/>
            <a:ext cx="5486400" cy="1554480"/>
          </a:xfrm>
          <a:prstGeom prst="rect">
            <a:avLst/>
          </a:prstGeom>
        </p:spPr>
        <p:txBody>
          <a:bodyPr wrap="square" anchor="t">
            <a:normAutofit/>
          </a:bodyPr>
          <a:lstStyle/>
          <a:p>
            <a:r>
              <a:rPr lang="en-US" dirty="0"/>
              <a:t>Loops</a:t>
            </a:r>
          </a:p>
        </p:txBody>
      </p:sp>
      <p:pic>
        <p:nvPicPr>
          <p:cNvPr id="6" name="Picture 5">
            <a:extLst>
              <a:ext uri="{FF2B5EF4-FFF2-40B4-BE49-F238E27FC236}">
                <a16:creationId xmlns:a16="http://schemas.microsoft.com/office/drawing/2014/main" id="{ED127A63-3553-44A6-803F-BE46E95E89A3}"/>
              </a:ext>
            </a:extLst>
          </p:cNvPr>
          <p:cNvPicPr>
            <a:picLocks noChangeAspect="1"/>
          </p:cNvPicPr>
          <p:nvPr/>
        </p:nvPicPr>
        <p:blipFill rotWithShape="1">
          <a:blip r:embed="rId2"/>
          <a:srcRect l="6972" r="26361" b="-1"/>
          <a:stretch/>
        </p:blipFill>
        <p:spPr>
          <a:xfrm>
            <a:off x="6217920" y="10"/>
            <a:ext cx="6217920" cy="6995150"/>
          </a:xfrm>
          <a:prstGeom prst="rect">
            <a:avLst/>
          </a:prstGeom>
          <a:noFill/>
        </p:spPr>
      </p:pic>
    </p:spTree>
    <p:extLst>
      <p:ext uri="{BB962C8B-B14F-4D97-AF65-F5344CB8AC3E}">
        <p14:creationId xmlns:p14="http://schemas.microsoft.com/office/powerpoint/2010/main" val="272530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1FF43C-3797-4F1A-A72A-0876670676DE}"/>
              </a:ext>
            </a:extLst>
          </p:cNvPr>
          <p:cNvSpPr>
            <a:spLocks noGrp="1"/>
          </p:cNvSpPr>
          <p:nvPr>
            <p:ph type="title"/>
          </p:nvPr>
        </p:nvSpPr>
        <p:spPr/>
        <p:txBody>
          <a:bodyPr/>
          <a:lstStyle/>
          <a:p>
            <a:r>
              <a:rPr lang="en-US" dirty="0"/>
              <a:t>Loop through a list or a range</a:t>
            </a:r>
          </a:p>
        </p:txBody>
      </p:sp>
      <p:sp>
        <p:nvSpPr>
          <p:cNvPr id="9" name="Text Placeholder 8">
            <a:extLst>
              <a:ext uri="{FF2B5EF4-FFF2-40B4-BE49-F238E27FC236}">
                <a16:creationId xmlns:a16="http://schemas.microsoft.com/office/drawing/2014/main" id="{9911E8CE-86FE-46E6-AE45-216BD9D1848C}"/>
              </a:ext>
            </a:extLst>
          </p:cNvPr>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p>
        </p:txBody>
      </p:sp>
      <p:sp>
        <p:nvSpPr>
          <p:cNvPr id="10" name="Text Placeholder 9">
            <a:extLst>
              <a:ext uri="{FF2B5EF4-FFF2-40B4-BE49-F238E27FC236}">
                <a16:creationId xmlns:a16="http://schemas.microsoft.com/office/drawing/2014/main" id="{EFE69663-10BD-4242-BA9E-4BC1308956DC}"/>
              </a:ext>
            </a:extLst>
          </p:cNvPr>
          <p:cNvSpPr>
            <a:spLocks noGrp="1"/>
          </p:cNvSpPr>
          <p:nvPr>
            <p:ph type="body" sz="quarter" idx="11"/>
          </p:nvPr>
        </p:nvSpPr>
        <p:spPr>
          <a:xfrm>
            <a:off x="365760" y="2735262"/>
            <a:ext cx="11704320" cy="1148007"/>
          </a:xfrm>
        </p:spPr>
        <p:txBody>
          <a:bodyPr/>
          <a:lstStyle/>
          <a:p>
            <a:r>
              <a:rPr lang="en-US" dirty="0"/>
              <a:t>Christopher</a:t>
            </a:r>
          </a:p>
          <a:p>
            <a:r>
              <a:rPr lang="en-US" dirty="0"/>
              <a:t>Susan</a:t>
            </a:r>
          </a:p>
        </p:txBody>
      </p:sp>
      <p:sp>
        <p:nvSpPr>
          <p:cNvPr id="5" name="Text Placeholder 2">
            <a:extLst>
              <a:ext uri="{FF2B5EF4-FFF2-40B4-BE49-F238E27FC236}">
                <a16:creationId xmlns:a16="http://schemas.microsoft.com/office/drawing/2014/main" id="{F393A9DC-1BB7-6949-A197-F0620A16838D}"/>
              </a:ext>
            </a:extLst>
          </p:cNvPr>
          <p:cNvSpPr txBox="1">
            <a:spLocks/>
          </p:cNvSpPr>
          <p:nvPr/>
        </p:nvSpPr>
        <p:spPr>
          <a:xfrm>
            <a:off x="274637" y="3896352"/>
            <a:ext cx="11704320" cy="1148007"/>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 index in range(0, 2):</a:t>
            </a:r>
          </a:p>
          <a:p>
            <a:r>
              <a:rPr lang="en-US" dirty="0"/>
              <a:t>	print(index)</a:t>
            </a:r>
          </a:p>
        </p:txBody>
      </p:sp>
      <p:sp>
        <p:nvSpPr>
          <p:cNvPr id="6" name="Text Placeholder 3">
            <a:extLst>
              <a:ext uri="{FF2B5EF4-FFF2-40B4-BE49-F238E27FC236}">
                <a16:creationId xmlns:a16="http://schemas.microsoft.com/office/drawing/2014/main" id="{3DCAD56F-7A88-AA4E-B4A1-6EF0844D4C1C}"/>
              </a:ext>
            </a:extLst>
          </p:cNvPr>
          <p:cNvSpPr txBox="1">
            <a:spLocks/>
          </p:cNvSpPr>
          <p:nvPr/>
        </p:nvSpPr>
        <p:spPr>
          <a:xfrm>
            <a:off x="302281" y="5135799"/>
            <a:ext cx="11704320" cy="1148007"/>
          </a:xfrm>
          <a:prstGeom prst="rect">
            <a:avLst/>
          </a:prstGeom>
          <a:solidFill>
            <a:schemeClr val="tx1">
              <a:lumMod val="75000"/>
            </a:schemeClr>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solidFill>
                  <a:schemeClr val="bg1"/>
                </a:soli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0</a:t>
            </a:r>
          </a:p>
          <a:p>
            <a:r>
              <a:rPr lang="en-US"/>
              <a:t>1</a:t>
            </a:r>
            <a:endParaRPr lang="en-US" dirty="0"/>
          </a:p>
        </p:txBody>
      </p:sp>
    </p:spTree>
    <p:extLst>
      <p:ext uri="{BB962C8B-B14F-4D97-AF65-F5344CB8AC3E}">
        <p14:creationId xmlns:p14="http://schemas.microsoft.com/office/powerpoint/2010/main" val="21273155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1FF43C-3797-4F1A-A72A-0876670676DE}"/>
              </a:ext>
            </a:extLst>
          </p:cNvPr>
          <p:cNvSpPr>
            <a:spLocks noGrp="1"/>
          </p:cNvSpPr>
          <p:nvPr>
            <p:ph type="title"/>
          </p:nvPr>
        </p:nvSpPr>
        <p:spPr/>
        <p:txBody>
          <a:bodyPr/>
          <a:lstStyle/>
          <a:p>
            <a:r>
              <a:rPr lang="en-US" dirty="0"/>
              <a:t>Loop through a list or a range</a:t>
            </a:r>
          </a:p>
        </p:txBody>
      </p:sp>
      <p:sp>
        <p:nvSpPr>
          <p:cNvPr id="9" name="Text Placeholder 8">
            <a:extLst>
              <a:ext uri="{FF2B5EF4-FFF2-40B4-BE49-F238E27FC236}">
                <a16:creationId xmlns:a16="http://schemas.microsoft.com/office/drawing/2014/main" id="{9911E8CE-86FE-46E6-AE45-216BD9D1848C}"/>
              </a:ext>
            </a:extLst>
          </p:cNvPr>
          <p:cNvSpPr>
            <a:spLocks noGrp="1"/>
          </p:cNvSpPr>
          <p:nvPr>
            <p:ph type="body" sz="quarter" idx="10"/>
          </p:nvPr>
        </p:nvSpPr>
        <p:spPr>
          <a:xfrm>
            <a:off x="365760" y="1371600"/>
            <a:ext cx="11704320" cy="114800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p>
        </p:txBody>
      </p:sp>
      <p:sp>
        <p:nvSpPr>
          <p:cNvPr id="10" name="Text Placeholder 9">
            <a:extLst>
              <a:ext uri="{FF2B5EF4-FFF2-40B4-BE49-F238E27FC236}">
                <a16:creationId xmlns:a16="http://schemas.microsoft.com/office/drawing/2014/main" id="{EFE69663-10BD-4242-BA9E-4BC1308956DC}"/>
              </a:ext>
            </a:extLst>
          </p:cNvPr>
          <p:cNvSpPr>
            <a:spLocks noGrp="1"/>
          </p:cNvSpPr>
          <p:nvPr>
            <p:ph type="body" sz="quarter" idx="11"/>
          </p:nvPr>
        </p:nvSpPr>
        <p:spPr>
          <a:xfrm>
            <a:off x="365760" y="2735262"/>
            <a:ext cx="11704320" cy="1148007"/>
          </a:xfrm>
        </p:spPr>
        <p:txBody>
          <a:bodyPr/>
          <a:lstStyle/>
          <a:p>
            <a:r>
              <a:rPr lang="en-US" dirty="0"/>
              <a:t>Christopher</a:t>
            </a:r>
          </a:p>
          <a:p>
            <a:r>
              <a:rPr lang="en-US" dirty="0"/>
              <a:t>Susan</a:t>
            </a:r>
          </a:p>
        </p:txBody>
      </p:sp>
      <p:sp>
        <p:nvSpPr>
          <p:cNvPr id="5" name="Text Placeholder 2">
            <a:extLst>
              <a:ext uri="{FF2B5EF4-FFF2-40B4-BE49-F238E27FC236}">
                <a16:creationId xmlns:a16="http://schemas.microsoft.com/office/drawing/2014/main" id="{F393A9DC-1BB7-6949-A197-F0620A16838D}"/>
              </a:ext>
            </a:extLst>
          </p:cNvPr>
          <p:cNvSpPr txBox="1">
            <a:spLocks/>
          </p:cNvSpPr>
          <p:nvPr/>
        </p:nvSpPr>
        <p:spPr>
          <a:xfrm>
            <a:off x="274637" y="3896352"/>
            <a:ext cx="11704320" cy="1148007"/>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 index in range(2):</a:t>
            </a:r>
          </a:p>
          <a:p>
            <a:r>
              <a:rPr lang="en-US" dirty="0"/>
              <a:t>	print(index)</a:t>
            </a:r>
          </a:p>
        </p:txBody>
      </p:sp>
      <p:sp>
        <p:nvSpPr>
          <p:cNvPr id="6" name="Text Placeholder 3">
            <a:extLst>
              <a:ext uri="{FF2B5EF4-FFF2-40B4-BE49-F238E27FC236}">
                <a16:creationId xmlns:a16="http://schemas.microsoft.com/office/drawing/2014/main" id="{3DCAD56F-7A88-AA4E-B4A1-6EF0844D4C1C}"/>
              </a:ext>
            </a:extLst>
          </p:cNvPr>
          <p:cNvSpPr txBox="1">
            <a:spLocks/>
          </p:cNvSpPr>
          <p:nvPr/>
        </p:nvSpPr>
        <p:spPr>
          <a:xfrm>
            <a:off x="302281" y="5135799"/>
            <a:ext cx="11704320" cy="1148007"/>
          </a:xfrm>
          <a:prstGeom prst="rect">
            <a:avLst/>
          </a:prstGeom>
          <a:solidFill>
            <a:schemeClr val="tx1">
              <a:lumMod val="75000"/>
            </a:schemeClr>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solidFill>
                  <a:schemeClr val="bg1"/>
                </a:soli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0</a:t>
            </a:r>
          </a:p>
          <a:p>
            <a:r>
              <a:rPr lang="en-US"/>
              <a:t>1</a:t>
            </a:r>
            <a:endParaRPr lang="en-US" dirty="0"/>
          </a:p>
        </p:txBody>
      </p:sp>
    </p:spTree>
    <p:extLst>
      <p:ext uri="{BB962C8B-B14F-4D97-AF65-F5344CB8AC3E}">
        <p14:creationId xmlns:p14="http://schemas.microsoft.com/office/powerpoint/2010/main" val="25493459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EB2C-2233-4AE3-84A4-815FC625217D}"/>
              </a:ext>
            </a:extLst>
          </p:cNvPr>
          <p:cNvSpPr>
            <a:spLocks noGrp="1"/>
          </p:cNvSpPr>
          <p:nvPr>
            <p:ph type="title"/>
          </p:nvPr>
        </p:nvSpPr>
        <p:spPr/>
        <p:txBody>
          <a:bodyPr/>
          <a:lstStyle/>
          <a:p>
            <a:r>
              <a:rPr lang="en-US" dirty="0"/>
              <a:t>Catching runtime errors</a:t>
            </a:r>
          </a:p>
        </p:txBody>
      </p:sp>
      <p:sp>
        <p:nvSpPr>
          <p:cNvPr id="3" name="Text Placeholder 2">
            <a:extLst>
              <a:ext uri="{FF2B5EF4-FFF2-40B4-BE49-F238E27FC236}">
                <a16:creationId xmlns:a16="http://schemas.microsoft.com/office/drawing/2014/main" id="{BE550046-AB98-419F-A23B-13332BB5D4D5}"/>
              </a:ext>
            </a:extLst>
          </p:cNvPr>
          <p:cNvSpPr>
            <a:spLocks noGrp="1"/>
          </p:cNvSpPr>
          <p:nvPr>
            <p:ph type="body" sz="quarter" idx="10"/>
          </p:nvPr>
        </p:nvSpPr>
        <p:spPr>
          <a:xfrm>
            <a:off x="365760" y="1371600"/>
            <a:ext cx="11704320" cy="4345805"/>
          </a:xfrm>
        </p:spPr>
        <p:txBody>
          <a:bodyPr/>
          <a:lstStyle/>
          <a:p>
            <a:r>
              <a:rPr lang="en-US" sz="2800" dirty="0"/>
              <a:t>try:</a:t>
            </a:r>
          </a:p>
          <a:p>
            <a:r>
              <a:rPr lang="en-US" sz="2800" dirty="0"/>
              <a:t>    print(x / y)</a:t>
            </a:r>
          </a:p>
          <a:p>
            <a:r>
              <a:rPr lang="en-US" sz="2800" dirty="0"/>
              <a:t>except </a:t>
            </a:r>
            <a:r>
              <a:rPr lang="en-US" sz="2800" dirty="0" err="1"/>
              <a:t>ZeroDivisionError</a:t>
            </a:r>
            <a:r>
              <a:rPr lang="en-US" sz="2800" dirty="0"/>
              <a:t> as e:</a:t>
            </a:r>
          </a:p>
          <a:p>
            <a:r>
              <a:rPr lang="en-US" sz="2800" dirty="0">
                <a:solidFill>
                  <a:schemeClr val="tx2">
                    <a:lumMod val="75000"/>
                  </a:schemeClr>
                </a:solidFill>
              </a:rPr>
              <a:t>    # Optionally, log e somewhere</a:t>
            </a:r>
          </a:p>
          <a:p>
            <a:r>
              <a:rPr lang="en-US" sz="2800" dirty="0"/>
              <a:t>    print(</a:t>
            </a:r>
            <a:r>
              <a:rPr lang="en-US" sz="2800" dirty="0">
                <a:solidFill>
                  <a:srgbClr val="C00000"/>
                </a:solidFill>
              </a:rPr>
              <a:t>'Sorry, something went wrong'</a:t>
            </a:r>
            <a:r>
              <a:rPr lang="en-US" sz="2800" dirty="0"/>
              <a:t>)</a:t>
            </a:r>
          </a:p>
          <a:p>
            <a:r>
              <a:rPr lang="en-US" sz="2800" dirty="0"/>
              <a:t>except:</a:t>
            </a:r>
          </a:p>
          <a:p>
            <a:r>
              <a:rPr lang="en-US" sz="2800" dirty="0"/>
              <a:t>    print(</a:t>
            </a:r>
            <a:r>
              <a:rPr lang="en-US" sz="2800" dirty="0">
                <a:solidFill>
                  <a:srgbClr val="C00000"/>
                </a:solidFill>
              </a:rPr>
              <a:t>'Something really went wrong'</a:t>
            </a:r>
            <a:r>
              <a:rPr lang="en-US" sz="2800" dirty="0"/>
              <a:t>)</a:t>
            </a:r>
          </a:p>
          <a:p>
            <a:r>
              <a:rPr lang="en-US" sz="2800" dirty="0"/>
              <a:t>finally:</a:t>
            </a:r>
          </a:p>
          <a:p>
            <a:r>
              <a:rPr lang="en-US" sz="2800" dirty="0"/>
              <a:t>    print(</a:t>
            </a:r>
            <a:r>
              <a:rPr lang="en-US" sz="2800" dirty="0">
                <a:solidFill>
                  <a:srgbClr val="C00000"/>
                </a:solidFill>
              </a:rPr>
              <a:t>'This always runs on success or failure'</a:t>
            </a:r>
            <a:r>
              <a:rPr lang="en-US" sz="2800" dirty="0"/>
              <a:t>)</a:t>
            </a:r>
          </a:p>
        </p:txBody>
      </p:sp>
      <p:sp>
        <p:nvSpPr>
          <p:cNvPr id="4" name="Text Placeholder 4">
            <a:extLst>
              <a:ext uri="{FF2B5EF4-FFF2-40B4-BE49-F238E27FC236}">
                <a16:creationId xmlns:a16="http://schemas.microsoft.com/office/drawing/2014/main" id="{3E888A4D-F69B-4DCA-BAB7-B1DD05D74A44}"/>
              </a:ext>
            </a:extLst>
          </p:cNvPr>
          <p:cNvSpPr txBox="1">
            <a:spLocks/>
          </p:cNvSpPr>
          <p:nvPr/>
        </p:nvSpPr>
        <p:spPr>
          <a:xfrm>
            <a:off x="365760" y="5744103"/>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Sorry, something went wrong</a:t>
            </a:r>
            <a:endParaRPr lang="he-IL" dirty="0">
              <a:solidFill>
                <a:schemeClr val="bg1"/>
              </a:solidFill>
            </a:endParaRPr>
          </a:p>
          <a:p>
            <a:r>
              <a:rPr lang="en-US" dirty="0">
                <a:solidFill>
                  <a:schemeClr val="bg1"/>
                </a:solidFill>
              </a:rPr>
              <a:t>This always runs on success or failure</a:t>
            </a:r>
            <a:endParaRPr lang="en-CA" dirty="0">
              <a:solidFill>
                <a:schemeClr val="bg1"/>
              </a:solidFill>
            </a:endParaRPr>
          </a:p>
        </p:txBody>
      </p:sp>
    </p:spTree>
    <p:extLst>
      <p:ext uri="{BB962C8B-B14F-4D97-AF65-F5344CB8AC3E}">
        <p14:creationId xmlns:p14="http://schemas.microsoft.com/office/powerpoint/2010/main" val="16906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add a default action using else</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t>	tax = .07</a:t>
            </a:r>
          </a:p>
          <a:p>
            <a:r>
              <a:rPr lang="en-US" dirty="0"/>
              <a:t>	print(tax)</a:t>
            </a:r>
          </a:p>
          <a:p>
            <a:r>
              <a:rPr lang="en-US" dirty="0">
                <a:highlight>
                  <a:srgbClr val="FFFF00"/>
                </a:highlight>
              </a:rPr>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Tree>
    <p:extLst>
      <p:ext uri="{BB962C8B-B14F-4D97-AF65-F5344CB8AC3E}">
        <p14:creationId xmlns:p14="http://schemas.microsoft.com/office/powerpoint/2010/main" val="998441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365760" y="365760"/>
            <a:ext cx="5486400" cy="1554480"/>
          </a:xfrm>
          <a:prstGeom prst="rect">
            <a:avLst/>
          </a:prstGeom>
        </p:spPr>
        <p:txBody>
          <a:bodyPr wrap="square" anchor="t">
            <a:normAutofit/>
          </a:bodyPr>
          <a:lstStyle/>
          <a:p>
            <a:r>
              <a:rPr lang="en-US" sz="3400" dirty="0"/>
              <a:t>Handling multiple conditions </a:t>
            </a:r>
            <a:br>
              <a:rPr lang="en-US" sz="3400" dirty="0"/>
            </a:br>
            <a:endParaRPr lang="en-US" sz="3400" dirty="0"/>
          </a:p>
        </p:txBody>
      </p:sp>
      <p:pic>
        <p:nvPicPr>
          <p:cNvPr id="6" name="Picture 5">
            <a:extLst>
              <a:ext uri="{FF2B5EF4-FFF2-40B4-BE49-F238E27FC236}">
                <a16:creationId xmlns:a16="http://schemas.microsoft.com/office/drawing/2014/main" id="{B19B27FC-CB61-4D7B-974B-DD64C3557EA9}"/>
              </a:ext>
            </a:extLst>
          </p:cNvPr>
          <p:cNvPicPr>
            <a:picLocks noChangeAspect="1"/>
          </p:cNvPicPr>
          <p:nvPr/>
        </p:nvPicPr>
        <p:blipFill rotWithShape="1">
          <a:blip r:embed="rId2"/>
          <a:srcRect l="31638" r="15028" b="-2"/>
          <a:stretch/>
        </p:blipFill>
        <p:spPr>
          <a:xfrm>
            <a:off x="6217920" y="10"/>
            <a:ext cx="6217920" cy="6995150"/>
          </a:xfrm>
          <a:prstGeom prst="rect">
            <a:avLst/>
          </a:prstGeom>
          <a:noFill/>
        </p:spPr>
      </p:pic>
    </p:spTree>
    <p:extLst>
      <p:ext uri="{BB962C8B-B14F-4D97-AF65-F5344CB8AC3E}">
        <p14:creationId xmlns:p14="http://schemas.microsoft.com/office/powerpoint/2010/main" val="1518370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6583680" y="365760"/>
            <a:ext cx="5486400" cy="1554480"/>
          </a:xfrm>
          <a:prstGeom prst="rect">
            <a:avLst/>
          </a:prstGeom>
        </p:spPr>
        <p:txBody>
          <a:bodyPr wrap="square" anchor="t">
            <a:normAutofit/>
          </a:bodyPr>
          <a:lstStyle/>
          <a:p>
            <a:r>
              <a:rPr lang="en-US" dirty="0"/>
              <a:t>Collections</a:t>
            </a:r>
          </a:p>
        </p:txBody>
      </p:sp>
      <p:pic>
        <p:nvPicPr>
          <p:cNvPr id="6" name="Picture 5">
            <a:extLst>
              <a:ext uri="{FF2B5EF4-FFF2-40B4-BE49-F238E27FC236}">
                <a16:creationId xmlns:a16="http://schemas.microsoft.com/office/drawing/2014/main" id="{44AF6B21-988D-4AC8-804C-F77DAA1A7A99}"/>
              </a:ext>
            </a:extLst>
          </p:cNvPr>
          <p:cNvPicPr>
            <a:picLocks noChangeAspect="1"/>
          </p:cNvPicPr>
          <p:nvPr/>
        </p:nvPicPr>
        <p:blipFill rotWithShape="1">
          <a:blip r:embed="rId2"/>
          <a:srcRect l="1812" r="39078" b="2"/>
          <a:stretch/>
        </p:blipFill>
        <p:spPr>
          <a:xfrm>
            <a:off x="20" y="10"/>
            <a:ext cx="6217900" cy="6995150"/>
          </a:xfrm>
          <a:prstGeom prst="rect">
            <a:avLst/>
          </a:prstGeom>
          <a:noFill/>
        </p:spPr>
      </p:pic>
    </p:spTree>
    <p:extLst>
      <p:ext uri="{BB962C8B-B14F-4D97-AF65-F5344CB8AC3E}">
        <p14:creationId xmlns:p14="http://schemas.microsoft.com/office/powerpoint/2010/main" val="2567412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Lists are collections of items</a:t>
            </a:r>
          </a:p>
        </p:txBody>
      </p:sp>
      <p:sp>
        <p:nvSpPr>
          <p:cNvPr id="5" name="Text Placeholder 4"/>
          <p:cNvSpPr>
            <a:spLocks noGrp="1"/>
          </p:cNvSpPr>
          <p:nvPr>
            <p:ph type="body" sz="quarter" idx="10"/>
          </p:nvPr>
        </p:nvSpPr>
        <p:spPr>
          <a:xfrm>
            <a:off x="365760" y="1363662"/>
            <a:ext cx="11704320" cy="3748719"/>
          </a:xfrm>
        </p:spPr>
        <p:txBody>
          <a:bodyPr/>
          <a:lstStyle/>
          <a:p>
            <a:r>
              <a:rPr lang="en-CA" dirty="0"/>
              <a:t>names = [</a:t>
            </a:r>
            <a:r>
              <a:rPr lang="en-CA" dirty="0">
                <a:solidFill>
                  <a:srgbClr val="C00000"/>
                </a:solidFill>
              </a:rPr>
              <a:t>'Christopher'</a:t>
            </a:r>
            <a:r>
              <a:rPr lang="en-CA" dirty="0"/>
              <a:t>, </a:t>
            </a:r>
            <a:r>
              <a:rPr lang="en-CA" dirty="0">
                <a:solidFill>
                  <a:srgbClr val="C00000"/>
                </a:solidFill>
              </a:rPr>
              <a:t>'Susan'</a:t>
            </a:r>
            <a:r>
              <a:rPr lang="en-CA" dirty="0"/>
              <a:t>]</a:t>
            </a:r>
          </a:p>
          <a:p>
            <a:r>
              <a:rPr lang="en-CA" dirty="0"/>
              <a:t>scores = []</a:t>
            </a:r>
          </a:p>
          <a:p>
            <a:r>
              <a:rPr lang="en-CA" dirty="0" err="1"/>
              <a:t>scores.append</a:t>
            </a:r>
            <a:r>
              <a:rPr lang="en-CA" dirty="0"/>
              <a:t>(98) </a:t>
            </a:r>
            <a:r>
              <a:rPr lang="en-CA" dirty="0">
                <a:solidFill>
                  <a:schemeClr val="tx2">
                    <a:lumMod val="75000"/>
                  </a:schemeClr>
                </a:solidFill>
              </a:rPr>
              <a:t># Add new item to the end</a:t>
            </a:r>
          </a:p>
          <a:p>
            <a:r>
              <a:rPr lang="en-CA" dirty="0" err="1"/>
              <a:t>scores.append</a:t>
            </a:r>
            <a:r>
              <a:rPr lang="en-CA" dirty="0"/>
              <a:t>(99)</a:t>
            </a:r>
          </a:p>
          <a:p>
            <a:r>
              <a:rPr lang="en-CA" dirty="0"/>
              <a:t>print(names)</a:t>
            </a:r>
          </a:p>
          <a:p>
            <a:r>
              <a:rPr lang="en-CA" dirty="0"/>
              <a:t>print(scores)</a:t>
            </a:r>
          </a:p>
          <a:p>
            <a:r>
              <a:rPr lang="en-CA" dirty="0"/>
              <a:t>print(scores[1]) </a:t>
            </a:r>
            <a:r>
              <a:rPr lang="en-CA" dirty="0">
                <a:solidFill>
                  <a:schemeClr val="tx2">
                    <a:lumMod val="75000"/>
                  </a:schemeClr>
                </a:solidFill>
              </a:rPr>
              <a:t># Collections are zero-indexed</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['Christopher', 'Susan']</a:t>
            </a:r>
          </a:p>
          <a:p>
            <a:r>
              <a:rPr lang="en-CA" dirty="0">
                <a:solidFill>
                  <a:schemeClr val="bg1"/>
                </a:solidFill>
              </a:rPr>
              <a:t>[98, 99]</a:t>
            </a:r>
          </a:p>
          <a:p>
            <a:r>
              <a:rPr lang="en-CA" dirty="0">
                <a:solidFill>
                  <a:schemeClr val="bg1"/>
                </a:solidFill>
              </a:rPr>
              <a:t>99</a:t>
            </a:r>
            <a:endParaRPr lang="en-CA" dirty="0"/>
          </a:p>
        </p:txBody>
      </p:sp>
    </p:spTree>
    <p:extLst>
      <p:ext uri="{BB962C8B-B14F-4D97-AF65-F5344CB8AC3E}">
        <p14:creationId xmlns:p14="http://schemas.microsoft.com/office/powerpoint/2010/main" val="27112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8D4D-83B8-42A2-9EDF-D2CA77EE0729}"/>
              </a:ext>
            </a:extLst>
          </p:cNvPr>
          <p:cNvSpPr>
            <a:spLocks noGrp="1"/>
          </p:cNvSpPr>
          <p:nvPr>
            <p:ph type="title"/>
          </p:nvPr>
        </p:nvSpPr>
        <p:spPr/>
        <p:txBody>
          <a:bodyPr/>
          <a:lstStyle/>
          <a:p>
            <a:r>
              <a:rPr lang="en-US" dirty="0"/>
              <a:t>What do I need to get started?</a:t>
            </a:r>
          </a:p>
        </p:txBody>
      </p:sp>
      <p:sp>
        <p:nvSpPr>
          <p:cNvPr id="3" name="Text Placeholder 2">
            <a:extLst>
              <a:ext uri="{FF2B5EF4-FFF2-40B4-BE49-F238E27FC236}">
                <a16:creationId xmlns:a16="http://schemas.microsoft.com/office/drawing/2014/main" id="{61152046-63EF-4A69-B81B-D6F0C661CD35}"/>
              </a:ext>
            </a:extLst>
          </p:cNvPr>
          <p:cNvSpPr>
            <a:spLocks noGrp="1"/>
          </p:cNvSpPr>
          <p:nvPr>
            <p:ph type="body" sz="quarter" idx="10"/>
          </p:nvPr>
        </p:nvSpPr>
        <p:spPr>
          <a:xfrm>
            <a:off x="365760" y="1371600"/>
            <a:ext cx="11704320" cy="3868751"/>
          </a:xfrm>
        </p:spPr>
        <p:txBody>
          <a:bodyPr/>
          <a:lstStyle/>
          <a:p>
            <a:r>
              <a:rPr lang="en-US" dirty="0"/>
              <a:t>Somewhere for Python to run</a:t>
            </a:r>
          </a:p>
          <a:p>
            <a:pPr lvl="1"/>
            <a:r>
              <a:rPr lang="en-US" dirty="0"/>
              <a:t>Interpreter</a:t>
            </a:r>
          </a:p>
          <a:p>
            <a:pPr lvl="2"/>
            <a:r>
              <a:rPr lang="en-US" dirty="0"/>
              <a:t>Installation</a:t>
            </a:r>
          </a:p>
          <a:p>
            <a:pPr lvl="3"/>
            <a:r>
              <a:rPr lang="en-US" dirty="0">
                <a:hlinkClick r:id="rId2"/>
              </a:rPr>
              <a:t>https://www.anaconda.com/distribution/</a:t>
            </a:r>
            <a:endParaRPr lang="en-US" dirty="0"/>
          </a:p>
          <a:p>
            <a:pPr lvl="3"/>
            <a:r>
              <a:rPr lang="en-US" dirty="0"/>
              <a:t>More info</a:t>
            </a:r>
          </a:p>
          <a:p>
            <a:pPr lvl="3"/>
            <a:r>
              <a:rPr lang="en-US" dirty="0">
                <a:hlinkClick r:id="rId3"/>
              </a:rPr>
              <a:t>https://www.anaconda.com/why-anaconda/</a:t>
            </a:r>
            <a:endParaRPr lang="en-US" dirty="0"/>
          </a:p>
          <a:p>
            <a:r>
              <a:rPr lang="en-US" dirty="0"/>
              <a:t>Something for writing Python (not a must)</a:t>
            </a:r>
          </a:p>
          <a:p>
            <a:pPr lvl="1"/>
            <a:r>
              <a:rPr lang="en-US" dirty="0"/>
              <a:t>Editor</a:t>
            </a:r>
          </a:p>
          <a:p>
            <a:pPr lvl="2"/>
            <a:r>
              <a:rPr lang="en-US" dirty="0"/>
              <a:t>Installation</a:t>
            </a:r>
          </a:p>
          <a:p>
            <a:pPr lvl="3"/>
            <a:r>
              <a:rPr lang="en-US" dirty="0">
                <a:hlinkClick r:id="rId4"/>
              </a:rPr>
              <a:t>https://www.jetbrains.com/pycharm/download/#section=windows</a:t>
            </a:r>
            <a:endParaRPr lang="en-US" dirty="0"/>
          </a:p>
        </p:txBody>
      </p:sp>
    </p:spTree>
    <p:extLst>
      <p:ext uri="{BB962C8B-B14F-4D97-AF65-F5344CB8AC3E}">
        <p14:creationId xmlns:p14="http://schemas.microsoft.com/office/powerpoint/2010/main" val="1971117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Common operations</a:t>
            </a:r>
          </a:p>
        </p:txBody>
      </p:sp>
      <p:sp>
        <p:nvSpPr>
          <p:cNvPr id="5" name="Text Placeholder 4"/>
          <p:cNvSpPr>
            <a:spLocks noGrp="1"/>
          </p:cNvSpPr>
          <p:nvPr>
            <p:ph type="body" sz="quarter" idx="10"/>
          </p:nvPr>
        </p:nvSpPr>
        <p:spPr>
          <a:xfrm>
            <a:off x="365760" y="1371600"/>
            <a:ext cx="11704320" cy="3228576"/>
          </a:xfrm>
        </p:spPr>
        <p:txBody>
          <a:bodyPr/>
          <a:lstStyle/>
          <a:p>
            <a:r>
              <a:rPr lang="en-CA" dirty="0"/>
              <a:t>names = [</a:t>
            </a:r>
            <a:r>
              <a:rPr lang="en-CA" dirty="0">
                <a:solidFill>
                  <a:srgbClr val="C00000"/>
                </a:solidFill>
              </a:rPr>
              <a:t>'Susan'</a:t>
            </a:r>
            <a:r>
              <a:rPr lang="en-CA" dirty="0"/>
              <a:t>, </a:t>
            </a:r>
            <a:r>
              <a:rPr lang="en-CA" dirty="0">
                <a:solidFill>
                  <a:srgbClr val="C00000"/>
                </a:solidFill>
              </a:rPr>
              <a:t>'Christopher'</a:t>
            </a:r>
            <a:r>
              <a:rPr lang="en-CA" dirty="0"/>
              <a:t>]</a:t>
            </a:r>
          </a:p>
          <a:p>
            <a:r>
              <a:rPr lang="en-CA" dirty="0"/>
              <a:t>print(</a:t>
            </a:r>
            <a:r>
              <a:rPr lang="en-CA" dirty="0" err="1"/>
              <a:t>len</a:t>
            </a:r>
            <a:r>
              <a:rPr lang="en-CA" dirty="0"/>
              <a:t>(names)) </a:t>
            </a:r>
            <a:r>
              <a:rPr lang="en-CA" dirty="0">
                <a:solidFill>
                  <a:schemeClr val="tx2">
                    <a:lumMod val="75000"/>
                  </a:schemeClr>
                </a:solidFill>
              </a:rPr>
              <a:t># Get the number of items</a:t>
            </a:r>
          </a:p>
          <a:p>
            <a:r>
              <a:rPr lang="en-CA" dirty="0" err="1"/>
              <a:t>names.insert</a:t>
            </a:r>
            <a:r>
              <a:rPr lang="en-CA" dirty="0"/>
              <a:t>(0, </a:t>
            </a:r>
            <a:r>
              <a:rPr lang="en-CA" dirty="0">
                <a:solidFill>
                  <a:srgbClr val="C00000"/>
                </a:solidFill>
              </a:rPr>
              <a:t>'Bill'</a:t>
            </a:r>
            <a:r>
              <a:rPr lang="en-CA" dirty="0"/>
              <a:t>) </a:t>
            </a:r>
            <a:r>
              <a:rPr lang="en-CA" dirty="0">
                <a:solidFill>
                  <a:schemeClr val="tx2">
                    <a:lumMod val="75000"/>
                  </a:schemeClr>
                </a:solidFill>
              </a:rPr>
              <a:t># Insert before index</a:t>
            </a:r>
          </a:p>
          <a:p>
            <a:r>
              <a:rPr lang="en-CA" dirty="0"/>
              <a:t>print(names)</a:t>
            </a:r>
          </a:p>
          <a:p>
            <a:r>
              <a:rPr lang="en-CA" dirty="0" err="1"/>
              <a:t>names.sort</a:t>
            </a:r>
            <a:r>
              <a:rPr lang="en-CA" dirty="0"/>
              <a:t>()</a:t>
            </a:r>
          </a:p>
          <a:p>
            <a:r>
              <a:rPr lang="en-CA" dirty="0"/>
              <a:t>print(names)</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2</a:t>
            </a:r>
          </a:p>
          <a:p>
            <a:r>
              <a:rPr lang="en-CA" dirty="0">
                <a:solidFill>
                  <a:schemeClr val="bg1"/>
                </a:solidFill>
              </a:rPr>
              <a:t>['Bill', 'Susan', 'Christopher']</a:t>
            </a:r>
          </a:p>
          <a:p>
            <a:r>
              <a:rPr lang="en-CA" dirty="0">
                <a:solidFill>
                  <a:schemeClr val="bg1"/>
                </a:solidFill>
              </a:rPr>
              <a:t>['Bill', 'Christopher', 'Susan']</a:t>
            </a:r>
          </a:p>
        </p:txBody>
      </p:sp>
    </p:spTree>
    <p:extLst>
      <p:ext uri="{BB962C8B-B14F-4D97-AF65-F5344CB8AC3E}">
        <p14:creationId xmlns:p14="http://schemas.microsoft.com/office/powerpoint/2010/main" val="217601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Retrieving ranges</a:t>
            </a:r>
          </a:p>
        </p:txBody>
      </p:sp>
      <p:sp>
        <p:nvSpPr>
          <p:cNvPr id="5" name="Text Placeholder 4"/>
          <p:cNvSpPr>
            <a:spLocks noGrp="1"/>
          </p:cNvSpPr>
          <p:nvPr>
            <p:ph type="body" sz="quarter" idx="10"/>
          </p:nvPr>
        </p:nvSpPr>
        <p:spPr>
          <a:xfrm>
            <a:off x="365760" y="1371600"/>
            <a:ext cx="11704320" cy="3228576"/>
          </a:xfrm>
        </p:spPr>
        <p:txBody>
          <a:bodyPr/>
          <a:lstStyle/>
          <a:p>
            <a:r>
              <a:rPr lang="en-CA" dirty="0"/>
              <a:t>names = [</a:t>
            </a:r>
            <a:r>
              <a:rPr lang="en-CA" dirty="0">
                <a:solidFill>
                  <a:srgbClr val="C00000"/>
                </a:solidFill>
              </a:rPr>
              <a:t>'Susan'</a:t>
            </a:r>
            <a:r>
              <a:rPr lang="en-CA" dirty="0"/>
              <a:t>, </a:t>
            </a:r>
            <a:r>
              <a:rPr lang="en-CA" dirty="0">
                <a:solidFill>
                  <a:srgbClr val="C00000"/>
                </a:solidFill>
              </a:rPr>
              <a:t>'Christopher'</a:t>
            </a:r>
            <a:r>
              <a:rPr lang="en-CA" dirty="0"/>
              <a:t>,</a:t>
            </a:r>
            <a:r>
              <a:rPr lang="en-CA" dirty="0">
                <a:solidFill>
                  <a:srgbClr val="C00000"/>
                </a:solidFill>
              </a:rPr>
              <a:t> 'Bill'</a:t>
            </a:r>
            <a:r>
              <a:rPr lang="en-CA" dirty="0"/>
              <a:t>]</a:t>
            </a:r>
          </a:p>
          <a:p>
            <a:r>
              <a:rPr lang="en-CA" dirty="0"/>
              <a:t>presenters = names[0:2] </a:t>
            </a:r>
            <a:r>
              <a:rPr lang="en-CA" dirty="0">
                <a:solidFill>
                  <a:schemeClr val="tx2">
                    <a:lumMod val="75000"/>
                  </a:schemeClr>
                </a:solidFill>
              </a:rPr>
              <a:t># Get the first two items</a:t>
            </a:r>
          </a:p>
          <a:p>
            <a:r>
              <a:rPr lang="en-CA" dirty="0">
                <a:solidFill>
                  <a:schemeClr val="tx2">
                    <a:lumMod val="75000"/>
                  </a:schemeClr>
                </a:solidFill>
              </a:rPr>
              <a:t># Starting index and number of items to retrieve</a:t>
            </a:r>
          </a:p>
          <a:p>
            <a:endParaRPr lang="en-CA" dirty="0"/>
          </a:p>
          <a:p>
            <a:r>
              <a:rPr lang="en-CA" dirty="0"/>
              <a:t>print(names)</a:t>
            </a:r>
          </a:p>
          <a:p>
            <a:r>
              <a:rPr lang="en-CA" dirty="0"/>
              <a:t>print(presenters)</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['Susan', 'Christopher', 'Bill']</a:t>
            </a:r>
          </a:p>
          <a:p>
            <a:r>
              <a:rPr lang="en-CA" dirty="0">
                <a:solidFill>
                  <a:schemeClr val="bg1"/>
                </a:solidFill>
              </a:rPr>
              <a:t>['Susan', 'Christopher']</a:t>
            </a:r>
          </a:p>
        </p:txBody>
      </p:sp>
    </p:spTree>
    <p:extLst>
      <p:ext uri="{BB962C8B-B14F-4D97-AF65-F5344CB8AC3E}">
        <p14:creationId xmlns:p14="http://schemas.microsoft.com/office/powerpoint/2010/main" val="205158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Dictionaries</a:t>
            </a:r>
          </a:p>
        </p:txBody>
      </p:sp>
      <p:sp>
        <p:nvSpPr>
          <p:cNvPr id="5" name="Text Placeholder 4"/>
          <p:cNvSpPr>
            <a:spLocks noGrp="1"/>
          </p:cNvSpPr>
          <p:nvPr>
            <p:ph type="body" sz="quarter" idx="10"/>
          </p:nvPr>
        </p:nvSpPr>
        <p:spPr>
          <a:xfrm>
            <a:off x="365760" y="1371600"/>
            <a:ext cx="11704320" cy="2188291"/>
          </a:xfrm>
        </p:spPr>
        <p:txBody>
          <a:bodyPr/>
          <a:lstStyle/>
          <a:p>
            <a:r>
              <a:rPr lang="en-US" dirty="0"/>
              <a:t>person = {</a:t>
            </a:r>
            <a:r>
              <a:rPr lang="en-US" dirty="0">
                <a:solidFill>
                  <a:srgbClr val="C00000"/>
                </a:solidFill>
              </a:rPr>
              <a:t>'first'</a:t>
            </a:r>
            <a:r>
              <a:rPr lang="en-US" dirty="0"/>
              <a:t>: </a:t>
            </a:r>
            <a:r>
              <a:rPr lang="en-US" dirty="0">
                <a:solidFill>
                  <a:srgbClr val="C00000"/>
                </a:solidFill>
              </a:rPr>
              <a:t>'Christopher'</a:t>
            </a:r>
            <a:r>
              <a:rPr lang="en-US" dirty="0"/>
              <a:t>}</a:t>
            </a:r>
          </a:p>
          <a:p>
            <a:r>
              <a:rPr lang="en-US" dirty="0"/>
              <a:t>person[</a:t>
            </a:r>
            <a:r>
              <a:rPr lang="en-US" dirty="0">
                <a:solidFill>
                  <a:srgbClr val="C00000"/>
                </a:solidFill>
              </a:rPr>
              <a:t>'last'</a:t>
            </a:r>
            <a:r>
              <a:rPr lang="en-US" dirty="0"/>
              <a:t>] = </a:t>
            </a:r>
            <a:r>
              <a:rPr lang="en-US" dirty="0">
                <a:solidFill>
                  <a:srgbClr val="C00000"/>
                </a:solidFill>
              </a:rPr>
              <a:t>'Harrison'</a:t>
            </a:r>
          </a:p>
          <a:p>
            <a:r>
              <a:rPr lang="en-US" dirty="0"/>
              <a:t>print(person)</a:t>
            </a:r>
          </a:p>
          <a:p>
            <a:r>
              <a:rPr lang="en-US" dirty="0"/>
              <a:t>print(person[</a:t>
            </a:r>
            <a:r>
              <a:rPr lang="en-US" dirty="0">
                <a:solidFill>
                  <a:srgbClr val="C00000"/>
                </a:solidFill>
              </a:rPr>
              <a:t>'first'</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661771"/>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{'first': 'Christopher', 'last': 'Harrison'}</a:t>
            </a:r>
          </a:p>
          <a:p>
            <a:r>
              <a:rPr lang="en-US" dirty="0">
                <a:solidFill>
                  <a:schemeClr val="bg1"/>
                </a:solidFill>
              </a:rPr>
              <a:t>Christopher</a:t>
            </a:r>
            <a:endParaRPr lang="en-CA" dirty="0"/>
          </a:p>
          <a:p>
            <a:endParaRPr lang="en-CA" dirty="0"/>
          </a:p>
        </p:txBody>
      </p:sp>
    </p:spTree>
    <p:extLst>
      <p:ext uri="{BB962C8B-B14F-4D97-AF65-F5344CB8AC3E}">
        <p14:creationId xmlns:p14="http://schemas.microsoft.com/office/powerpoint/2010/main" val="26892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D7FF-AAF8-4D87-BC3C-71643551682F}"/>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Non-Primitive Data Structures</a:t>
            </a:r>
          </a:p>
        </p:txBody>
      </p:sp>
      <p:sp>
        <p:nvSpPr>
          <p:cNvPr id="3" name="Content Placeholder 2">
            <a:extLst>
              <a:ext uri="{FF2B5EF4-FFF2-40B4-BE49-F238E27FC236}">
                <a16:creationId xmlns:a16="http://schemas.microsoft.com/office/drawing/2014/main" id="{2C18AADB-8CC8-45F4-B7EF-091EC0156BC0}"/>
              </a:ext>
            </a:extLst>
          </p:cNvPr>
          <p:cNvSpPr>
            <a:spLocks noGrp="1"/>
          </p:cNvSpPr>
          <p:nvPr>
            <p:ph sz="half" idx="1"/>
          </p:nvPr>
        </p:nvSpPr>
        <p:spPr>
          <a:xfrm>
            <a:off x="1088919" y="1905755"/>
            <a:ext cx="5394851" cy="4322413"/>
          </a:xfrm>
          <a:prstGeom prst="rect">
            <a:avLst/>
          </a:prstGeom>
        </p:spPr>
        <p:txBody>
          <a:bodyPr>
            <a:normAutofit/>
          </a:bodyPr>
          <a:lstStyle/>
          <a:p>
            <a:r>
              <a:rPr lang="en-US" b="1" dirty="0"/>
              <a:t>Lists</a:t>
            </a:r>
          </a:p>
          <a:p>
            <a:pPr marL="0" indent="0" eaLnBrk="0" fontAlgn="base" hangingPunct="0">
              <a:lnSpc>
                <a:spcPct val="100000"/>
              </a:lnSpc>
              <a:spcBef>
                <a:spcPct val="0"/>
              </a:spcBef>
              <a:spcAft>
                <a:spcPct val="0"/>
              </a:spcAft>
              <a:buClrTx/>
              <a:buNone/>
            </a:pPr>
            <a:r>
              <a:rPr lang="en-US" altLang="en-US" dirty="0">
                <a:solidFill>
                  <a:srgbClr val="3D4251"/>
                </a:solidFill>
                <a:latin typeface="Lora"/>
              </a:rPr>
              <a:t>Lists in Python are used to store collection of heterogeneous items. These are mutable, which means that you can change their content without changing their identity. You can recognize lists by their square brackets </a:t>
            </a:r>
            <a:r>
              <a:rPr lang="en-US" altLang="en-US" dirty="0">
                <a:solidFill>
                  <a:srgbClr val="3D4251"/>
                </a:solidFill>
                <a:latin typeface="Roboto Mono"/>
              </a:rPr>
              <a:t>[</a:t>
            </a:r>
            <a:r>
              <a:rPr lang="en-US" altLang="en-US" dirty="0">
                <a:solidFill>
                  <a:srgbClr val="3D4251"/>
                </a:solidFill>
                <a:latin typeface="Lora"/>
              </a:rPr>
              <a:t> and </a:t>
            </a:r>
            <a:r>
              <a:rPr lang="en-US" altLang="en-US" dirty="0">
                <a:solidFill>
                  <a:srgbClr val="3D4251"/>
                </a:solidFill>
                <a:latin typeface="Roboto Mono"/>
              </a:rPr>
              <a:t>]</a:t>
            </a:r>
            <a:r>
              <a:rPr lang="en-US" altLang="en-US" dirty="0">
                <a:solidFill>
                  <a:srgbClr val="3D4251"/>
                </a:solidFill>
                <a:latin typeface="Lora"/>
              </a:rPr>
              <a:t> that hold elements , separated by a comma </a:t>
            </a:r>
            <a:r>
              <a:rPr lang="en-US" altLang="en-US" dirty="0">
                <a:solidFill>
                  <a:srgbClr val="3D4251"/>
                </a:solidFill>
                <a:latin typeface="Roboto Mono"/>
              </a:rPr>
              <a:t>, </a:t>
            </a:r>
            <a:r>
              <a:rPr lang="en-US" altLang="en-US" dirty="0">
                <a:solidFill>
                  <a:srgbClr val="3D4251"/>
                </a:solidFill>
                <a:latin typeface="Lora"/>
              </a:rPr>
              <a:t>. </a:t>
            </a:r>
            <a:r>
              <a:rPr lang="en-US" altLang="en-US" dirty="0"/>
              <a:t> </a:t>
            </a:r>
            <a:endParaRPr lang="en-US" altLang="en-US" dirty="0">
              <a:latin typeface="Arial" panose="020B0604020202020204" pitchFamily="34" charset="0"/>
            </a:endParaRPr>
          </a:p>
        </p:txBody>
      </p:sp>
      <p:sp>
        <p:nvSpPr>
          <p:cNvPr id="4" name="Rectangle 1">
            <a:extLst>
              <a:ext uri="{FF2B5EF4-FFF2-40B4-BE49-F238E27FC236}">
                <a16:creationId xmlns:a16="http://schemas.microsoft.com/office/drawing/2014/main" id="{2DC28F75-E2F5-4F2B-BDF5-6E4186355744}"/>
              </a:ext>
            </a:extLst>
          </p:cNvPr>
          <p:cNvSpPr>
            <a:spLocks noChangeArrowheads="1"/>
          </p:cNvSpPr>
          <p:nvPr/>
        </p:nvSpPr>
        <p:spPr bwMode="auto">
          <a:xfrm>
            <a:off x="882" y="-191155"/>
            <a:ext cx="188409" cy="38230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endParaRPr lang="en-US" altLang="en-US" sz="1836" dirty="0">
              <a:solidFill>
                <a:prstClr val="black"/>
              </a:solidFill>
            </a:endParaRPr>
          </a:p>
        </p:txBody>
      </p:sp>
      <p:pic>
        <p:nvPicPr>
          <p:cNvPr id="5" name="Picture 4">
            <a:extLst>
              <a:ext uri="{FF2B5EF4-FFF2-40B4-BE49-F238E27FC236}">
                <a16:creationId xmlns:a16="http://schemas.microsoft.com/office/drawing/2014/main" id="{03C62D93-CF2F-4405-989F-70328E8FFFB3}"/>
              </a:ext>
            </a:extLst>
          </p:cNvPr>
          <p:cNvPicPr>
            <a:picLocks noChangeAspect="1"/>
          </p:cNvPicPr>
          <p:nvPr/>
        </p:nvPicPr>
        <p:blipFill>
          <a:blip r:embed="rId2"/>
          <a:stretch>
            <a:fillRect/>
          </a:stretch>
        </p:blipFill>
        <p:spPr>
          <a:xfrm>
            <a:off x="6665060" y="1712911"/>
            <a:ext cx="2389846" cy="4836207"/>
          </a:xfrm>
          <a:prstGeom prst="rect">
            <a:avLst/>
          </a:prstGeom>
        </p:spPr>
      </p:pic>
      <p:sp>
        <p:nvSpPr>
          <p:cNvPr id="6" name="TextBox 5">
            <a:extLst>
              <a:ext uri="{FF2B5EF4-FFF2-40B4-BE49-F238E27FC236}">
                <a16:creationId xmlns:a16="http://schemas.microsoft.com/office/drawing/2014/main" id="{95632891-D2FC-4CFB-9906-AE54171D2EAA}"/>
              </a:ext>
            </a:extLst>
          </p:cNvPr>
          <p:cNvSpPr txBox="1"/>
          <p:nvPr/>
        </p:nvSpPr>
        <p:spPr>
          <a:xfrm>
            <a:off x="6762522" y="6228931"/>
            <a:ext cx="2194922" cy="276999"/>
          </a:xfrm>
          <a:prstGeom prst="rect">
            <a:avLst/>
          </a:prstGeom>
          <a:solidFill>
            <a:schemeClr val="bg1"/>
          </a:solidFill>
        </p:spPr>
        <p:txBody>
          <a:bodyPr wrap="square" rtlCol="0">
            <a:spAutoFit/>
          </a:bodyPr>
          <a:lstStyle/>
          <a:p>
            <a:r>
              <a:rPr lang="en-US" sz="1200" dirty="0">
                <a:latin typeface="Courier New" panose="02070309020205020404" pitchFamily="49" charset="0"/>
                <a:cs typeface="Courier New" panose="02070309020205020404" pitchFamily="49" charset="0"/>
              </a:rPr>
              <a:t>[1,’orange’,3]</a:t>
            </a:r>
            <a:endParaRPr lang="en-IL"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9307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D7FF-AAF8-4D87-BC3C-71643551682F}"/>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Non-Primitive Data Structures</a:t>
            </a:r>
          </a:p>
        </p:txBody>
      </p:sp>
      <p:sp>
        <p:nvSpPr>
          <p:cNvPr id="3" name="Content Placeholder 2">
            <a:extLst>
              <a:ext uri="{FF2B5EF4-FFF2-40B4-BE49-F238E27FC236}">
                <a16:creationId xmlns:a16="http://schemas.microsoft.com/office/drawing/2014/main" id="{2C18AADB-8CC8-45F4-B7EF-091EC0156BC0}"/>
              </a:ext>
            </a:extLst>
          </p:cNvPr>
          <p:cNvSpPr>
            <a:spLocks noGrp="1"/>
          </p:cNvSpPr>
          <p:nvPr>
            <p:ph sz="half" idx="1"/>
          </p:nvPr>
        </p:nvSpPr>
        <p:spPr>
          <a:xfrm>
            <a:off x="1088919" y="1905755"/>
            <a:ext cx="9843695" cy="4322413"/>
          </a:xfrm>
          <a:prstGeom prst="rect">
            <a:avLst/>
          </a:prstGeom>
        </p:spPr>
        <p:txBody>
          <a:bodyPr>
            <a:normAutofit/>
          </a:bodyPr>
          <a:lstStyle/>
          <a:p>
            <a:r>
              <a:rPr lang="en-US" b="1" dirty="0"/>
              <a:t>Array</a:t>
            </a:r>
          </a:p>
          <a:p>
            <a:r>
              <a:rPr lang="en-US" dirty="0"/>
              <a:t>First off, arrays in Python are a compact way of collecting basic data types, all the entries in an array must be of the same data type. However, arrays are not all that popular in Python, unlike the other programming languages such as C++ or Java.</a:t>
            </a:r>
          </a:p>
          <a:p>
            <a:r>
              <a:rPr lang="en-US" dirty="0"/>
              <a:t>In general, when people talk of arrays in Python, they are actually referring to lists. However, there is a fundamental difference between them</a:t>
            </a:r>
          </a:p>
          <a:p>
            <a:r>
              <a:rPr lang="en-US" dirty="0"/>
              <a:t>Arrays can be seen as a more efficient way of storing a certain kind of list. This type of list has elements of the same data type</a:t>
            </a:r>
            <a:r>
              <a:rPr lang="he-IL" dirty="0"/>
              <a:t>ץ</a:t>
            </a:r>
          </a:p>
          <a:p>
            <a:r>
              <a:rPr lang="en-US" b="1" dirty="0"/>
              <a:t>In our case, we will use NumPy library.</a:t>
            </a:r>
          </a:p>
        </p:txBody>
      </p:sp>
    </p:spTree>
    <p:extLst>
      <p:ext uri="{BB962C8B-B14F-4D97-AF65-F5344CB8AC3E}">
        <p14:creationId xmlns:p14="http://schemas.microsoft.com/office/powerpoint/2010/main" val="674992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CAE3-FFC0-4548-8C5C-21D1480D81B5}"/>
              </a:ext>
            </a:extLst>
          </p:cNvPr>
          <p:cNvSpPr>
            <a:spLocks noGrp="1"/>
          </p:cNvSpPr>
          <p:nvPr>
            <p:ph type="title"/>
          </p:nvPr>
        </p:nvSpPr>
        <p:spPr/>
        <p:txBody>
          <a:bodyPr/>
          <a:lstStyle/>
          <a:p>
            <a:r>
              <a:rPr lang="en-US" dirty="0"/>
              <a:t>NumPy</a:t>
            </a:r>
          </a:p>
        </p:txBody>
      </p:sp>
      <p:sp>
        <p:nvSpPr>
          <p:cNvPr id="3" name="Content Placeholder 2">
            <a:extLst>
              <a:ext uri="{FF2B5EF4-FFF2-40B4-BE49-F238E27FC236}">
                <a16:creationId xmlns:a16="http://schemas.microsoft.com/office/drawing/2014/main" id="{AD6E2EF5-1114-4258-97A0-0A8E7E415C50}"/>
              </a:ext>
            </a:extLst>
          </p:cNvPr>
          <p:cNvSpPr>
            <a:spLocks noGrp="1"/>
          </p:cNvSpPr>
          <p:nvPr>
            <p:ph sz="half" idx="1"/>
          </p:nvPr>
        </p:nvSpPr>
        <p:spPr/>
        <p:txBody>
          <a:bodyPr>
            <a:normAutofit fontScale="92500" lnSpcReduction="10000"/>
          </a:bodyPr>
          <a:lstStyle/>
          <a:p>
            <a:r>
              <a:rPr lang="en-US" dirty="0"/>
              <a:t>NumPy is a Python library that is the core library for scientific computing in Python. It contains a collection of tools and techniques that can be used to solve on a computer mathematical models of problems in Science and Engineering. One of these tools is a high-performance multidimensional array object that is a powerful data structure for efficient computation of arrays and matrices.</a:t>
            </a:r>
          </a:p>
        </p:txBody>
      </p:sp>
      <p:sp>
        <p:nvSpPr>
          <p:cNvPr id="4" name="Content Placeholder 3">
            <a:extLst>
              <a:ext uri="{FF2B5EF4-FFF2-40B4-BE49-F238E27FC236}">
                <a16:creationId xmlns:a16="http://schemas.microsoft.com/office/drawing/2014/main" id="{BF681349-D3AD-4E19-88FF-D82890FC5157}"/>
              </a:ext>
            </a:extLst>
          </p:cNvPr>
          <p:cNvSpPr>
            <a:spLocks noGrp="1"/>
          </p:cNvSpPr>
          <p:nvPr>
            <p:ph sz="half" idx="2"/>
          </p:nvPr>
        </p:nvSpPr>
        <p:spPr>
          <a:xfrm>
            <a:off x="6591278" y="1308235"/>
            <a:ext cx="4756277" cy="4660426"/>
          </a:xfrm>
        </p:spPr>
        <p:txBody>
          <a:bodyPr>
            <a:normAutofit fontScale="92500" lnSpcReduction="10000"/>
          </a:bodyPr>
          <a:lstStyle/>
          <a:p>
            <a:r>
              <a:rPr lang="en-US" dirty="0"/>
              <a:t>However, you should know that, on a structural level, an array is basically nothing but pointers. It’s a combination of a memory address, a data type, a shape, and strides:</a:t>
            </a:r>
          </a:p>
          <a:p>
            <a:endParaRPr lang="en-US" dirty="0"/>
          </a:p>
          <a:p>
            <a:r>
              <a:rPr lang="en-US" dirty="0"/>
              <a:t>The </a:t>
            </a:r>
            <a:r>
              <a:rPr lang="en-US" u="sng" dirty="0"/>
              <a:t>data</a:t>
            </a:r>
            <a:r>
              <a:rPr lang="en-US" dirty="0"/>
              <a:t> pointer indicates the memory address of the first byte in the array,</a:t>
            </a:r>
          </a:p>
          <a:p>
            <a:r>
              <a:rPr lang="en-US" dirty="0"/>
              <a:t>The data type or </a:t>
            </a:r>
            <a:r>
              <a:rPr lang="en-US" u="sng" dirty="0" err="1"/>
              <a:t>dtype</a:t>
            </a:r>
            <a:r>
              <a:rPr lang="en-US" dirty="0"/>
              <a:t> pointer describes the kind of elements that are contained within the array,</a:t>
            </a:r>
          </a:p>
          <a:p>
            <a:r>
              <a:rPr lang="en-US" dirty="0"/>
              <a:t>The </a:t>
            </a:r>
            <a:r>
              <a:rPr lang="en-US" u="sng" dirty="0"/>
              <a:t>shape</a:t>
            </a:r>
            <a:r>
              <a:rPr lang="en-US" dirty="0"/>
              <a:t> indicates the shape of the array, and</a:t>
            </a:r>
          </a:p>
          <a:p>
            <a:r>
              <a:rPr lang="en-US" dirty="0"/>
              <a:t>The </a:t>
            </a:r>
            <a:r>
              <a:rPr lang="en-US" u="sng" dirty="0"/>
              <a:t>strides</a:t>
            </a:r>
            <a:r>
              <a:rPr lang="en-US" dirty="0"/>
              <a:t> are the number of bytes that should be skipped in memory to go to the next element. If your strides are (10,1), you need to proceed one byte to get to the next column and 10 bytes to locate the next row.</a:t>
            </a:r>
          </a:p>
          <a:p>
            <a:endParaRPr lang="en-US" dirty="0"/>
          </a:p>
          <a:p>
            <a:pPr marL="0" indent="0">
              <a:buNone/>
            </a:pPr>
            <a:r>
              <a:rPr lang="en-US" dirty="0"/>
              <a:t>In other words, an array contains information about the raw data, how to locate an element and how to interpret an element.</a:t>
            </a:r>
          </a:p>
        </p:txBody>
      </p:sp>
      <p:pic>
        <p:nvPicPr>
          <p:cNvPr id="8" name="Picture 7">
            <a:extLst>
              <a:ext uri="{FF2B5EF4-FFF2-40B4-BE49-F238E27FC236}">
                <a16:creationId xmlns:a16="http://schemas.microsoft.com/office/drawing/2014/main" id="{32B2C941-2485-4AC5-8C8D-6643E79CD49A}"/>
              </a:ext>
            </a:extLst>
          </p:cNvPr>
          <p:cNvPicPr>
            <a:picLocks noChangeAspect="1"/>
          </p:cNvPicPr>
          <p:nvPr/>
        </p:nvPicPr>
        <p:blipFill>
          <a:blip r:embed="rId2"/>
          <a:stretch>
            <a:fillRect/>
          </a:stretch>
        </p:blipFill>
        <p:spPr>
          <a:xfrm>
            <a:off x="1151251" y="4296788"/>
            <a:ext cx="4193692" cy="1107524"/>
          </a:xfrm>
          <a:prstGeom prst="rect">
            <a:avLst/>
          </a:prstGeom>
        </p:spPr>
      </p:pic>
    </p:spTree>
    <p:extLst>
      <p:ext uri="{BB962C8B-B14F-4D97-AF65-F5344CB8AC3E}">
        <p14:creationId xmlns:p14="http://schemas.microsoft.com/office/powerpoint/2010/main" val="61767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A374-46E2-4BF2-B6D9-07B097785797}"/>
              </a:ext>
            </a:extLst>
          </p:cNvPr>
          <p:cNvSpPr>
            <a:spLocks noGrp="1"/>
          </p:cNvSpPr>
          <p:nvPr>
            <p:ph type="title"/>
          </p:nvPr>
        </p:nvSpPr>
        <p:spPr/>
        <p:txBody>
          <a:bodyPr/>
          <a:lstStyle/>
          <a:p>
            <a:r>
              <a:rPr lang="en-US" b="1" dirty="0"/>
              <a:t>Python Lists vs. NumPy Arrays</a:t>
            </a:r>
            <a:endParaRPr lang="en-US" dirty="0"/>
          </a:p>
        </p:txBody>
      </p:sp>
      <p:sp>
        <p:nvSpPr>
          <p:cNvPr id="3" name="Content Placeholder 2">
            <a:extLst>
              <a:ext uri="{FF2B5EF4-FFF2-40B4-BE49-F238E27FC236}">
                <a16:creationId xmlns:a16="http://schemas.microsoft.com/office/drawing/2014/main" id="{3456C729-B21F-4FC3-8B7B-ED5A0FF07B49}"/>
              </a:ext>
            </a:extLst>
          </p:cNvPr>
          <p:cNvSpPr>
            <a:spLocks noGrp="1"/>
          </p:cNvSpPr>
          <p:nvPr>
            <p:ph sz="half" idx="1"/>
          </p:nvPr>
        </p:nvSpPr>
        <p:spPr/>
        <p:txBody>
          <a:bodyPr>
            <a:normAutofit/>
          </a:bodyPr>
          <a:lstStyle/>
          <a:p>
            <a:r>
              <a:rPr lang="en-US" b="1" dirty="0"/>
              <a:t>Size</a:t>
            </a:r>
            <a:r>
              <a:rPr lang="en-US" dirty="0"/>
              <a:t> - NumPy data structures take up less space.</a:t>
            </a:r>
          </a:p>
          <a:p>
            <a:r>
              <a:rPr lang="en-US" b="1" dirty="0"/>
              <a:t>Performance</a:t>
            </a:r>
            <a:r>
              <a:rPr lang="en-US" dirty="0"/>
              <a:t> - they have a need for speed and are faster than lists</a:t>
            </a:r>
          </a:p>
          <a:p>
            <a:r>
              <a:rPr lang="en-US" b="1" dirty="0"/>
              <a:t>Functionality</a:t>
            </a:r>
            <a:r>
              <a:rPr lang="en-US" dirty="0"/>
              <a:t> - SciPy and NumPy have optimized functions such as linear algebra operations built in.</a:t>
            </a:r>
          </a:p>
          <a:p>
            <a:r>
              <a:rPr lang="en-US" dirty="0"/>
              <a:t>With arrays, you can perform an operations </a:t>
            </a:r>
            <a:r>
              <a:rPr lang="en-US" b="1" dirty="0"/>
              <a:t>on all its item </a:t>
            </a:r>
            <a:r>
              <a:rPr lang="en-US" dirty="0"/>
              <a:t>individually easily, which may not be the case with lists.</a:t>
            </a:r>
          </a:p>
          <a:p>
            <a:endParaRPr lang="en-US" dirty="0"/>
          </a:p>
        </p:txBody>
      </p:sp>
      <p:pic>
        <p:nvPicPr>
          <p:cNvPr id="5" name="Content Placeholder 4">
            <a:extLst>
              <a:ext uri="{FF2B5EF4-FFF2-40B4-BE49-F238E27FC236}">
                <a16:creationId xmlns:a16="http://schemas.microsoft.com/office/drawing/2014/main" id="{D879FB4F-F3D0-4F1B-9D6F-570E648AD6DD}"/>
              </a:ext>
            </a:extLst>
          </p:cNvPr>
          <p:cNvPicPr>
            <a:picLocks noGrp="1" noChangeAspect="1"/>
          </p:cNvPicPr>
          <p:nvPr>
            <p:ph sz="half" idx="2"/>
          </p:nvPr>
        </p:nvPicPr>
        <p:blipFill>
          <a:blip r:embed="rId2"/>
          <a:stretch>
            <a:fillRect/>
          </a:stretch>
        </p:blipFill>
        <p:spPr>
          <a:xfrm>
            <a:off x="6922515" y="2124714"/>
            <a:ext cx="3941100" cy="2040175"/>
          </a:xfrm>
          <a:prstGeom prst="rect">
            <a:avLst/>
          </a:prstGeom>
        </p:spPr>
      </p:pic>
      <p:pic>
        <p:nvPicPr>
          <p:cNvPr id="6" name="Picture 5">
            <a:extLst>
              <a:ext uri="{FF2B5EF4-FFF2-40B4-BE49-F238E27FC236}">
                <a16:creationId xmlns:a16="http://schemas.microsoft.com/office/drawing/2014/main" id="{F054D9AB-2D99-424D-B287-500F6349D39E}"/>
              </a:ext>
            </a:extLst>
          </p:cNvPr>
          <p:cNvPicPr>
            <a:picLocks noChangeAspect="1"/>
          </p:cNvPicPr>
          <p:nvPr/>
        </p:nvPicPr>
        <p:blipFill>
          <a:blip r:embed="rId3"/>
          <a:stretch>
            <a:fillRect/>
          </a:stretch>
        </p:blipFill>
        <p:spPr>
          <a:xfrm>
            <a:off x="6854576" y="4395610"/>
            <a:ext cx="4251983" cy="1690430"/>
          </a:xfrm>
          <a:prstGeom prst="rect">
            <a:avLst/>
          </a:prstGeom>
        </p:spPr>
      </p:pic>
    </p:spTree>
    <p:extLst>
      <p:ext uri="{BB962C8B-B14F-4D97-AF65-F5344CB8AC3E}">
        <p14:creationId xmlns:p14="http://schemas.microsoft.com/office/powerpoint/2010/main" val="3872052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080-634A-43A6-AF4B-B74D4BDCCDC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AA1B4C0C-684B-49DF-B2D0-35E0907C3A5C}"/>
              </a:ext>
            </a:extLst>
          </p:cNvPr>
          <p:cNvSpPr>
            <a:spLocks noGrp="1"/>
          </p:cNvSpPr>
          <p:nvPr>
            <p:ph sz="half" idx="1"/>
          </p:nvPr>
        </p:nvSpPr>
        <p:spPr/>
        <p:txBody>
          <a:bodyPr>
            <a:normAutofit/>
          </a:bodyPr>
          <a:lstStyle/>
          <a:p>
            <a:r>
              <a:rPr lang="en-US" dirty="0"/>
              <a:t>Tuples are another standard sequence data type. The difference between tuples and list is that tuples are immutable, which means once defined you cannot delete, add or edit any values inside it. This might be useful in situations where you might to pass the control to someone else but you do not want them to manipulate data in your collection, but rather maybe just see them or perform operations separately in a copy of the data.</a:t>
            </a:r>
          </a:p>
        </p:txBody>
      </p:sp>
      <p:pic>
        <p:nvPicPr>
          <p:cNvPr id="5" name="Content Placeholder 4">
            <a:extLst>
              <a:ext uri="{FF2B5EF4-FFF2-40B4-BE49-F238E27FC236}">
                <a16:creationId xmlns:a16="http://schemas.microsoft.com/office/drawing/2014/main" id="{6AEAED61-8876-457C-98B3-F5E5BE64C031}"/>
              </a:ext>
            </a:extLst>
          </p:cNvPr>
          <p:cNvPicPr>
            <a:picLocks noGrp="1" noChangeAspect="1"/>
          </p:cNvPicPr>
          <p:nvPr>
            <p:ph sz="half" idx="2"/>
          </p:nvPr>
        </p:nvPicPr>
        <p:blipFill>
          <a:blip r:embed="rId2"/>
          <a:stretch>
            <a:fillRect/>
          </a:stretch>
        </p:blipFill>
        <p:spPr>
          <a:xfrm>
            <a:off x="6752334" y="2007125"/>
            <a:ext cx="3527569" cy="3097555"/>
          </a:xfrm>
          <a:prstGeom prst="rect">
            <a:avLst/>
          </a:prstGeom>
        </p:spPr>
      </p:pic>
    </p:spTree>
    <p:extLst>
      <p:ext uri="{BB962C8B-B14F-4D97-AF65-F5344CB8AC3E}">
        <p14:creationId xmlns:p14="http://schemas.microsoft.com/office/powerpoint/2010/main" val="2213035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080-634A-43A6-AF4B-B74D4BDCCDC9}"/>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AA1B4C0C-684B-49DF-B2D0-35E0907C3A5C}"/>
              </a:ext>
            </a:extLst>
          </p:cNvPr>
          <p:cNvSpPr>
            <a:spLocks noGrp="1"/>
          </p:cNvSpPr>
          <p:nvPr>
            <p:ph sz="half" idx="1"/>
          </p:nvPr>
        </p:nvSpPr>
        <p:spPr/>
        <p:txBody>
          <a:bodyPr>
            <a:normAutofit/>
          </a:bodyPr>
          <a:lstStyle/>
          <a:p>
            <a:r>
              <a:rPr lang="en-US" dirty="0"/>
              <a:t>Dictionaries are exactly what you need if you want to implement something like a telephone book. None of the data structures that you have seen before are suitable for a telephone book. This is when a dictionary can come in handy.</a:t>
            </a:r>
          </a:p>
          <a:p>
            <a:r>
              <a:rPr lang="en-US" dirty="0"/>
              <a:t> Dictionaries are made up of key-value pairs. </a:t>
            </a:r>
            <a:r>
              <a:rPr lang="en-US" b="1" i="1" dirty="0"/>
              <a:t>key</a:t>
            </a:r>
            <a:r>
              <a:rPr lang="en-US" dirty="0"/>
              <a:t> is used to identify the item and the </a:t>
            </a:r>
            <a:r>
              <a:rPr lang="en-US" b="1" i="1" dirty="0"/>
              <a:t>value</a:t>
            </a:r>
            <a:r>
              <a:rPr lang="en-US" dirty="0"/>
              <a:t> holds as the name suggests, the value of the item.</a:t>
            </a:r>
          </a:p>
        </p:txBody>
      </p:sp>
      <p:sp>
        <p:nvSpPr>
          <p:cNvPr id="7" name="Content Placeholder 6">
            <a:extLst>
              <a:ext uri="{FF2B5EF4-FFF2-40B4-BE49-F238E27FC236}">
                <a16:creationId xmlns:a16="http://schemas.microsoft.com/office/drawing/2014/main" id="{EA083F2D-F9DD-4EF2-9738-DBDC239CAA7D}"/>
              </a:ext>
            </a:extLst>
          </p:cNvPr>
          <p:cNvSpPr>
            <a:spLocks noGrp="1"/>
          </p:cNvSpPr>
          <p:nvPr>
            <p:ph sz="half" idx="2"/>
          </p:nvPr>
        </p:nvSpPr>
        <p:spPr>
          <a:xfrm>
            <a:off x="6591280" y="2144987"/>
            <a:ext cx="4756277" cy="3823674"/>
          </a:xfrm>
        </p:spPr>
        <p:txBody>
          <a:bodyPr/>
          <a:lstStyle/>
          <a:p>
            <a:endParaRPr lang="en-US"/>
          </a:p>
        </p:txBody>
      </p:sp>
      <p:pic>
        <p:nvPicPr>
          <p:cNvPr id="8" name="Picture 7">
            <a:extLst>
              <a:ext uri="{FF2B5EF4-FFF2-40B4-BE49-F238E27FC236}">
                <a16:creationId xmlns:a16="http://schemas.microsoft.com/office/drawing/2014/main" id="{F4A52E03-DB6F-44AD-9BC2-3453EAF5E8C5}"/>
              </a:ext>
            </a:extLst>
          </p:cNvPr>
          <p:cNvPicPr>
            <a:picLocks noChangeAspect="1"/>
          </p:cNvPicPr>
          <p:nvPr/>
        </p:nvPicPr>
        <p:blipFill>
          <a:blip r:embed="rId2"/>
          <a:stretch>
            <a:fillRect/>
          </a:stretch>
        </p:blipFill>
        <p:spPr>
          <a:xfrm>
            <a:off x="5845195" y="2507460"/>
            <a:ext cx="6089489" cy="1549365"/>
          </a:xfrm>
          <a:prstGeom prst="rect">
            <a:avLst/>
          </a:prstGeom>
        </p:spPr>
      </p:pic>
    </p:spTree>
    <p:extLst>
      <p:ext uri="{BB962C8B-B14F-4D97-AF65-F5344CB8AC3E}">
        <p14:creationId xmlns:p14="http://schemas.microsoft.com/office/powerpoint/2010/main" val="1074512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080-634A-43A6-AF4B-B74D4BDCCDC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A1B4C0C-684B-49DF-B2D0-35E0907C3A5C}"/>
              </a:ext>
            </a:extLst>
          </p:cNvPr>
          <p:cNvSpPr>
            <a:spLocks noGrp="1"/>
          </p:cNvSpPr>
          <p:nvPr>
            <p:ph sz="half" idx="1"/>
          </p:nvPr>
        </p:nvSpPr>
        <p:spPr/>
        <p:txBody>
          <a:bodyPr>
            <a:normAutofit/>
          </a:bodyPr>
          <a:lstStyle/>
          <a:p>
            <a:r>
              <a:rPr lang="en-US" dirty="0"/>
              <a:t>Sets are a collection of distinct (unique) objects. These are useful to create lists that only hold unique values in the dataset. </a:t>
            </a:r>
          </a:p>
          <a:p>
            <a:r>
              <a:rPr lang="en-US" dirty="0"/>
              <a:t>It is an unordered collection but a mutable one, this is very helpful when going through a huge dataset.</a:t>
            </a:r>
          </a:p>
        </p:txBody>
      </p:sp>
      <p:pic>
        <p:nvPicPr>
          <p:cNvPr id="4" name="Picture 3">
            <a:extLst>
              <a:ext uri="{FF2B5EF4-FFF2-40B4-BE49-F238E27FC236}">
                <a16:creationId xmlns:a16="http://schemas.microsoft.com/office/drawing/2014/main" id="{078EB210-B13E-4659-A5AF-6AB9041F5DDF}"/>
              </a:ext>
            </a:extLst>
          </p:cNvPr>
          <p:cNvPicPr>
            <a:picLocks noChangeAspect="1"/>
          </p:cNvPicPr>
          <p:nvPr/>
        </p:nvPicPr>
        <p:blipFill>
          <a:blip r:embed="rId2"/>
          <a:stretch>
            <a:fillRect/>
          </a:stretch>
        </p:blipFill>
        <p:spPr>
          <a:xfrm>
            <a:off x="6073585" y="1884953"/>
            <a:ext cx="4418103" cy="2509432"/>
          </a:xfrm>
          <a:prstGeom prst="rect">
            <a:avLst/>
          </a:prstGeom>
        </p:spPr>
      </p:pic>
    </p:spTree>
    <p:extLst>
      <p:ext uri="{BB962C8B-B14F-4D97-AF65-F5344CB8AC3E}">
        <p14:creationId xmlns:p14="http://schemas.microsoft.com/office/powerpoint/2010/main" val="209566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Enclose strings in single or double quotes</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print(</a:t>
            </a:r>
            <a:r>
              <a:rPr lang="en-US" dirty="0">
                <a:solidFill>
                  <a:srgbClr val="C00000"/>
                </a:solidFill>
              </a:rPr>
              <a:t>'Hello world single quotes'</a:t>
            </a:r>
            <a:r>
              <a:rPr lang="en-US" dirty="0">
                <a:solidFill>
                  <a:srgbClr val="002050"/>
                </a:solidFill>
              </a:rPr>
              <a:t>)</a:t>
            </a:r>
          </a:p>
          <a:p>
            <a:r>
              <a:rPr lang="en-US" dirty="0"/>
              <a:t>print</a:t>
            </a:r>
            <a:r>
              <a:rPr lang="en-US" dirty="0">
                <a:solidFill>
                  <a:srgbClr val="002050"/>
                </a:solidFill>
              </a:rPr>
              <a:t>(</a:t>
            </a:r>
            <a:r>
              <a:rPr lang="en-US" dirty="0">
                <a:solidFill>
                  <a:srgbClr val="C00000"/>
                </a:solidFill>
              </a:rPr>
              <a:t>"Hello world double quotes"</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 single quotes</a:t>
            </a:r>
          </a:p>
          <a:p>
            <a:r>
              <a:rPr lang="en-CA" dirty="0">
                <a:solidFill>
                  <a:schemeClr val="bg1"/>
                </a:solidFill>
              </a:rPr>
              <a:t>Hello world double quotes</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5893-85AA-4CF7-A209-F97697F02137}"/>
              </a:ext>
            </a:extLst>
          </p:cNvPr>
          <p:cNvSpPr>
            <a:spLocks noGrp="1"/>
          </p:cNvSpPr>
          <p:nvPr>
            <p:ph type="title"/>
          </p:nvPr>
        </p:nvSpPr>
        <p:spPr>
          <a:xfrm>
            <a:off x="1088919" y="655386"/>
            <a:ext cx="10258637" cy="1398905"/>
          </a:xfrm>
          <a:prstGeom prst="rect">
            <a:avLst/>
          </a:prstGeom>
        </p:spPr>
        <p:txBody>
          <a:bodyPr anchor="ctr">
            <a:normAutofit/>
          </a:bodyPr>
          <a:lstStyle/>
          <a:p>
            <a:r>
              <a:rPr lang="en-US" dirty="0"/>
              <a:t>Files</a:t>
            </a:r>
          </a:p>
        </p:txBody>
      </p:sp>
      <p:sp>
        <p:nvSpPr>
          <p:cNvPr id="3" name="Content Placeholder 2">
            <a:extLst>
              <a:ext uri="{FF2B5EF4-FFF2-40B4-BE49-F238E27FC236}">
                <a16:creationId xmlns:a16="http://schemas.microsoft.com/office/drawing/2014/main" id="{471BD604-F419-40DE-B83F-2C8705B840B8}"/>
              </a:ext>
            </a:extLst>
          </p:cNvPr>
          <p:cNvSpPr>
            <a:spLocks noGrp="1"/>
          </p:cNvSpPr>
          <p:nvPr>
            <p:ph idx="1"/>
          </p:nvPr>
        </p:nvSpPr>
        <p:spPr>
          <a:xfrm>
            <a:off x="1088919" y="2144987"/>
            <a:ext cx="10258637" cy="3926260"/>
          </a:xfrm>
          <a:prstGeom prst="rect">
            <a:avLst/>
          </a:prstGeom>
        </p:spPr>
        <p:txBody>
          <a:bodyPr>
            <a:normAutofit/>
          </a:bodyPr>
          <a:lstStyle/>
          <a:p>
            <a:r>
              <a:rPr lang="en-US" dirty="0"/>
              <a:t>Files are traditionally a part of data structures. And although big data is commonplace in the data science industry, a programming language without the capability to store and retrieve previously stored information would hardly be useful.</a:t>
            </a:r>
          </a:p>
        </p:txBody>
      </p:sp>
    </p:spTree>
    <p:extLst>
      <p:ext uri="{BB962C8B-B14F-4D97-AF65-F5344CB8AC3E}">
        <p14:creationId xmlns:p14="http://schemas.microsoft.com/office/powerpoint/2010/main" val="1700683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995-6FA7-4C71-8550-9397D2C64F21}"/>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AC9CBE43-BECA-4CFA-B4BC-6636E3E51A6F}"/>
              </a:ext>
            </a:extLst>
          </p:cNvPr>
          <p:cNvSpPr>
            <a:spLocks noGrp="1"/>
          </p:cNvSpPr>
          <p:nvPr>
            <p:ph sz="half" idx="1"/>
          </p:nvPr>
        </p:nvSpPr>
        <p:spPr>
          <a:xfrm>
            <a:off x="1001487" y="1809832"/>
            <a:ext cx="4756277" cy="3823674"/>
          </a:xfrm>
        </p:spPr>
        <p:txBody>
          <a:bodyPr/>
          <a:lstStyle/>
          <a:p>
            <a:r>
              <a:rPr lang="en-US" dirty="0"/>
              <a:t>A stack is a container of objects that are inserted and removed according to the Last-In-First-Out (LIFO) concept. Think of a scenario where at a dinner party where there is a stack of plates, plates are always added or removed from the top of the pile.</a:t>
            </a:r>
          </a:p>
        </p:txBody>
      </p:sp>
      <p:sp>
        <p:nvSpPr>
          <p:cNvPr id="4" name="Content Placeholder 3">
            <a:extLst>
              <a:ext uri="{FF2B5EF4-FFF2-40B4-BE49-F238E27FC236}">
                <a16:creationId xmlns:a16="http://schemas.microsoft.com/office/drawing/2014/main" id="{3328C1E5-D9E6-4042-A1E9-0CE53ABCF1F0}"/>
              </a:ext>
            </a:extLst>
          </p:cNvPr>
          <p:cNvSpPr>
            <a:spLocks noGrp="1"/>
          </p:cNvSpPr>
          <p:nvPr>
            <p:ph sz="half" idx="2"/>
          </p:nvPr>
        </p:nvSpPr>
        <p:spPr>
          <a:xfrm>
            <a:off x="6591278" y="1717544"/>
            <a:ext cx="4756277" cy="3823674"/>
          </a:xfrm>
        </p:spPr>
        <p:txBody>
          <a:bodyPr/>
          <a:lstStyle/>
          <a:p>
            <a:r>
              <a:rPr lang="en-US" dirty="0"/>
              <a:t>Stacks can be implemented using lists in Python. When you add elements to a stack, it is known as a push operation, whereas when you remove or delete an element it is called a pop operation.</a:t>
            </a:r>
          </a:p>
        </p:txBody>
      </p:sp>
      <p:pic>
        <p:nvPicPr>
          <p:cNvPr id="5" name="Picture 4">
            <a:extLst>
              <a:ext uri="{FF2B5EF4-FFF2-40B4-BE49-F238E27FC236}">
                <a16:creationId xmlns:a16="http://schemas.microsoft.com/office/drawing/2014/main" id="{CC48152C-B509-40D9-A68C-CF7CFFB7FCF8}"/>
              </a:ext>
            </a:extLst>
          </p:cNvPr>
          <p:cNvPicPr>
            <a:picLocks noChangeAspect="1"/>
          </p:cNvPicPr>
          <p:nvPr/>
        </p:nvPicPr>
        <p:blipFill>
          <a:blip r:embed="rId3"/>
          <a:stretch>
            <a:fillRect/>
          </a:stretch>
        </p:blipFill>
        <p:spPr>
          <a:xfrm>
            <a:off x="2886015" y="4279241"/>
            <a:ext cx="5416007" cy="2132407"/>
          </a:xfrm>
          <a:prstGeom prst="rect">
            <a:avLst/>
          </a:prstGeom>
        </p:spPr>
      </p:pic>
    </p:spTree>
    <p:extLst>
      <p:ext uri="{BB962C8B-B14F-4D97-AF65-F5344CB8AC3E}">
        <p14:creationId xmlns:p14="http://schemas.microsoft.com/office/powerpoint/2010/main" val="3835599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995-6FA7-4C71-8550-9397D2C64F21}"/>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AC9CBE43-BECA-4CFA-B4BC-6636E3E51A6F}"/>
              </a:ext>
            </a:extLst>
          </p:cNvPr>
          <p:cNvSpPr>
            <a:spLocks noGrp="1"/>
          </p:cNvSpPr>
          <p:nvPr>
            <p:ph sz="half" idx="1"/>
          </p:nvPr>
        </p:nvSpPr>
        <p:spPr>
          <a:xfrm>
            <a:off x="1001487" y="1809832"/>
            <a:ext cx="4756277" cy="3823674"/>
          </a:xfrm>
        </p:spPr>
        <p:txBody>
          <a:bodyPr>
            <a:normAutofit/>
          </a:bodyPr>
          <a:lstStyle/>
          <a:p>
            <a:r>
              <a:rPr lang="en-US" dirty="0"/>
              <a:t>A queue is a container of objects that are inserted and removed according to the First-In-First-Out (FIFO) principle. An excellent example of a queue in the real world is the line at a ticket counter where people are catered according to their arrival sequence and hence the person who arrives first is also the first to leave</a:t>
            </a:r>
          </a:p>
        </p:txBody>
      </p:sp>
      <p:sp>
        <p:nvSpPr>
          <p:cNvPr id="4" name="Content Placeholder 3">
            <a:extLst>
              <a:ext uri="{FF2B5EF4-FFF2-40B4-BE49-F238E27FC236}">
                <a16:creationId xmlns:a16="http://schemas.microsoft.com/office/drawing/2014/main" id="{3328C1E5-D9E6-4042-A1E9-0CE53ABCF1F0}"/>
              </a:ext>
            </a:extLst>
          </p:cNvPr>
          <p:cNvSpPr>
            <a:spLocks noGrp="1"/>
          </p:cNvSpPr>
          <p:nvPr>
            <p:ph sz="half" idx="2"/>
          </p:nvPr>
        </p:nvSpPr>
        <p:spPr>
          <a:xfrm>
            <a:off x="6591278" y="1717544"/>
            <a:ext cx="4756277" cy="3823674"/>
          </a:xfrm>
        </p:spPr>
        <p:txBody>
          <a:bodyPr>
            <a:normAutofit/>
          </a:bodyPr>
          <a:lstStyle/>
          <a:p>
            <a:pPr lvl="0" fontAlgn="base"/>
            <a:r>
              <a:rPr lang="en-US" altLang="en-US" dirty="0"/>
              <a:t>Lists are not efficient to implement a queue, because append() and pop() from the end of a list is not fast and incur a memory movement cost. Also, insertion at the end and deletion from the beginning of a list is not so fast since it requires a shift in the element positions. </a:t>
            </a:r>
            <a:endParaRPr lang="he-IL" altLang="en-US" dirty="0"/>
          </a:p>
          <a:p>
            <a:pPr marL="0" indent="0" eaLnBrk="0" fontAlgn="base" hangingPunct="0">
              <a:lnSpc>
                <a:spcPct val="100000"/>
              </a:lnSpc>
              <a:spcBef>
                <a:spcPct val="0"/>
              </a:spcBef>
              <a:spcAft>
                <a:spcPct val="0"/>
              </a:spcAft>
              <a:buClrTx/>
              <a:buNone/>
            </a:pPr>
            <a:endParaRPr lang="he-IL" altLang="en-US" dirty="0">
              <a:latin typeface="Arial" panose="020B0604020202020204" pitchFamily="34" charset="0"/>
            </a:endParaRPr>
          </a:p>
          <a:p>
            <a:pPr marL="0" indent="0" eaLnBrk="0" fontAlgn="base" hangingPunct="0">
              <a:lnSpc>
                <a:spcPct val="100000"/>
              </a:lnSpc>
              <a:spcBef>
                <a:spcPct val="0"/>
              </a:spcBef>
              <a:spcAft>
                <a:spcPct val="0"/>
              </a:spcAft>
              <a:buClrTx/>
              <a:buNone/>
            </a:pPr>
            <a:endParaRPr lang="he-IL" altLang="en-US" dirty="0">
              <a:latin typeface="Arial" panose="020B0604020202020204" pitchFamily="34" charset="0"/>
            </a:endParaRPr>
          </a:p>
          <a:p>
            <a:pPr marL="0" indent="0" eaLnBrk="0" fontAlgn="base" hangingPunct="0">
              <a:lnSpc>
                <a:spcPct val="100000"/>
              </a:lnSpc>
              <a:spcBef>
                <a:spcPct val="0"/>
              </a:spcBef>
              <a:spcAft>
                <a:spcPct val="0"/>
              </a:spcAft>
              <a:buClrTx/>
              <a:buNone/>
            </a:pPr>
            <a:r>
              <a:rPr lang="en-US" dirty="0">
                <a:hlinkClick r:id="rId2"/>
              </a:rPr>
              <a:t>https://www.geeksforgeeks.org/queue-in-python/</a:t>
            </a:r>
            <a:endParaRPr lang="en-US" altLang="en-US" dirty="0">
              <a:latin typeface="Arial" panose="020B0604020202020204" pitchFamily="34" charset="0"/>
            </a:endParaRPr>
          </a:p>
        </p:txBody>
      </p:sp>
      <p:sp>
        <p:nvSpPr>
          <p:cNvPr id="6" name="Rectangle 1">
            <a:extLst>
              <a:ext uri="{FF2B5EF4-FFF2-40B4-BE49-F238E27FC236}">
                <a16:creationId xmlns:a16="http://schemas.microsoft.com/office/drawing/2014/main" id="{92F2ACC5-4DDC-425F-BABA-E9611FDEB8A5}"/>
              </a:ext>
            </a:extLst>
          </p:cNvPr>
          <p:cNvSpPr>
            <a:spLocks noChangeArrowheads="1"/>
          </p:cNvSpPr>
          <p:nvPr/>
        </p:nvSpPr>
        <p:spPr bwMode="auto">
          <a:xfrm>
            <a:off x="882" y="-191155"/>
            <a:ext cx="188409" cy="38230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endParaRPr lang="en-US" altLang="en-US" sz="1836" dirty="0">
              <a:solidFill>
                <a:prstClr val="black"/>
              </a:solidFill>
            </a:endParaRPr>
          </a:p>
        </p:txBody>
      </p:sp>
    </p:spTree>
    <p:extLst>
      <p:ext uri="{BB962C8B-B14F-4D97-AF65-F5344CB8AC3E}">
        <p14:creationId xmlns:p14="http://schemas.microsoft.com/office/powerpoint/2010/main" val="3666816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995-6FA7-4C71-8550-9397D2C64F21}"/>
              </a:ext>
            </a:extLst>
          </p:cNvPr>
          <p:cNvSpPr>
            <a:spLocks noGrp="1"/>
          </p:cNvSpPr>
          <p:nvPr>
            <p:ph type="title"/>
          </p:nvPr>
        </p:nvSpPr>
        <p:spPr/>
        <p:txBody>
          <a:bodyPr/>
          <a:lstStyle/>
          <a:p>
            <a:r>
              <a:rPr lang="en-US" dirty="0"/>
              <a:t>Trees</a:t>
            </a:r>
          </a:p>
        </p:txBody>
      </p:sp>
      <p:sp>
        <p:nvSpPr>
          <p:cNvPr id="3" name="Content Placeholder 2">
            <a:extLst>
              <a:ext uri="{FF2B5EF4-FFF2-40B4-BE49-F238E27FC236}">
                <a16:creationId xmlns:a16="http://schemas.microsoft.com/office/drawing/2014/main" id="{AC9CBE43-BECA-4CFA-B4BC-6636E3E51A6F}"/>
              </a:ext>
            </a:extLst>
          </p:cNvPr>
          <p:cNvSpPr>
            <a:spLocks noGrp="1"/>
          </p:cNvSpPr>
          <p:nvPr>
            <p:ph sz="half" idx="1"/>
          </p:nvPr>
        </p:nvSpPr>
        <p:spPr>
          <a:xfrm>
            <a:off x="889769" y="2664719"/>
            <a:ext cx="10656936" cy="1454279"/>
          </a:xfrm>
        </p:spPr>
        <p:txBody>
          <a:bodyPr>
            <a:normAutofit/>
          </a:bodyPr>
          <a:lstStyle/>
          <a:p>
            <a:r>
              <a:rPr lang="en-US" sz="1428" dirty="0"/>
              <a:t>A tree in the real world is a living being with its roots in the ground and the branches that hold the leaves, fruit out in the open. The branches of the tree spread out in a somewhat organized way. In computer science, trees are used to describe how data is sometimes organized, except that the root is on the top and the branches, leaves follow, spreading towards the bottom and the tree is drawn inverted compared to the real tree.</a:t>
            </a:r>
            <a:r>
              <a:rPr lang="he-IL" sz="1428" dirty="0"/>
              <a:t> </a:t>
            </a:r>
            <a:r>
              <a:rPr lang="en-US" sz="1428" dirty="0"/>
              <a:t>However, graphs are an important concept specially in Data Science and are often used to model real life problems.</a:t>
            </a:r>
            <a:endParaRPr lang="he-IL" sz="1428" dirty="0"/>
          </a:p>
          <a:p>
            <a:endParaRPr lang="en-US" sz="1428" dirty="0"/>
          </a:p>
        </p:txBody>
      </p:sp>
      <p:sp>
        <p:nvSpPr>
          <p:cNvPr id="6" name="Rectangle 1">
            <a:extLst>
              <a:ext uri="{FF2B5EF4-FFF2-40B4-BE49-F238E27FC236}">
                <a16:creationId xmlns:a16="http://schemas.microsoft.com/office/drawing/2014/main" id="{92F2ACC5-4DDC-425F-BABA-E9611FDEB8A5}"/>
              </a:ext>
            </a:extLst>
          </p:cNvPr>
          <p:cNvSpPr>
            <a:spLocks noChangeArrowheads="1"/>
          </p:cNvSpPr>
          <p:nvPr/>
        </p:nvSpPr>
        <p:spPr bwMode="auto">
          <a:xfrm>
            <a:off x="882" y="-191155"/>
            <a:ext cx="188409" cy="38230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endParaRPr lang="en-US" altLang="en-US" sz="1836" dirty="0">
              <a:solidFill>
                <a:prstClr val="black"/>
              </a:solidFill>
            </a:endParaRPr>
          </a:p>
        </p:txBody>
      </p:sp>
      <p:pic>
        <p:nvPicPr>
          <p:cNvPr id="4" name="Picture 3">
            <a:extLst>
              <a:ext uri="{FF2B5EF4-FFF2-40B4-BE49-F238E27FC236}">
                <a16:creationId xmlns:a16="http://schemas.microsoft.com/office/drawing/2014/main" id="{27CD1C74-3BB7-4270-82F3-FBA9E7241D52}"/>
              </a:ext>
            </a:extLst>
          </p:cNvPr>
          <p:cNvPicPr>
            <a:picLocks noChangeAspect="1"/>
          </p:cNvPicPr>
          <p:nvPr/>
        </p:nvPicPr>
        <p:blipFill>
          <a:blip r:embed="rId2"/>
          <a:stretch>
            <a:fillRect/>
          </a:stretch>
        </p:blipFill>
        <p:spPr>
          <a:xfrm>
            <a:off x="5931656" y="577890"/>
            <a:ext cx="3941294" cy="1687255"/>
          </a:xfrm>
          <a:prstGeom prst="rect">
            <a:avLst/>
          </a:prstGeom>
        </p:spPr>
      </p:pic>
      <p:pic>
        <p:nvPicPr>
          <p:cNvPr id="7" name="Picture 6">
            <a:extLst>
              <a:ext uri="{FF2B5EF4-FFF2-40B4-BE49-F238E27FC236}">
                <a16:creationId xmlns:a16="http://schemas.microsoft.com/office/drawing/2014/main" id="{E04F2163-3818-4076-8B63-993B752F9658}"/>
              </a:ext>
            </a:extLst>
          </p:cNvPr>
          <p:cNvPicPr>
            <a:picLocks noChangeAspect="1"/>
          </p:cNvPicPr>
          <p:nvPr/>
        </p:nvPicPr>
        <p:blipFill>
          <a:blip r:embed="rId3"/>
          <a:stretch>
            <a:fillRect/>
          </a:stretch>
        </p:blipFill>
        <p:spPr>
          <a:xfrm>
            <a:off x="1088919" y="4162714"/>
            <a:ext cx="9636693" cy="2253920"/>
          </a:xfrm>
          <a:prstGeom prst="rect">
            <a:avLst/>
          </a:prstGeom>
        </p:spPr>
      </p:pic>
    </p:spTree>
    <p:extLst>
      <p:ext uri="{BB962C8B-B14F-4D97-AF65-F5344CB8AC3E}">
        <p14:creationId xmlns:p14="http://schemas.microsoft.com/office/powerpoint/2010/main" val="2416331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תרגול נוסף - מומלץ</a:t>
            </a:r>
          </a:p>
        </p:txBody>
      </p:sp>
      <p:sp>
        <p:nvSpPr>
          <p:cNvPr id="3" name="מציין מיקום טקסט 2"/>
          <p:cNvSpPr>
            <a:spLocks noGrp="1"/>
          </p:cNvSpPr>
          <p:nvPr>
            <p:ph type="body" sz="quarter" idx="10"/>
          </p:nvPr>
        </p:nvSpPr>
        <p:spPr>
          <a:xfrm>
            <a:off x="365760" y="1371600"/>
            <a:ext cx="11704320" cy="3074688"/>
          </a:xfrm>
        </p:spPr>
        <p:txBody>
          <a:bodyPr/>
          <a:lstStyle/>
          <a:p>
            <a:r>
              <a:rPr lang="en-US" dirty="0">
                <a:hlinkClick r:id="rId2"/>
              </a:rPr>
              <a:t>https://www.machinelearningplus.com/python/101-numpy-exercises-python/</a:t>
            </a:r>
            <a:endParaRPr lang="he-IL" dirty="0"/>
          </a:p>
          <a:p>
            <a:endParaRPr lang="en-US" dirty="0"/>
          </a:p>
          <a:p>
            <a:r>
              <a:rPr lang="en-US" dirty="0">
                <a:hlinkClick r:id="rId3"/>
              </a:rPr>
              <a:t>https://www.machinelearningplus.com/python/list-comprehensions-in-python/</a:t>
            </a:r>
            <a:endParaRPr lang="en-US" dirty="0"/>
          </a:p>
          <a:p>
            <a:endParaRPr lang="he-IL" dirty="0"/>
          </a:p>
        </p:txBody>
      </p:sp>
    </p:spTree>
    <p:extLst>
      <p:ext uri="{BB962C8B-B14F-4D97-AF65-F5344CB8AC3E}">
        <p14:creationId xmlns:p14="http://schemas.microsoft.com/office/powerpoint/2010/main" val="170300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e-IL" b="1" dirty="0" err="1"/>
              <a:t>Functions</a:t>
            </a:r>
            <a:endParaRPr lang="en-US" dirty="0"/>
          </a:p>
        </p:txBody>
      </p:sp>
      <p:sp>
        <p:nvSpPr>
          <p:cNvPr id="5" name="Text Placeholder 4"/>
          <p:cNvSpPr>
            <a:spLocks noGrp="1"/>
          </p:cNvSpPr>
          <p:nvPr>
            <p:ph type="body" sz="quarter" idx="10"/>
          </p:nvPr>
        </p:nvSpPr>
        <p:spPr>
          <a:xfrm>
            <a:off x="365760" y="1371600"/>
            <a:ext cx="11704320" cy="3228576"/>
          </a:xfrm>
        </p:spPr>
        <p:txBody>
          <a:bodyPr/>
          <a:lstStyle/>
          <a:p>
            <a:r>
              <a:rPr lang="en-US" dirty="0"/>
              <a:t>def </a:t>
            </a:r>
            <a:r>
              <a:rPr lang="en-US" dirty="0" err="1"/>
              <a:t>area_of_square</a:t>
            </a:r>
            <a:r>
              <a:rPr lang="en-US" dirty="0"/>
              <a:t>(a):</a:t>
            </a:r>
          </a:p>
          <a:p>
            <a:r>
              <a:rPr lang="en-US" dirty="0"/>
              <a:t>	return a * a</a:t>
            </a:r>
          </a:p>
          <a:p>
            <a:endParaRPr lang="en-US" dirty="0"/>
          </a:p>
          <a:p>
            <a:r>
              <a:rPr lang="en-US" dirty="0"/>
              <a:t>print(</a:t>
            </a:r>
            <a:r>
              <a:rPr lang="en-US" dirty="0" err="1"/>
              <a:t>area_of_square</a:t>
            </a:r>
            <a:r>
              <a:rPr lang="en-US"/>
              <a:t>(6))</a:t>
            </a:r>
          </a:p>
          <a:p>
            <a:endParaRPr lang="he-IL" dirty="0"/>
          </a:p>
          <a:p>
            <a:endParaRPr lang="en-US" dirty="0">
              <a:solidFill>
                <a:srgbClr val="002050"/>
              </a:solidFill>
            </a:endParaRPr>
          </a:p>
        </p:txBody>
      </p:sp>
    </p:spTree>
    <p:extLst>
      <p:ext uri="{BB962C8B-B14F-4D97-AF65-F5344CB8AC3E}">
        <p14:creationId xmlns:p14="http://schemas.microsoft.com/office/powerpoint/2010/main" val="37852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information from the user</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err="1"/>
              <a:t>str_number</a:t>
            </a:r>
            <a:r>
              <a:rPr lang="en-US" dirty="0"/>
              <a:t> = input(</a:t>
            </a:r>
            <a:r>
              <a:rPr lang="en-US" dirty="0">
                <a:solidFill>
                  <a:srgbClr val="C00000"/>
                </a:solidFill>
              </a:rPr>
              <a:t>'Please enter a number'</a:t>
            </a:r>
            <a:r>
              <a:rPr lang="en-US" dirty="0"/>
              <a:t>)</a:t>
            </a:r>
          </a:p>
          <a:p>
            <a:r>
              <a:rPr lang="en-US" dirty="0"/>
              <a:t>print(</a:t>
            </a:r>
            <a:r>
              <a:rPr lang="en-US" dirty="0" err="1"/>
              <a:t>str_number</a:t>
            </a:r>
            <a:r>
              <a:rPr lang="en-US" dirty="0">
                <a:solidFill>
                  <a:srgbClr val="002050"/>
                </a:solidFill>
              </a:rPr>
              <a:t>)</a:t>
            </a:r>
          </a:p>
          <a:p>
            <a:endParaRPr lang="en-US" dirty="0">
              <a:solidFill>
                <a:srgbClr val="002050"/>
              </a:solidFill>
            </a:endParaRPr>
          </a:p>
          <a:p>
            <a:endParaRPr lang="en-US" dirty="0">
              <a:solidFill>
                <a:srgbClr val="002050"/>
              </a:solidFill>
            </a:endParaRPr>
          </a:p>
          <a:p>
            <a:endParaRPr lang="en-US" dirty="0">
              <a:solidFill>
                <a:srgbClr val="002050"/>
              </a:solidFill>
            </a:endParaRPr>
          </a:p>
        </p:txBody>
      </p:sp>
      <p:sp>
        <p:nvSpPr>
          <p:cNvPr id="7" name="Text Placeholder 4">
            <a:extLst>
              <a:ext uri="{FF2B5EF4-FFF2-40B4-BE49-F238E27FC236}">
                <a16:creationId xmlns:a16="http://schemas.microsoft.com/office/drawing/2014/main" id="{738E7CC7-43A3-5F4D-BAD2-5E74DC5304B6}"/>
              </a:ext>
            </a:extLst>
          </p:cNvPr>
          <p:cNvSpPr txBox="1">
            <a:spLocks/>
          </p:cNvSpPr>
          <p:nvPr/>
        </p:nvSpPr>
        <p:spPr>
          <a:xfrm>
            <a:off x="365760" y="3597470"/>
            <a:ext cx="11704320" cy="1148007"/>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int_number</a:t>
            </a:r>
            <a:r>
              <a:rPr lang="en-US" dirty="0"/>
              <a:t> = </a:t>
            </a:r>
            <a:r>
              <a:rPr lang="en-US" dirty="0" err="1"/>
              <a:t>int</a:t>
            </a:r>
            <a:r>
              <a:rPr lang="en-US" dirty="0"/>
              <a:t>(input(</a:t>
            </a:r>
            <a:r>
              <a:rPr lang="en-US" dirty="0">
                <a:solidFill>
                  <a:srgbClr val="C00000"/>
                </a:solidFill>
              </a:rPr>
              <a:t>'Please enter a number’</a:t>
            </a:r>
            <a:r>
              <a:rPr lang="en-US" dirty="0"/>
              <a:t>))</a:t>
            </a:r>
          </a:p>
          <a:p>
            <a:r>
              <a:rPr lang="en-US" dirty="0"/>
              <a:t>print(</a:t>
            </a:r>
            <a:r>
              <a:rPr lang="en-US" dirty="0" err="1"/>
              <a:t>int_number</a:t>
            </a:r>
            <a:r>
              <a:rPr lang="en-US" dirty="0">
                <a:solidFill>
                  <a:srgbClr val="002050"/>
                </a:solidFill>
              </a:rPr>
              <a:t>)</a:t>
            </a:r>
          </a:p>
        </p:txBody>
      </p:sp>
    </p:spTree>
    <p:extLst>
      <p:ext uri="{BB962C8B-B14F-4D97-AF65-F5344CB8AC3E}">
        <p14:creationId xmlns:p14="http://schemas.microsoft.com/office/powerpoint/2010/main" val="38672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a:xfrm>
            <a:off x="6583680" y="365760"/>
            <a:ext cx="5486400" cy="1554480"/>
          </a:xfrm>
          <a:prstGeom prst="rect">
            <a:avLst/>
          </a:prstGeom>
        </p:spPr>
        <p:txBody>
          <a:bodyPr wrap="square" anchor="t">
            <a:normAutofit/>
          </a:bodyPr>
          <a:lstStyle/>
          <a:p>
            <a:r>
              <a:rPr lang="en-US" dirty="0"/>
              <a:t>Comments</a:t>
            </a:r>
          </a:p>
        </p:txBody>
      </p:sp>
      <p:pic>
        <p:nvPicPr>
          <p:cNvPr id="6" name="Picture 5">
            <a:extLst>
              <a:ext uri="{FF2B5EF4-FFF2-40B4-BE49-F238E27FC236}">
                <a16:creationId xmlns:a16="http://schemas.microsoft.com/office/drawing/2014/main" id="{C2DB4CF1-0945-4523-816C-DFE4813DDAB1}"/>
              </a:ext>
            </a:extLst>
          </p:cNvPr>
          <p:cNvPicPr>
            <a:picLocks noChangeAspect="1"/>
          </p:cNvPicPr>
          <p:nvPr/>
        </p:nvPicPr>
        <p:blipFill rotWithShape="1">
          <a:blip r:embed="rId2"/>
          <a:srcRect l="23126" r="10207" b="-1"/>
          <a:stretch/>
        </p:blipFill>
        <p:spPr>
          <a:xfrm>
            <a:off x="20" y="10"/>
            <a:ext cx="6217900" cy="6995150"/>
          </a:xfrm>
          <a:prstGeom prst="rect">
            <a:avLst/>
          </a:prstGeom>
          <a:noFill/>
        </p:spPr>
      </p:pic>
    </p:spTree>
    <p:extLst>
      <p:ext uri="{BB962C8B-B14F-4D97-AF65-F5344CB8AC3E}">
        <p14:creationId xmlns:p14="http://schemas.microsoft.com/office/powerpoint/2010/main" val="339407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add comments to our code using #</a:t>
            </a:r>
          </a:p>
        </p:txBody>
      </p:sp>
      <p:sp>
        <p:nvSpPr>
          <p:cNvPr id="5" name="Text Placeholder 4"/>
          <p:cNvSpPr>
            <a:spLocks noGrp="1"/>
          </p:cNvSpPr>
          <p:nvPr>
            <p:ph type="body" sz="quarter" idx="10"/>
          </p:nvPr>
        </p:nvSpPr>
        <p:spPr>
          <a:xfrm>
            <a:off x="365760" y="1371600"/>
            <a:ext cx="11704320" cy="5309146"/>
          </a:xfrm>
        </p:spPr>
        <p:txBody>
          <a:bodyPr/>
          <a:lstStyle/>
          <a:p>
            <a:r>
              <a:rPr lang="en-US" dirty="0">
                <a:solidFill>
                  <a:schemeClr val="tx2"/>
                </a:solidFill>
              </a:rPr>
              <a:t># This is a comment in my code it does nothing</a:t>
            </a:r>
          </a:p>
          <a:p>
            <a:endParaRPr lang="en-US" dirty="0">
              <a:solidFill>
                <a:srgbClr val="FF0000"/>
              </a:solidFill>
            </a:endParaRPr>
          </a:p>
          <a:p>
            <a:r>
              <a:rPr lang="en-US" dirty="0">
                <a:solidFill>
                  <a:srgbClr val="FF0000"/>
                </a:solidFill>
              </a:rPr>
              <a:t>‘’’</a:t>
            </a:r>
          </a:p>
          <a:p>
            <a:r>
              <a:rPr lang="en-US" dirty="0">
                <a:solidFill>
                  <a:srgbClr val="FF0000"/>
                </a:solidFill>
              </a:rPr>
              <a:t>Block of comment</a:t>
            </a:r>
          </a:p>
          <a:p>
            <a:r>
              <a:rPr lang="en-US" dirty="0">
                <a:solidFill>
                  <a:srgbClr val="FF0000"/>
                </a:solidFill>
              </a:rPr>
              <a:t>Block of comment</a:t>
            </a:r>
          </a:p>
          <a:p>
            <a:r>
              <a:rPr lang="en-US" dirty="0">
                <a:solidFill>
                  <a:srgbClr val="FF0000"/>
                </a:solidFill>
              </a:rPr>
              <a:t>Block of comment</a:t>
            </a:r>
          </a:p>
          <a:p>
            <a:r>
              <a:rPr lang="en-US" dirty="0">
                <a:solidFill>
                  <a:srgbClr val="FF0000"/>
                </a:solidFill>
              </a:rPr>
              <a:t>Block of comment</a:t>
            </a:r>
          </a:p>
          <a:p>
            <a:r>
              <a:rPr lang="en-US" dirty="0">
                <a:solidFill>
                  <a:srgbClr val="FF0000"/>
                </a:solidFill>
              </a:rPr>
              <a:t>‘’’</a:t>
            </a:r>
          </a:p>
          <a:p>
            <a:endParaRPr lang="en-CA" dirty="0"/>
          </a:p>
          <a:p>
            <a:endParaRPr lang="en-CA" dirty="0"/>
          </a:p>
        </p:txBody>
      </p:sp>
    </p:spTree>
    <p:extLst>
      <p:ext uri="{BB962C8B-B14F-4D97-AF65-F5344CB8AC3E}">
        <p14:creationId xmlns:p14="http://schemas.microsoft.com/office/powerpoint/2010/main" val="151515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combine strings with +</a:t>
            </a:r>
            <a:endParaRPr lang="en-US" dirty="0"/>
          </a:p>
        </p:txBody>
      </p:sp>
      <p:sp>
        <p:nvSpPr>
          <p:cNvPr id="5" name="Text Placeholder 4"/>
          <p:cNvSpPr>
            <a:spLocks noGrp="1"/>
          </p:cNvSpPr>
          <p:nvPr>
            <p:ph type="body" sz="quarter" idx="10"/>
          </p:nvPr>
        </p:nvSpPr>
        <p:spPr>
          <a:xfrm>
            <a:off x="365760" y="1371600"/>
            <a:ext cx="11704320" cy="3748719"/>
          </a:xfrm>
        </p:spPr>
        <p:txBody>
          <a:bodyPr/>
          <a:lstStyle/>
          <a:p>
            <a:r>
              <a:rPr lang="en-CA" dirty="0" err="1"/>
              <a:t>first_name</a:t>
            </a:r>
            <a:r>
              <a:rPr lang="en-CA" dirty="0"/>
              <a:t> = </a:t>
            </a:r>
            <a:r>
              <a:rPr lang="en-CA" dirty="0">
                <a:solidFill>
                  <a:srgbClr val="C00000"/>
                </a:solidFill>
              </a:rPr>
              <a:t>'Susan'</a:t>
            </a:r>
          </a:p>
          <a:p>
            <a:r>
              <a:rPr lang="en-CA" dirty="0" err="1"/>
              <a:t>last_name</a:t>
            </a:r>
            <a:r>
              <a:rPr lang="en-CA" dirty="0"/>
              <a:t> = </a:t>
            </a:r>
            <a:r>
              <a:rPr lang="en-CA" dirty="0">
                <a:solidFill>
                  <a:srgbClr val="C00000"/>
                </a:solidFill>
              </a:rPr>
              <a:t>'Ibach'</a:t>
            </a:r>
          </a:p>
          <a:p>
            <a:r>
              <a:rPr lang="en-CA" dirty="0"/>
              <a:t>print(</a:t>
            </a:r>
            <a:r>
              <a:rPr lang="en-CA" dirty="0" err="1"/>
              <a:t>first_name</a:t>
            </a:r>
            <a:r>
              <a:rPr lang="en-CA" dirty="0"/>
              <a:t> + </a:t>
            </a:r>
            <a:r>
              <a:rPr lang="en-CA" dirty="0" err="1"/>
              <a:t>last_name</a:t>
            </a:r>
            <a:r>
              <a:rPr lang="en-CA" dirty="0"/>
              <a:t>)</a:t>
            </a:r>
          </a:p>
          <a:p>
            <a:r>
              <a:rPr lang="en-CA" dirty="0"/>
              <a:t>print(</a:t>
            </a:r>
            <a:r>
              <a:rPr lang="en-CA" dirty="0">
                <a:solidFill>
                  <a:srgbClr val="C00000"/>
                </a:solidFill>
              </a:rPr>
              <a:t>'Hello ' </a:t>
            </a:r>
            <a:r>
              <a:rPr lang="en-CA" dirty="0"/>
              <a:t>+ </a:t>
            </a:r>
            <a:r>
              <a:rPr lang="en-CA" dirty="0" err="1"/>
              <a:t>first_name</a:t>
            </a:r>
            <a:r>
              <a:rPr lang="en-CA" dirty="0"/>
              <a:t> + </a:t>
            </a:r>
            <a:r>
              <a:rPr lang="en-CA" dirty="0">
                <a:solidFill>
                  <a:srgbClr val="C00000"/>
                </a:solidFill>
              </a:rPr>
              <a:t>' ' </a:t>
            </a:r>
            <a:r>
              <a:rPr lang="en-CA" dirty="0"/>
              <a:t>+ </a:t>
            </a:r>
            <a:r>
              <a:rPr lang="en-CA" dirty="0" err="1"/>
              <a:t>last_name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SusanIbach</a:t>
            </a:r>
            <a:endParaRPr lang="en-CA" dirty="0">
              <a:solidFill>
                <a:schemeClr val="bg1"/>
              </a:solidFill>
            </a:endParaRPr>
          </a:p>
          <a:p>
            <a:r>
              <a:rPr lang="en-CA" dirty="0">
                <a:solidFill>
                  <a:schemeClr val="bg1"/>
                </a:solidFill>
              </a:rPr>
              <a:t>Hello Susan Ibach</a:t>
            </a:r>
            <a:endParaRPr lang="en-CA" dirty="0"/>
          </a:p>
          <a:p>
            <a:endParaRPr lang="en-CA" dirty="0"/>
          </a:p>
          <a:p>
            <a:endParaRPr lang="en-CA" dirty="0"/>
          </a:p>
        </p:txBody>
      </p:sp>
    </p:spTree>
    <p:extLst>
      <p:ext uri="{BB962C8B-B14F-4D97-AF65-F5344CB8AC3E}">
        <p14:creationId xmlns:p14="http://schemas.microsoft.com/office/powerpoint/2010/main" val="2455433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d69996e1-3d61-4686-9b63-f1b855c596ab" Revision="1" Stencil="7276b9ef-3953-4dce-a89b-ed85f20b8b93" StencilVersion="1.0"/>
</Control>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a53d73d2-368b-429e-b817-1324eec1382c"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d69996e1-3d61-4686-9b63-f1b855c596ab"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fb22c541-ded0-47fa-8877-83a4c2d16227" Revision="1" Stencil="7276b9ef-3953-4dce-a89b-ed85f20b8b93" StencilVersion="1.0"/>
</Control>
</file>

<file path=customXml/item46.xml><?xml version="1.0" encoding="utf-8"?>
<Control xmlns="http://schemas.microsoft.com/VisualStudio/2011/storyboarding/control">
  <Id Name="a2191c86-fc50-4add-948c-129f6b5a88d8" Revision="1" Stencil="7276b9ef-3953-4dce-a89b-ed85f20b8b93" StencilVersion="1.0"/>
</Control>
</file>

<file path=customXml/item47.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C7EF12FB-BF9F-4669-82DA-D6E4AF47694F}">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4.xml><?xml version="1.0" encoding="utf-8"?>
<ds:datastoreItem xmlns:ds="http://schemas.openxmlformats.org/officeDocument/2006/customXml" ds:itemID="{975B1A88-2F12-4306-ACAA-60D2F8C2D232}">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6.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1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xml><?xml version="1.0" encoding="utf-8"?>
<ds:datastoreItem xmlns:ds="http://schemas.openxmlformats.org/officeDocument/2006/customXml" ds:itemID="{975F5843-D80E-451B-A77A-A9362E44224E}">
  <ds:schemaRefs>
    <ds:schemaRef ds:uri="http://schemas.microsoft.com/sharepoint/v3/contenttype/forms"/>
  </ds:schemaRefs>
</ds:datastoreItem>
</file>

<file path=customXml/itemProps2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1.xml><?xml version="1.0" encoding="utf-8"?>
<ds:datastoreItem xmlns:ds="http://schemas.openxmlformats.org/officeDocument/2006/customXml" ds:itemID="{EA1B8A71-6125-4D68-A1F2-6B0AE6CA2A00}">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EC45F986-B501-451D-8455-9E06D0103894}">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3EE964E0-F955-4A0D-A50F-8C39CC3D2B17}">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9.xml><?xml version="1.0" encoding="utf-8"?>
<ds:datastoreItem xmlns:ds="http://schemas.openxmlformats.org/officeDocument/2006/customXml" ds:itemID="{0FD3495C-43C6-4D0F-A23D-495DD75AC8E4}">
  <ds:schemaRefs>
    <ds:schemaRef ds:uri="http://schemas.microsoft.com/sharepoint/v3/contenttype/forms"/>
  </ds:schemaRefs>
</ds:datastoreItem>
</file>

<file path=customXml/itemProps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6.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60B57BE2-DAB5-4E86-B4BA-31F48CF0F263}">
  <ds:schemaRefs>
    <ds:schemaRef ds:uri="http://schemas.microsoft.com/sharepoint/v3/contenttype/forms"/>
  </ds:schemaRefs>
</ds:datastoreItem>
</file>

<file path=customXml/itemProps3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xml><?xml version="1.0" encoding="utf-8"?>
<ds:datastoreItem xmlns:ds="http://schemas.openxmlformats.org/officeDocument/2006/customXml" ds:itemID="{5A3CE652-C0E2-4E8E-A78F-31635D6A33C9}">
  <ds:schemaRefs>
    <ds:schemaRef ds:uri="http://schemas.microsoft.com/sharepoint/v3/contenttype/forms"/>
  </ds:schemaRefs>
</ds:datastoreItem>
</file>

<file path=customXml/itemProps40.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A1880927-0C54-4433-B59E-9684728BC771}">
  <ds:schemaRefs>
    <ds:schemaRef ds:uri="http://schemas.microsoft.com/sharepoint/v3/contenttype/forms"/>
  </ds:schemaRefs>
</ds:datastoreItem>
</file>

<file path=customXml/itemProps4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4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7142AFA0-2749-4FD0-A212-3A99B1D7FE87}">
  <ds:schemaRefs>
    <ds:schemaRef ds:uri="http://schemas.microsoft.com/sharepoint/v3/contenttype/forms"/>
  </ds:schemaRefs>
</ds:datastoreItem>
</file>

<file path=customXml/itemProps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7CAEF4B5-98F4-4F38-B3EC-79D4BCE7D1C6}">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otalTime>707</TotalTime>
  <Words>3051</Words>
  <Application>Microsoft Macintosh PowerPoint</Application>
  <PresentationFormat>Custom</PresentationFormat>
  <Paragraphs>340</Paragraphs>
  <Slides>44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Consolas</vt:lpstr>
      <vt:lpstr>Courier New</vt:lpstr>
      <vt:lpstr>Lora</vt:lpstr>
      <vt:lpstr>Roboto Mono</vt:lpstr>
      <vt:lpstr>Segoe UI</vt:lpstr>
      <vt:lpstr>Segoe UI Light</vt:lpstr>
      <vt:lpstr>Wingdings</vt:lpstr>
      <vt:lpstr>WHITE TEMPLATE</vt:lpstr>
      <vt:lpstr> Basic Python</vt:lpstr>
      <vt:lpstr>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  https://en.wikipedia.org/wiki/Python_(programming_language)</vt:lpstr>
      <vt:lpstr>What do I need to get started?</vt:lpstr>
      <vt:lpstr>Enclose strings in single or double quotes</vt:lpstr>
      <vt:lpstr>Functions</vt:lpstr>
      <vt:lpstr>Getting information from the user</vt:lpstr>
      <vt:lpstr>Comments</vt:lpstr>
      <vt:lpstr>We add comments to our code using #</vt:lpstr>
      <vt:lpstr>You can combine strings with +</vt:lpstr>
      <vt:lpstr>You can use functions to modify strings</vt:lpstr>
      <vt:lpstr>The functions help us format strings we save  to files and databases, or display to users </vt:lpstr>
      <vt:lpstr>Working with numbers</vt:lpstr>
      <vt:lpstr>You can do math with numbers </vt:lpstr>
      <vt:lpstr>When displaying a string that contains numbers you must convert the numbers into strings</vt:lpstr>
      <vt:lpstr>Numbers can be stored as strings Numbers stored as strings are treated as strings</vt:lpstr>
      <vt:lpstr>The input function always returns strings</vt:lpstr>
      <vt:lpstr>Numbers stored as strings must be converted to numeric values before doing math</vt:lpstr>
      <vt:lpstr>Dates</vt:lpstr>
      <vt:lpstr>We often need current date and time when logging errors and saving data</vt:lpstr>
      <vt:lpstr>There are functions you can use with datetime objects to manipulate dates</vt:lpstr>
      <vt:lpstr>Use date functions to control date formatting</vt:lpstr>
      <vt:lpstr>Loops</vt:lpstr>
      <vt:lpstr>Loop through a list or a range</vt:lpstr>
      <vt:lpstr>Loop through a list or a range</vt:lpstr>
      <vt:lpstr>Catching runtime errors</vt:lpstr>
      <vt:lpstr>You can add a default action using else</vt:lpstr>
      <vt:lpstr>Handling multiple conditions  </vt:lpstr>
      <vt:lpstr>Collections</vt:lpstr>
      <vt:lpstr>Lists are collections of items</vt:lpstr>
      <vt:lpstr>Common operations</vt:lpstr>
      <vt:lpstr>Retrieving ranges</vt:lpstr>
      <vt:lpstr>Dictionaries</vt:lpstr>
      <vt:lpstr>Non-Primitive Data Structures</vt:lpstr>
      <vt:lpstr>Non-Primitive Data Structures</vt:lpstr>
      <vt:lpstr>NumPy</vt:lpstr>
      <vt:lpstr>Python Lists vs. NumPy Arrays</vt:lpstr>
      <vt:lpstr>Tuples</vt:lpstr>
      <vt:lpstr>Dictionary</vt:lpstr>
      <vt:lpstr>Sets</vt:lpstr>
      <vt:lpstr>Files</vt:lpstr>
      <vt:lpstr>Stacks</vt:lpstr>
      <vt:lpstr>Queue</vt:lpstr>
      <vt:lpstr>Trees</vt:lpstr>
      <vt:lpstr>תרגול נוסף - מומלץ</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1</dc:title>
  <dc:creator>Dor Dveer</dc:creator>
  <cp:lastModifiedBy>Microsoft Office User</cp:lastModifiedBy>
  <cp:revision>8</cp:revision>
  <dcterms:created xsi:type="dcterms:W3CDTF">2020-01-28T18:41:08Z</dcterms:created>
  <dcterms:modified xsi:type="dcterms:W3CDTF">2022-02-09T20:17:40Z</dcterms:modified>
</cp:coreProperties>
</file>