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8"/>
  </p:notesMasterIdLst>
  <p:sldIdLst>
    <p:sldId id="256" r:id="rId2"/>
    <p:sldId id="269" r:id="rId3"/>
    <p:sldId id="270" r:id="rId4"/>
    <p:sldId id="271" r:id="rId5"/>
    <p:sldId id="299" r:id="rId6"/>
    <p:sldId id="273" r:id="rId7"/>
    <p:sldId id="274" r:id="rId8"/>
    <p:sldId id="300" r:id="rId9"/>
    <p:sldId id="278" r:id="rId10"/>
    <p:sldId id="283" r:id="rId11"/>
    <p:sldId id="275" r:id="rId12"/>
    <p:sldId id="276" r:id="rId13"/>
    <p:sldId id="277" r:id="rId14"/>
    <p:sldId id="284" r:id="rId15"/>
    <p:sldId id="285" r:id="rId16"/>
    <p:sldId id="301" r:id="rId17"/>
    <p:sldId id="302" r:id="rId18"/>
    <p:sldId id="286" r:id="rId19"/>
    <p:sldId id="287" r:id="rId20"/>
    <p:sldId id="298" r:id="rId21"/>
    <p:sldId id="279" r:id="rId22"/>
    <p:sldId id="303" r:id="rId23"/>
    <p:sldId id="288" r:id="rId24"/>
    <p:sldId id="289" r:id="rId25"/>
    <p:sldId id="305" r:id="rId26"/>
    <p:sldId id="306" r:id="rId27"/>
    <p:sldId id="307" r:id="rId28"/>
    <p:sldId id="308" r:id="rId29"/>
    <p:sldId id="309" r:id="rId30"/>
    <p:sldId id="310" r:id="rId31"/>
    <p:sldId id="311" r:id="rId32"/>
    <p:sldId id="312" r:id="rId33"/>
    <p:sldId id="313" r:id="rId34"/>
    <p:sldId id="314" r:id="rId35"/>
    <p:sldId id="290" r:id="rId36"/>
    <p:sldId id="291" r:id="rId37"/>
    <p:sldId id="292" r:id="rId38"/>
    <p:sldId id="293" r:id="rId39"/>
    <p:sldId id="294" r:id="rId40"/>
    <p:sldId id="315" r:id="rId41"/>
    <p:sldId id="316" r:id="rId42"/>
    <p:sldId id="317" r:id="rId43"/>
    <p:sldId id="318" r:id="rId44"/>
    <p:sldId id="324" r:id="rId45"/>
    <p:sldId id="319" r:id="rId46"/>
    <p:sldId id="322" r:id="rId47"/>
    <p:sldId id="323" r:id="rId48"/>
    <p:sldId id="321" r:id="rId49"/>
    <p:sldId id="320" r:id="rId50"/>
    <p:sldId id="297" r:id="rId51"/>
    <p:sldId id="325" r:id="rId52"/>
    <p:sldId id="326" r:id="rId53"/>
    <p:sldId id="280" r:id="rId54"/>
    <p:sldId id="281" r:id="rId55"/>
    <p:sldId id="282" r:id="rId56"/>
    <p:sldId id="268" r:id="rId57"/>
  </p:sldIdLst>
  <p:sldSz cx="9144000" cy="6858000" type="screen4x3"/>
  <p:notesSz cx="6858000" cy="9144000"/>
  <p:custDataLst>
    <p:tags r:id="rId5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14" autoAdjust="0"/>
  </p:normalViewPr>
  <p:slideViewPr>
    <p:cSldViewPr>
      <p:cViewPr varScale="1">
        <p:scale>
          <a:sx n="47" d="100"/>
          <a:sy n="47" d="100"/>
        </p:scale>
        <p:origin x="1768" y="40"/>
      </p:cViewPr>
      <p:guideLst>
        <p:guide orient="horz" pos="2160"/>
        <p:guide pos="2880"/>
      </p:guideLst>
    </p:cSldViewPr>
  </p:slideViewPr>
  <p:notesTextViewPr>
    <p:cViewPr>
      <p:scale>
        <a:sx n="3" d="2"/>
        <a:sy n="3" d="2"/>
      </p:scale>
      <p:origin x="0" y="-116"/>
    </p:cViewPr>
  </p:notesTextViewPr>
  <p:sorterViewPr>
    <p:cViewPr>
      <p:scale>
        <a:sx n="66" d="100"/>
        <a:sy n="66" d="100"/>
      </p:scale>
      <p:origin x="0" y="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 Dulberg" userId="643278e3d9af6261" providerId="LiveId" clId="{2224D281-13F4-4977-9EC6-98A98E2B3E29}"/>
    <pc:docChg chg="undo custSel modSld modShowInfo">
      <pc:chgData name="Tal Dulberg" userId="643278e3d9af6261" providerId="LiveId" clId="{2224D281-13F4-4977-9EC6-98A98E2B3E29}" dt="2022-03-31T07:44:02.200" v="1064" actId="20577"/>
      <pc:docMkLst>
        <pc:docMk/>
      </pc:docMkLst>
      <pc:sldChg chg="modNotesTx">
        <pc:chgData name="Tal Dulberg" userId="643278e3d9af6261" providerId="LiveId" clId="{2224D281-13F4-4977-9EC6-98A98E2B3E29}" dt="2022-03-31T06:18:30.269" v="276" actId="782"/>
        <pc:sldMkLst>
          <pc:docMk/>
          <pc:sldMk cId="0" sldId="288"/>
        </pc:sldMkLst>
      </pc:sldChg>
      <pc:sldChg chg="modNotesTx">
        <pc:chgData name="Tal Dulberg" userId="643278e3d9af6261" providerId="LiveId" clId="{2224D281-13F4-4977-9EC6-98A98E2B3E29}" dt="2022-03-31T06:23:43.186" v="577" actId="20577"/>
        <pc:sldMkLst>
          <pc:docMk/>
          <pc:sldMk cId="0" sldId="298"/>
        </pc:sldMkLst>
      </pc:sldChg>
      <pc:sldChg chg="modNotesTx">
        <pc:chgData name="Tal Dulberg" userId="643278e3d9af6261" providerId="LiveId" clId="{2224D281-13F4-4977-9EC6-98A98E2B3E29}" dt="2022-03-31T06:22:53.372" v="541" actId="20577"/>
        <pc:sldMkLst>
          <pc:docMk/>
          <pc:sldMk cId="3862236498" sldId="305"/>
        </pc:sldMkLst>
      </pc:sldChg>
      <pc:sldChg chg="modNotesTx">
        <pc:chgData name="Tal Dulberg" userId="643278e3d9af6261" providerId="LiveId" clId="{2224D281-13F4-4977-9EC6-98A98E2B3E29}" dt="2022-03-31T07:04:16.252" v="694" actId="20577"/>
        <pc:sldMkLst>
          <pc:docMk/>
          <pc:sldMk cId="673467676" sldId="307"/>
        </pc:sldMkLst>
      </pc:sldChg>
      <pc:sldChg chg="modNotesTx">
        <pc:chgData name="Tal Dulberg" userId="643278e3d9af6261" providerId="LiveId" clId="{2224D281-13F4-4977-9EC6-98A98E2B3E29}" dt="2022-03-31T07:44:02.200" v="1064" actId="20577"/>
        <pc:sldMkLst>
          <pc:docMk/>
          <pc:sldMk cId="3904139144"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3731"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3734"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endParaRPr lang="en-US"/>
          </a:p>
        </p:txBody>
      </p:sp>
      <p:sp>
        <p:nvSpPr>
          <p:cNvPr id="73735"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6C931D9D-5ACF-4D58-B2CF-614D57AA9574}" type="slidenum">
              <a:rPr lang="he-IL"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97C153-C9A8-4095-931B-2BEA598B5EEE}" type="slidenum">
              <a:rPr lang="he-IL" altLang="en-US" smtClean="0"/>
              <a:pPr>
                <a:spcBef>
                  <a:spcPct val="0"/>
                </a:spcBef>
              </a:pPr>
              <a:t>1</a:t>
            </a:fld>
            <a:endParaRPr lang="en-US" altLang="en-US" dirty="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25FE0E-E71F-4CD8-988C-DDD0D1158322}" type="slidenum">
              <a:rPr lang="he-IL" altLang="en-US" smtClean="0"/>
              <a:pPr>
                <a:spcBef>
                  <a:spcPct val="0"/>
                </a:spcBef>
              </a:pPr>
              <a:t>11</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8FB851-1077-427B-AB13-B04AA9EA4425}" type="slidenum">
              <a:rPr lang="he-IL" altLang="en-US" smtClean="0"/>
              <a:pPr>
                <a:spcBef>
                  <a:spcPct val="0"/>
                </a:spcBef>
              </a:pPr>
              <a:t>12</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70145C-3F3B-4696-8D08-5EFE623A18DC}" type="slidenum">
              <a:rPr lang="he-IL" altLang="en-US" smtClean="0"/>
              <a:pPr>
                <a:spcBef>
                  <a:spcPct val="0"/>
                </a:spcBef>
              </a:pPr>
              <a:t>13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4CBCB1-05F9-4470-A3C5-ABC22C61D39F}" type="slidenum">
              <a:rPr lang="he-IL" altLang="en-US" smtClean="0"/>
              <a:pPr>
                <a:spcBef>
                  <a:spcPct val="0"/>
                </a:spcBef>
              </a:pPr>
              <a:t>14</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29D051-68FE-4B19-83F7-B2FAA2B8FC45}" type="slidenum">
              <a:rPr lang="he-IL" altLang="en-US" smtClean="0"/>
              <a:pPr>
                <a:spcBef>
                  <a:spcPct val="0"/>
                </a:spcBef>
              </a:pPr>
              <a:t>15</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 = 1</a:t>
            </a:r>
          </a:p>
          <a:p>
            <a:pPr eaLnBrk="1" hangingPunct="1"/>
            <a:r>
              <a:rPr lang="en-US" altLang="en-US">
                <a:latin typeface="Arial" panose="020B0604020202020204" pitchFamily="34" charset="0"/>
              </a:rPr>
              <a:t>P = 2</a:t>
            </a:r>
          </a:p>
          <a:p>
            <a:pPr eaLnBrk="1" hangingPunct="1"/>
            <a:r>
              <a:rPr lang="en-US" altLang="en-US">
                <a:latin typeface="Arial" panose="020B0604020202020204" pitchFamily="34" charset="0"/>
              </a:rPr>
              <a:t>P = infinity</a:t>
            </a:r>
          </a:p>
          <a:p>
            <a:pPr eaLnBrk="1" hangingPunct="1"/>
            <a:r>
              <a:rPr lang="en-US" altLang="en-US">
                <a:latin typeface="Arial" panose="020B0604020202020204" pitchFamily="34" charset="0"/>
              </a:rPr>
              <a:t>P = 0 how many are different.</a:t>
            </a:r>
          </a:p>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2ABA5F-BD51-4F5B-B946-8813B2C380E5}" type="slidenum">
              <a:rPr lang="he-IL" altLang="en-US" smtClean="0"/>
              <a:pPr>
                <a:spcBef>
                  <a:spcPct val="0"/>
                </a:spcBef>
              </a:pPr>
              <a:t>18</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0CF005-3BAA-4215-BD4C-56DE6C67117C}" type="slidenum">
              <a:rPr lang="he-IL" altLang="en-US" smtClean="0"/>
              <a:pPr>
                <a:spcBef>
                  <a:spcPct val="0"/>
                </a:spcBef>
              </a:pPr>
              <a:t>19</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F8F886-7B78-4EDC-B75B-9A594B6C5ADD}" type="slidenum">
              <a:rPr lang="he-IL" altLang="en-US" smtClean="0"/>
              <a:pPr>
                <a:spcBef>
                  <a:spcPct val="0"/>
                </a:spcBef>
              </a:pPr>
              <a:t>20</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r>
              <a:rPr lang="en-US" altLang="en-US" dirty="0">
                <a:latin typeface="Arial" panose="020B0604020202020204" pitchFamily="34" charset="0"/>
              </a:rPr>
              <a:t>T</a:t>
            </a:r>
            <a:r>
              <a:rPr lang="he-IL" altLang="en-US" dirty="0">
                <a:latin typeface="Arial" panose="020B0604020202020204" pitchFamily="34" charset="0"/>
              </a:rPr>
              <a:t>-מסמל וקטור אופקי(על מנת להכפיל 2 וקטורים ולא לקבל מטריצה, צריך שאחד יהיה אנכי ואחד אופקי)</a:t>
            </a:r>
            <a:endParaRPr lang="en-US" altLang="en-US" dirty="0">
              <a:latin typeface="Arial" panose="020B0604020202020204" pitchFamily="34" charset="0"/>
            </a:endParaRPr>
          </a:p>
          <a:p>
            <a:pPr algn="r" rtl="1" eaLnBrk="1" hangingPunct="1"/>
            <a:r>
              <a:rPr lang="en-US" altLang="en-US" dirty="0">
                <a:latin typeface="Arial" panose="020B0604020202020204" pitchFamily="34" charset="0"/>
              </a:rPr>
              <a:t>X,Y</a:t>
            </a:r>
            <a:r>
              <a:rPr lang="he-IL" altLang="en-US" dirty="0">
                <a:latin typeface="Arial" panose="020B0604020202020204" pitchFamily="34" charset="0"/>
              </a:rPr>
              <a:t> הם וקטורים כל אחד, כל אחד של תכונה אחרת של התצפית</a:t>
            </a:r>
            <a:endParaRPr lang="en-US" altLang="en-US"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BC5D2C-0B45-47E0-B5F1-45F47C3F8561}" type="slidenum">
              <a:rPr lang="he-IL" altLang="en-US" smtClean="0"/>
              <a:pPr>
                <a:spcBef>
                  <a:spcPct val="0"/>
                </a:spcBef>
              </a:pPr>
              <a:t>21</a:t>
            </a:fld>
            <a:endParaRPr lang="en-US" alt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6AE239-9A59-4159-B094-47D1951CE059}" type="slidenum">
              <a:rPr lang="he-IL" altLang="en-US" smtClean="0"/>
              <a:pPr>
                <a:spcBef>
                  <a:spcPct val="0"/>
                </a:spcBef>
              </a:pPr>
              <a:t>23</a:t>
            </a:fld>
            <a:endParaRPr lang="en-US" altLang="en-US"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r>
              <a:rPr lang="he-IL" altLang="en-US" dirty="0">
                <a:latin typeface="Arial" panose="020B0604020202020204" pitchFamily="34" charset="0"/>
              </a:rPr>
              <a:t>כל נקודה שייכת </a:t>
            </a:r>
            <a:r>
              <a:rPr lang="he-IL" altLang="en-US" dirty="0" err="1">
                <a:latin typeface="Arial" panose="020B0604020202020204" pitchFamily="34" charset="0"/>
              </a:rPr>
              <a:t>לקלאסטר</a:t>
            </a:r>
            <a:r>
              <a:rPr lang="he-IL" altLang="en-US" dirty="0">
                <a:latin typeface="Arial" panose="020B0604020202020204" pitchFamily="34" charset="0"/>
              </a:rPr>
              <a:t> בהסתברות שונה</a:t>
            </a:r>
          </a:p>
          <a:p>
            <a:pPr algn="r" rtl="1" eaLnBrk="1" hangingPunct="1"/>
            <a:r>
              <a:rPr lang="he-IL" altLang="en-US" dirty="0">
                <a:latin typeface="Arial" panose="020B0604020202020204" pitchFamily="34" charset="0"/>
              </a:rPr>
              <a:t>ניתן לראות כי יש הסתברות גבוהה יותר להיות ב</a:t>
            </a:r>
            <a:r>
              <a:rPr lang="en-US" altLang="en-US" dirty="0">
                <a:latin typeface="Arial" panose="020B0604020202020204" pitchFamily="34" charset="0"/>
              </a:rPr>
              <a:t>G1</a:t>
            </a:r>
            <a:r>
              <a:rPr lang="he-IL" altLang="en-US" dirty="0">
                <a:latin typeface="Arial" panose="020B0604020202020204" pitchFamily="34" charset="0"/>
              </a:rPr>
              <a:t> והרבה יותר נמוכה לאחרים</a:t>
            </a:r>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68D810-DD30-448E-8455-9F5E9002AACD}" type="slidenum">
              <a:rPr lang="he-IL" altLang="en-US" smtClean="0"/>
              <a:pPr>
                <a:spcBef>
                  <a:spcPct val="0"/>
                </a:spcBef>
              </a:pPr>
              <a:t>2</a:t>
            </a:fld>
            <a:endParaRPr lang="en-US" altLang="en-US" dirty="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71C09B-F210-4BB3-B44D-BAB043FA93C9}" type="slidenum">
              <a:rPr lang="he-IL" altLang="en-US" smtClean="0"/>
              <a:pPr>
                <a:spcBef>
                  <a:spcPct val="0"/>
                </a:spcBef>
              </a:pPr>
              <a:t>24</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אם נסתכל על הערך 4, ההסתברות להיות בקלאס הצהוב היא הכי גבוהה והשאר נמוכים</a:t>
            </a:r>
          </a:p>
          <a:p>
            <a:r>
              <a:rPr lang="he-IL" dirty="0"/>
              <a:t>כך נקבל וקטור של הסתברויות עבור כל נקודה לאיזה </a:t>
            </a:r>
            <a:r>
              <a:rPr lang="he-IL" dirty="0" err="1"/>
              <a:t>קלאסטר</a:t>
            </a:r>
            <a:r>
              <a:rPr lang="he-IL" dirty="0"/>
              <a:t> היא שייכת.</a:t>
            </a:r>
          </a:p>
          <a:p>
            <a:endParaRPr lang="en-IL" dirty="0"/>
          </a:p>
        </p:txBody>
      </p:sp>
      <p:sp>
        <p:nvSpPr>
          <p:cNvPr id="4" name="Slide Number Placeholder 3"/>
          <p:cNvSpPr>
            <a:spLocks noGrp="1"/>
          </p:cNvSpPr>
          <p:nvPr>
            <p:ph type="sldNum" sz="quarter" idx="5"/>
          </p:nvPr>
        </p:nvSpPr>
        <p:spPr/>
        <p:txBody>
          <a:bodyPr/>
          <a:lstStyle/>
          <a:p>
            <a:pPr>
              <a:defRPr/>
            </a:pPr>
            <a:fld id="{6C931D9D-5ACF-4D58-B2CF-614D57AA9574}" type="slidenum">
              <a:rPr lang="he-IL" altLang="en-US" smtClean="0"/>
              <a:pPr>
                <a:defRPr/>
              </a:pPr>
              <a:t>25</a:t>
            </a:fld>
            <a:endParaRPr lang="en-US" altLang="en-US"/>
          </a:p>
        </p:txBody>
      </p:sp>
    </p:spTree>
    <p:extLst>
      <p:ext uri="{BB962C8B-B14F-4D97-AF65-F5344CB8AC3E}">
        <p14:creationId xmlns:p14="http://schemas.microsoft.com/office/powerpoint/2010/main" val="3320412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maximization</a:t>
            </a:r>
            <a:r>
              <a:rPr lang="he-IL" dirty="0"/>
              <a:t>-לחשב את מרכזי </a:t>
            </a:r>
            <a:r>
              <a:rPr lang="he-IL" dirty="0" err="1"/>
              <a:t>הקלאסטרים</a:t>
            </a:r>
            <a:r>
              <a:rPr lang="he-IL" dirty="0"/>
              <a:t> מחדש</a:t>
            </a:r>
            <a:r>
              <a:rPr lang="en-US" dirty="0"/>
              <a:t>,</a:t>
            </a:r>
            <a:r>
              <a:rPr lang="he-IL" dirty="0"/>
              <a:t> כך שיתאים יותר לנקודות</a:t>
            </a:r>
          </a:p>
          <a:p>
            <a:pPr algn="r" rtl="1"/>
            <a:r>
              <a:rPr lang="he-IL" dirty="0"/>
              <a:t>מרכז </a:t>
            </a:r>
            <a:r>
              <a:rPr lang="he-IL" dirty="0" err="1"/>
              <a:t>הקלאסטר</a:t>
            </a:r>
            <a:r>
              <a:rPr lang="he-IL" dirty="0"/>
              <a:t>- הממוצע של ערכי הנקודות שלו</a:t>
            </a:r>
            <a:endParaRPr lang="en-IL" dirty="0"/>
          </a:p>
        </p:txBody>
      </p:sp>
      <p:sp>
        <p:nvSpPr>
          <p:cNvPr id="4" name="Slide Number Placeholder 3"/>
          <p:cNvSpPr>
            <a:spLocks noGrp="1"/>
          </p:cNvSpPr>
          <p:nvPr>
            <p:ph type="sldNum" sz="quarter" idx="5"/>
          </p:nvPr>
        </p:nvSpPr>
        <p:spPr/>
        <p:txBody>
          <a:bodyPr/>
          <a:lstStyle/>
          <a:p>
            <a:pPr>
              <a:defRPr/>
            </a:pPr>
            <a:fld id="{6C931D9D-5ACF-4D58-B2CF-614D57AA9574}" type="slidenum">
              <a:rPr lang="he-IL" altLang="en-US" smtClean="0"/>
              <a:pPr>
                <a:defRPr/>
              </a:pPr>
              <a:t>27</a:t>
            </a:fld>
            <a:endParaRPr lang="en-US" altLang="en-US"/>
          </a:p>
        </p:txBody>
      </p:sp>
    </p:spTree>
    <p:extLst>
      <p:ext uri="{BB962C8B-B14F-4D97-AF65-F5344CB8AC3E}">
        <p14:creationId xmlns:p14="http://schemas.microsoft.com/office/powerpoint/2010/main" val="439819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דוגמאות לצורות פיזור של </a:t>
            </a:r>
            <a:r>
              <a:rPr lang="he-IL" dirty="0" err="1"/>
              <a:t>קלאסטרים</a:t>
            </a:r>
            <a:endParaRPr lang="he-IL" dirty="0"/>
          </a:p>
          <a:p>
            <a:pPr algn="r" rtl="1"/>
            <a:r>
              <a:rPr lang="en-US" dirty="0"/>
              <a:t>K means</a:t>
            </a:r>
            <a:r>
              <a:rPr lang="he-IL" dirty="0"/>
              <a:t> עושה רק </a:t>
            </a:r>
            <a:r>
              <a:rPr lang="he-IL" dirty="0" err="1"/>
              <a:t>קלאסטרים</a:t>
            </a:r>
            <a:r>
              <a:rPr lang="he-IL" dirty="0"/>
              <a:t> בצורת עיגולים, </a:t>
            </a:r>
            <a:r>
              <a:rPr lang="en-US" dirty="0"/>
              <a:t>GMM</a:t>
            </a:r>
            <a:r>
              <a:rPr lang="he-IL" dirty="0"/>
              <a:t> יכול ליצור גם צורות אחרות, ולכן יכול לאפשר רמת דיוק גבוהה יותר של חלוקה </a:t>
            </a:r>
            <a:r>
              <a:rPr lang="he-IL" dirty="0" err="1"/>
              <a:t>לקלאסטרים</a:t>
            </a:r>
            <a:endParaRPr lang="he-IL" dirty="0"/>
          </a:p>
          <a:p>
            <a:pPr algn="r" rtl="1"/>
            <a:r>
              <a:rPr lang="he-IL" dirty="0"/>
              <a:t>התפלגות נורמלית רב ממדית היא מכפלה של התפלגויות נורמליות חד ממדיות, כל כיוון </a:t>
            </a:r>
            <a:r>
              <a:rPr lang="he-IL"/>
              <a:t>בערכי הסטייה שלו</a:t>
            </a:r>
            <a:endParaRPr lang="en-IL" dirty="0"/>
          </a:p>
        </p:txBody>
      </p:sp>
      <p:sp>
        <p:nvSpPr>
          <p:cNvPr id="4" name="Slide Number Placeholder 3"/>
          <p:cNvSpPr>
            <a:spLocks noGrp="1"/>
          </p:cNvSpPr>
          <p:nvPr>
            <p:ph type="sldNum" sz="quarter" idx="5"/>
          </p:nvPr>
        </p:nvSpPr>
        <p:spPr/>
        <p:txBody>
          <a:bodyPr/>
          <a:lstStyle/>
          <a:p>
            <a:pPr>
              <a:defRPr/>
            </a:pPr>
            <a:fld id="{6C931D9D-5ACF-4D58-B2CF-614D57AA9574}" type="slidenum">
              <a:rPr lang="he-IL" altLang="en-US" smtClean="0"/>
              <a:pPr>
                <a:defRPr/>
              </a:pPr>
              <a:t>34</a:t>
            </a:fld>
            <a:endParaRPr lang="en-US" altLang="en-US"/>
          </a:p>
        </p:txBody>
      </p:sp>
    </p:spTree>
    <p:extLst>
      <p:ext uri="{BB962C8B-B14F-4D97-AF65-F5344CB8AC3E}">
        <p14:creationId xmlns:p14="http://schemas.microsoft.com/office/powerpoint/2010/main" val="118147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C7401A-EE2B-4453-98BC-6624B871FD25}" type="slidenum">
              <a:rPr lang="he-IL" altLang="en-US" smtClean="0"/>
              <a:pPr>
                <a:spcBef>
                  <a:spcPct val="0"/>
                </a:spcBef>
              </a:pPr>
              <a:t>35</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C17FDE-1A5E-4A7E-A280-75E6FBFB5B17}" type="slidenum">
              <a:rPr lang="he-IL" altLang="en-US" smtClean="0"/>
              <a:pPr>
                <a:spcBef>
                  <a:spcPct val="0"/>
                </a:spcBef>
              </a:pPr>
              <a:t>36</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1A6F87-EEB9-4BC6-9C76-374EAE1E2FD3}" type="slidenum">
              <a:rPr lang="he-IL" altLang="en-US" smtClean="0"/>
              <a:pPr>
                <a:spcBef>
                  <a:spcPct val="0"/>
                </a:spcBef>
              </a:pPr>
              <a:t>37</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0CCE38-174C-4938-B4D6-66F784BED124}" type="slidenum">
              <a:rPr lang="he-IL" altLang="en-US" smtClean="0"/>
              <a:pPr>
                <a:spcBef>
                  <a:spcPct val="0"/>
                </a:spcBef>
              </a:pPr>
              <a:t>38</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86937E-6A04-4984-B533-767AB95AD019}" type="slidenum">
              <a:rPr lang="he-IL" altLang="en-US" smtClean="0"/>
              <a:pPr>
                <a:spcBef>
                  <a:spcPct val="0"/>
                </a:spcBef>
              </a:pPr>
              <a:t>39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BCE26F-2DDC-43C3-BFF8-33A76719E986}" type="slidenum">
              <a:rPr lang="he-IL" altLang="en-US"/>
              <a:pPr eaLnBrk="1" hangingPunct="1"/>
              <a:t>40</a:t>
            </a:fld>
            <a:endParaRPr lang="en-GB"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r>
              <a:rPr lang="en-US" altLang="en-US">
                <a:latin typeface="Arial" panose="020B0604020202020204" pitchFamily="34" charset="0"/>
              </a:rPr>
              <a:t>Max sum( A(I,j)) such that I,j in C</a:t>
            </a:r>
          </a:p>
          <a:p>
            <a:pPr eaLnBrk="1" hangingPunct="1"/>
            <a:r>
              <a:rPr lang="en-US" altLang="en-US">
                <a:latin typeface="Arial" panose="020B0604020202020204" pitchFamily="34" charset="0"/>
              </a:rPr>
              <a:t>Solution all points belong to C.</a:t>
            </a:r>
          </a:p>
          <a:p>
            <a:pPr eaLnBrk="1" hangingPunct="1"/>
            <a:r>
              <a:rPr lang="en-US" altLang="en-US">
                <a:latin typeface="Arial" panose="020B0604020202020204" pitchFamily="34" charset="0"/>
              </a:rPr>
              <a:t>To make smaller divide by 1/C^2.</a:t>
            </a:r>
          </a:p>
          <a:p>
            <a:pPr eaLnBrk="1" hangingPunct="1"/>
            <a:r>
              <a:rPr lang="en-US" altLang="en-US">
                <a:latin typeface="Arial" panose="020B0604020202020204" pitchFamily="34" charset="0"/>
              </a:rPr>
              <a:t>Solution only one point belongs to the cluster.</a:t>
            </a:r>
          </a:p>
          <a:p>
            <a:pPr eaLnBrk="1" hangingPunct="1"/>
            <a:r>
              <a:rPr lang="en-US" altLang="en-US">
                <a:latin typeface="Arial" panose="020B0604020202020204" pitchFamily="34" charset="0"/>
              </a:rPr>
              <a:t>Write as w A w / |w|^alpha.  W(i) = {0,1}.</a:t>
            </a:r>
          </a:p>
          <a:p>
            <a:pPr eaLnBrk="1" hangingPunct="1"/>
            <a:r>
              <a:rPr lang="en-US" altLang="en-US">
                <a:latin typeface="Arial" panose="020B0604020202020204" pitchFamily="34" charset="0"/>
              </a:rPr>
              <a:t>1/C^alpha. 0 &lt; alpha &lt; 2.</a:t>
            </a:r>
          </a:p>
          <a:p>
            <a:pPr eaLnBrk="1" hangingPunct="1"/>
            <a:r>
              <a:rPr lang="en-US" altLang="en-US">
                <a:latin typeface="Arial" panose="020B0604020202020204" pitchFamily="34" charset="0"/>
              </a:rPr>
              <a:t>All values of alpha could be good. Choose alpha=1.</a:t>
            </a:r>
          </a:p>
          <a:p>
            <a:pPr eaLnBrk="1" hangingPunct="1"/>
            <a:r>
              <a:rPr lang="en-US" altLang="en-US">
                <a:latin typeface="Arial" panose="020B0604020202020204" pitchFamily="34" charset="0"/>
              </a:rPr>
              <a:t>Problem discrete problem exponential. </a:t>
            </a:r>
          </a:p>
          <a:p>
            <a:pPr eaLnBrk="1" hangingPunct="1"/>
            <a:r>
              <a:rPr lang="en-US" altLang="en-US">
                <a:latin typeface="Arial" panose="020B0604020202020204" pitchFamily="34" charset="0"/>
              </a:rPr>
              <a:t>Move to continuous.  </a:t>
            </a:r>
          </a:p>
          <a:p>
            <a:pPr eaLnBrk="1" hangingPunct="1"/>
            <a:r>
              <a:rPr lang="en-US" altLang="en-US">
                <a:latin typeface="Arial" panose="020B0604020202020204" pitchFamily="34" charset="0"/>
              </a:rPr>
              <a:t>W(i) = {0,1/sqrt(|c|)}</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9467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5A0CF6-B0EB-47C5-8F62-F8E22B7218AE}" type="slidenum">
              <a:rPr lang="he-IL" altLang="en-US" smtClean="0"/>
              <a:pPr>
                <a:spcBef>
                  <a:spcPct val="0"/>
                </a:spcBef>
              </a:pPr>
              <a:t>3</a:t>
            </a:fld>
            <a:endParaRPr lang="en-US" alt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D50F8C-9FF9-491C-93F7-351C96B06E52}" type="slidenum">
              <a:rPr lang="he-IL" altLang="en-US"/>
              <a:pPr eaLnBrk="1" hangingPunct="1"/>
              <a:t>43</a:t>
            </a:fld>
            <a:endParaRPr lang="en-GB"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en-US">
                <a:latin typeface="Arial" panose="020B0604020202020204" pitchFamily="34" charset="0"/>
              </a:rPr>
              <a:t>Max sum( A(I,j)) such that I,j in C</a:t>
            </a:r>
          </a:p>
          <a:p>
            <a:pPr eaLnBrk="1" hangingPunct="1"/>
            <a:r>
              <a:rPr lang="en-US" altLang="en-US">
                <a:latin typeface="Arial" panose="020B0604020202020204" pitchFamily="34" charset="0"/>
              </a:rPr>
              <a:t>Solution all points belong to C.</a:t>
            </a:r>
          </a:p>
          <a:p>
            <a:pPr eaLnBrk="1" hangingPunct="1"/>
            <a:r>
              <a:rPr lang="en-US" altLang="en-US">
                <a:latin typeface="Arial" panose="020B0604020202020204" pitchFamily="34" charset="0"/>
              </a:rPr>
              <a:t>To make smaller divide by 1/C^2.</a:t>
            </a:r>
          </a:p>
          <a:p>
            <a:pPr eaLnBrk="1" hangingPunct="1"/>
            <a:r>
              <a:rPr lang="en-US" altLang="en-US">
                <a:latin typeface="Arial" panose="020B0604020202020204" pitchFamily="34" charset="0"/>
              </a:rPr>
              <a:t>Solution only one point belongs to the cluster.</a:t>
            </a:r>
          </a:p>
          <a:p>
            <a:pPr eaLnBrk="1" hangingPunct="1"/>
            <a:r>
              <a:rPr lang="en-US" altLang="en-US">
                <a:latin typeface="Arial" panose="020B0604020202020204" pitchFamily="34" charset="0"/>
              </a:rPr>
              <a:t>Write as w A w / |w|^alpha.  W(i) = {0,1}.</a:t>
            </a:r>
          </a:p>
          <a:p>
            <a:pPr eaLnBrk="1" hangingPunct="1"/>
            <a:r>
              <a:rPr lang="en-US" altLang="en-US">
                <a:latin typeface="Arial" panose="020B0604020202020204" pitchFamily="34" charset="0"/>
              </a:rPr>
              <a:t>1/C^alpha. 0 &lt; alpha &lt; 2.</a:t>
            </a:r>
          </a:p>
          <a:p>
            <a:pPr eaLnBrk="1" hangingPunct="1"/>
            <a:r>
              <a:rPr lang="en-US" altLang="en-US">
                <a:latin typeface="Arial" panose="020B0604020202020204" pitchFamily="34" charset="0"/>
              </a:rPr>
              <a:t>All values of alpha could be good. Choose alpha=1.</a:t>
            </a:r>
          </a:p>
          <a:p>
            <a:pPr eaLnBrk="1" hangingPunct="1"/>
            <a:r>
              <a:rPr lang="en-US" altLang="en-US">
                <a:latin typeface="Arial" panose="020B0604020202020204" pitchFamily="34" charset="0"/>
              </a:rPr>
              <a:t>Problem discrete problem exponential. </a:t>
            </a:r>
          </a:p>
          <a:p>
            <a:pPr eaLnBrk="1" hangingPunct="1"/>
            <a:r>
              <a:rPr lang="en-US" altLang="en-US">
                <a:latin typeface="Arial" panose="020B0604020202020204" pitchFamily="34" charset="0"/>
              </a:rPr>
              <a:t>Move to continuous.  </a:t>
            </a:r>
          </a:p>
          <a:p>
            <a:pPr eaLnBrk="1" hangingPunct="1"/>
            <a:r>
              <a:rPr lang="en-US" altLang="en-US">
                <a:latin typeface="Arial" panose="020B0604020202020204" pitchFamily="34" charset="0"/>
              </a:rPr>
              <a:t>W(i) = {0,1/sqrt(|c|)}</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6398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D7DEC4-9BAA-49E8-A5CE-A1A7FF138E5B}" type="slidenum">
              <a:rPr lang="he-IL" altLang="en-US"/>
              <a:pPr eaLnBrk="1" hangingPunct="1"/>
              <a:t>45</a:t>
            </a:fld>
            <a:endParaRPr lang="en-GB"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70449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BD7A21-BDEB-4FF7-A01A-9ED6FBA29BA3}" type="slidenum">
              <a:rPr lang="he-IL" altLang="en-US" smtClean="0"/>
              <a:pPr>
                <a:spcBef>
                  <a:spcPct val="0"/>
                </a:spcBef>
              </a:pPr>
              <a:t>50</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E3F327-642E-4D2E-83ED-1D9A21777F54}" type="slidenum">
              <a:rPr lang="he-IL" altLang="en-US" smtClean="0"/>
              <a:pPr>
                <a:spcBef>
                  <a:spcPct val="0"/>
                </a:spcBef>
              </a:pPr>
              <a:t>53</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Compare variance inside clusters vs outside clusters.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A848BD-F5E3-4ABC-BF54-A6124C5C52CD}" type="slidenum">
              <a:rPr lang="he-IL" altLang="en-US" smtClean="0"/>
              <a:pPr>
                <a:spcBef>
                  <a:spcPct val="0"/>
                </a:spcBef>
              </a:pPr>
              <a:t>54</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533F7D-0C6A-4F1F-9043-FD9727973701}" type="slidenum">
              <a:rPr lang="he-IL" altLang="en-US" smtClean="0"/>
              <a:pPr>
                <a:spcBef>
                  <a:spcPct val="0"/>
                </a:spcBef>
              </a:pPr>
              <a:t>55</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D007A4-0BAA-454D-B02B-A3817D913675}" type="slidenum">
              <a:rPr lang="he-IL" altLang="en-US" smtClean="0"/>
              <a:pPr>
                <a:spcBef>
                  <a:spcPct val="0"/>
                </a:spcBef>
              </a:pPr>
              <a:t>56</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458A12-FA23-4C3E-A0B9-13FA1C35E499}" type="slidenum">
              <a:rPr lang="he-IL" altLang="en-US" smtClean="0"/>
              <a:pPr>
                <a:spcBef>
                  <a:spcPct val="0"/>
                </a:spcBef>
              </a:pPr>
              <a:t>4</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B57044-C2F6-4E28-8821-69784BEABD8B}" type="slidenum">
              <a:rPr lang="he-IL" altLang="en-US" smtClean="0"/>
              <a:pPr>
                <a:spcBef>
                  <a:spcPct val="0"/>
                </a:spcBef>
              </a:pPr>
              <a:t>5</a:t>
            </a:fld>
            <a:endParaRPr lang="en-GB"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0C0EC9-7734-49CE-B822-ABCC7B5E091C}" type="slidenum">
              <a:rPr lang="he-IL" altLang="en-US" smtClean="0"/>
              <a:pPr>
                <a:spcBef>
                  <a:spcPct val="0"/>
                </a:spcBef>
              </a:pPr>
              <a:t>6</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57C780-235A-4555-B64B-76D98B5E02CF}" type="slidenum">
              <a:rPr lang="he-IL" altLang="en-US" smtClean="0"/>
              <a:pPr>
                <a:spcBef>
                  <a:spcPct val="0"/>
                </a:spcBef>
              </a:pPr>
              <a:t>7</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0CB35E-A246-482E-AF95-ED5D26D75A8F}" type="slidenum">
              <a:rPr lang="he-IL" altLang="en-US" smtClean="0"/>
              <a:pPr>
                <a:spcBef>
                  <a:spcPct val="0"/>
                </a:spcBef>
              </a:pPr>
              <a:t>9</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BCCCFC-D388-4595-A194-04B5FD1EFEBC}" type="slidenum">
              <a:rPr lang="he-IL" altLang="en-US" smtClean="0"/>
              <a:pPr>
                <a:spcBef>
                  <a:spcPct val="0"/>
                </a:spcBef>
              </a:pPr>
              <a:t>10</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0" y="2895600"/>
            <a:ext cx="9009063" cy="703263"/>
            <a:chOff x="0" y="528"/>
            <a:chExt cx="5675" cy="443"/>
          </a:xfrm>
        </p:grpSpPr>
        <p:grpSp>
          <p:nvGrpSpPr>
            <p:cNvPr id="5" name="Group 9"/>
            <p:cNvGrpSpPr>
              <a:grpSpLocks/>
            </p:cNvGrpSpPr>
            <p:nvPr userDrawn="1"/>
          </p:nvGrpSpPr>
          <p:grpSpPr bwMode="auto">
            <a:xfrm>
              <a:off x="144" y="672"/>
              <a:ext cx="465" cy="299"/>
              <a:chOff x="912" y="2640"/>
              <a:chExt cx="672" cy="432"/>
            </a:xfrm>
          </p:grpSpPr>
          <p:sp>
            <p:nvSpPr>
              <p:cNvPr id="8" name="Rectangle 10"/>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9" name="Rectangle 11"/>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grpSp>
        <p:sp>
          <p:nvSpPr>
            <p:cNvPr id="6" name="Rectangle 12"/>
            <p:cNvSpPr>
              <a:spLocks noChangeArrowheads="1"/>
            </p:cNvSpPr>
            <p:nvPr userDrawn="1"/>
          </p:nvSpPr>
          <p:spPr bwMode="auto">
            <a:xfrm>
              <a:off x="0" y="52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7" name="Rectangle 13"/>
            <p:cNvSpPr>
              <a:spLocks noChangeArrowheads="1"/>
            </p:cNvSpPr>
            <p:nvPr userDrawn="1"/>
          </p:nvSpPr>
          <p:spPr bwMode="auto">
            <a:xfrm flipV="1">
              <a:off x="199" y="75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grpSp>
      <p:sp>
        <p:nvSpPr>
          <p:cNvPr id="819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0" name="Rectangle 4"/>
          <p:cNvSpPr>
            <a:spLocks noGrp="1" noChangeArrowheads="1"/>
          </p:cNvSpPr>
          <p:nvPr>
            <p:ph type="dt" sz="half" idx="10"/>
          </p:nvPr>
        </p:nvSpPr>
        <p:spPr/>
        <p:txBody>
          <a:bodyPr/>
          <a:lstStyle>
            <a:lvl1pPr>
              <a:defRPr/>
            </a:lvl1pPr>
          </a:lstStyle>
          <a:p>
            <a:pPr>
              <a:defRPr/>
            </a:pPr>
            <a:endParaRPr lang="en-US"/>
          </a:p>
        </p:txBody>
      </p:sp>
      <p:sp>
        <p:nvSpPr>
          <p:cNvPr id="11" name="Rectangle 5"/>
          <p:cNvSpPr>
            <a:spLocks noGrp="1" noChangeArrowheads="1"/>
          </p:cNvSpPr>
          <p:nvPr>
            <p:ph type="ftr" sz="quarter" idx="11"/>
          </p:nvPr>
        </p:nvSpPr>
        <p:spPr/>
        <p:txBody>
          <a:bodyPr/>
          <a:lstStyle>
            <a:lvl1pPr>
              <a:defRPr/>
            </a:lvl1pPr>
          </a:lstStyle>
          <a:p>
            <a:pPr>
              <a:defRPr/>
            </a:pPr>
            <a:endParaRPr lang="en-US"/>
          </a:p>
        </p:txBody>
      </p:sp>
      <p:sp>
        <p:nvSpPr>
          <p:cNvPr id="12" name="Rectangle 6"/>
          <p:cNvSpPr>
            <a:spLocks noGrp="1" noChangeArrowheads="1"/>
          </p:cNvSpPr>
          <p:nvPr>
            <p:ph type="sldNum" sz="quarter" idx="12"/>
          </p:nvPr>
        </p:nvSpPr>
        <p:spPr/>
        <p:txBody>
          <a:bodyPr/>
          <a:lstStyle>
            <a:lvl1pPr>
              <a:defRPr/>
            </a:lvl1pPr>
          </a:lstStyle>
          <a:p>
            <a:pPr>
              <a:defRPr/>
            </a:pPr>
            <a:fld id="{079B0D47-69EC-4365-A082-EE9CE62727B0}" type="slidenum">
              <a:rPr lang="he-IL" altLang="en-US"/>
              <a:pPr>
                <a:defRPr/>
              </a:pPr>
              <a:t>‹#›</a:t>
            </a:fld>
            <a:endParaRPr lang="en-US" altLang="en-US"/>
          </a:p>
        </p:txBody>
      </p:sp>
    </p:spTree>
    <p:extLst>
      <p:ext uri="{BB962C8B-B14F-4D97-AF65-F5344CB8AC3E}">
        <p14:creationId xmlns:p14="http://schemas.microsoft.com/office/powerpoint/2010/main" val="14955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FB730-D4E1-433F-AC0F-67C894B24BC1}" type="slidenum">
              <a:rPr lang="he-IL" altLang="en-US"/>
              <a:pPr>
                <a:defRPr/>
              </a:pPr>
              <a:t>‹#›</a:t>
            </a:fld>
            <a:endParaRPr lang="en-US" altLang="en-US"/>
          </a:p>
        </p:txBody>
      </p:sp>
    </p:spTree>
    <p:extLst>
      <p:ext uri="{BB962C8B-B14F-4D97-AF65-F5344CB8AC3E}">
        <p14:creationId xmlns:p14="http://schemas.microsoft.com/office/powerpoint/2010/main" val="122645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766BAF-271B-48E6-BCA5-D20C453B8509}" type="slidenum">
              <a:rPr lang="he-IL" altLang="en-US"/>
              <a:pPr>
                <a:defRPr/>
              </a:pPr>
              <a:t>‹#›</a:t>
            </a:fld>
            <a:endParaRPr lang="en-US" altLang="en-US"/>
          </a:p>
        </p:txBody>
      </p:sp>
    </p:spTree>
    <p:extLst>
      <p:ext uri="{BB962C8B-B14F-4D97-AF65-F5344CB8AC3E}">
        <p14:creationId xmlns:p14="http://schemas.microsoft.com/office/powerpoint/2010/main" val="1740895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1E68B1A-E8EC-46D9-9B97-B8AEE611F854}" type="slidenum">
              <a:rPr lang="he-IL" altLang="en-US"/>
              <a:pPr>
                <a:defRPr/>
              </a:pPr>
              <a:t>‹#›</a:t>
            </a:fld>
            <a:endParaRPr lang="en-US" altLang="en-US"/>
          </a:p>
        </p:txBody>
      </p:sp>
    </p:spTree>
    <p:extLst>
      <p:ext uri="{BB962C8B-B14F-4D97-AF65-F5344CB8AC3E}">
        <p14:creationId xmlns:p14="http://schemas.microsoft.com/office/powerpoint/2010/main" val="1653701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976EA3C-71C8-4290-942C-EF9D75671834}" type="slidenum">
              <a:rPr lang="he-IL" altLang="en-US"/>
              <a:pPr>
                <a:defRPr/>
              </a:pPr>
              <a:t>‹#›</a:t>
            </a:fld>
            <a:endParaRPr lang="en-US" altLang="en-US"/>
          </a:p>
        </p:txBody>
      </p:sp>
    </p:spTree>
    <p:extLst>
      <p:ext uri="{BB962C8B-B14F-4D97-AF65-F5344CB8AC3E}">
        <p14:creationId xmlns:p14="http://schemas.microsoft.com/office/powerpoint/2010/main" val="357779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D197EC-042A-4D5C-BC55-A98AF08449AC}" type="slidenum">
              <a:rPr lang="he-IL" altLang="en-US"/>
              <a:pPr>
                <a:defRPr/>
              </a:pPr>
              <a:t>‹#›</a:t>
            </a:fld>
            <a:endParaRPr lang="en-US" altLang="en-US"/>
          </a:p>
        </p:txBody>
      </p:sp>
    </p:spTree>
    <p:extLst>
      <p:ext uri="{BB962C8B-B14F-4D97-AF65-F5344CB8AC3E}">
        <p14:creationId xmlns:p14="http://schemas.microsoft.com/office/powerpoint/2010/main" val="68119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196958-DF1D-4FA4-AD1B-434B2791639D}" type="slidenum">
              <a:rPr lang="he-IL" altLang="en-US"/>
              <a:pPr>
                <a:defRPr/>
              </a:pPr>
              <a:t>‹#›</a:t>
            </a:fld>
            <a:endParaRPr lang="en-US" altLang="en-US"/>
          </a:p>
        </p:txBody>
      </p:sp>
    </p:spTree>
    <p:extLst>
      <p:ext uri="{BB962C8B-B14F-4D97-AF65-F5344CB8AC3E}">
        <p14:creationId xmlns:p14="http://schemas.microsoft.com/office/powerpoint/2010/main" val="200197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4C7879-39FE-4F73-850A-8543C533919F}" type="slidenum">
              <a:rPr lang="he-IL" altLang="en-US"/>
              <a:pPr>
                <a:defRPr/>
              </a:pPr>
              <a:t>‹#›</a:t>
            </a:fld>
            <a:endParaRPr lang="en-US" altLang="en-US"/>
          </a:p>
        </p:txBody>
      </p:sp>
    </p:spTree>
    <p:extLst>
      <p:ext uri="{BB962C8B-B14F-4D97-AF65-F5344CB8AC3E}">
        <p14:creationId xmlns:p14="http://schemas.microsoft.com/office/powerpoint/2010/main" val="27577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5270B0-C59C-4AD2-826D-C410D5A9482B}" type="slidenum">
              <a:rPr lang="he-IL" altLang="en-US"/>
              <a:pPr>
                <a:defRPr/>
              </a:pPr>
              <a:t>‹#›</a:t>
            </a:fld>
            <a:endParaRPr lang="en-US" altLang="en-US"/>
          </a:p>
        </p:txBody>
      </p:sp>
    </p:spTree>
    <p:extLst>
      <p:ext uri="{BB962C8B-B14F-4D97-AF65-F5344CB8AC3E}">
        <p14:creationId xmlns:p14="http://schemas.microsoft.com/office/powerpoint/2010/main" val="10096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F5CF663-81B1-4EAC-876C-B86B0E30B54F}" type="slidenum">
              <a:rPr lang="he-IL" altLang="en-US"/>
              <a:pPr>
                <a:defRPr/>
              </a:pPr>
              <a:t>‹#›</a:t>
            </a:fld>
            <a:endParaRPr lang="en-US" altLang="en-US"/>
          </a:p>
        </p:txBody>
      </p:sp>
    </p:spTree>
    <p:extLst>
      <p:ext uri="{BB962C8B-B14F-4D97-AF65-F5344CB8AC3E}">
        <p14:creationId xmlns:p14="http://schemas.microsoft.com/office/powerpoint/2010/main" val="237074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8DCF7D-B176-468F-B16D-481CA1C27BB1}" type="slidenum">
              <a:rPr lang="he-IL" altLang="en-US"/>
              <a:pPr>
                <a:defRPr/>
              </a:pPr>
              <a:t>‹#›</a:t>
            </a:fld>
            <a:endParaRPr lang="en-US" altLang="en-US"/>
          </a:p>
        </p:txBody>
      </p:sp>
    </p:spTree>
    <p:extLst>
      <p:ext uri="{BB962C8B-B14F-4D97-AF65-F5344CB8AC3E}">
        <p14:creationId xmlns:p14="http://schemas.microsoft.com/office/powerpoint/2010/main" val="136423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D31553-9580-4EBE-9409-4A032EF02691}" type="slidenum">
              <a:rPr lang="he-IL" altLang="en-US"/>
              <a:pPr>
                <a:defRPr/>
              </a:pPr>
              <a:t>‹#›</a:t>
            </a:fld>
            <a:endParaRPr lang="en-US" altLang="en-US"/>
          </a:p>
        </p:txBody>
      </p:sp>
    </p:spTree>
    <p:extLst>
      <p:ext uri="{BB962C8B-B14F-4D97-AF65-F5344CB8AC3E}">
        <p14:creationId xmlns:p14="http://schemas.microsoft.com/office/powerpoint/2010/main" val="281063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C48073-98B4-4CAD-973B-E1C4A3AC5575}" type="slidenum">
              <a:rPr lang="he-IL" altLang="en-US"/>
              <a:pPr>
                <a:defRPr/>
              </a:pPr>
              <a:t>‹#›</a:t>
            </a:fld>
            <a:endParaRPr lang="en-US" altLang="en-US"/>
          </a:p>
        </p:txBody>
      </p:sp>
    </p:spTree>
    <p:extLst>
      <p:ext uri="{BB962C8B-B14F-4D97-AF65-F5344CB8AC3E}">
        <p14:creationId xmlns:p14="http://schemas.microsoft.com/office/powerpoint/2010/main" val="5232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panose="020B0604020202020204" pitchFamily="34" charset="0"/>
              </a:defRPr>
            </a:lvl1pPr>
          </a:lstStyle>
          <a:p>
            <a:pPr>
              <a:defRPr/>
            </a:pPr>
            <a:fld id="{F03FA5B6-DE6D-4CA2-AD2D-079AEC8B6645}" type="slidenum">
              <a:rPr lang="he-IL" altLang="en-US"/>
              <a:pPr>
                <a:defRPr/>
              </a:pPr>
              <a:t>‹#›</a:t>
            </a:fld>
            <a:endParaRPr lang="en-US" altLang="en-US"/>
          </a:p>
        </p:txBody>
      </p:sp>
      <p:sp>
        <p:nvSpPr>
          <p:cNvPr id="1031" name="Text Box 14"/>
          <p:cNvSpPr txBox="1">
            <a:spLocks noChangeArrowheads="1"/>
          </p:cNvSpPr>
          <p:nvPr userDrawn="1"/>
        </p:nvSpPr>
        <p:spPr bwMode="auto">
          <a:xfrm>
            <a:off x="8229600" y="6494463"/>
            <a:ext cx="914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Clr>
                <a:srgbClr val="FF6600"/>
              </a:buClr>
              <a:buSzPct val="75000"/>
              <a:buFont typeface="Monotype Sorts" pitchFamily="2" charset="2"/>
              <a:buNone/>
              <a:defRPr/>
            </a:pPr>
            <a:fld id="{A88FA258-D8BD-4442-99D4-ED2287942D34}" type="slidenum">
              <a:rPr lang="he-IL" altLang="en-US" sz="1400" smtClean="0">
                <a:cs typeface="Arial" panose="020B0604020202020204" pitchFamily="34" charset="0"/>
              </a:rPr>
              <a:pPr algn="r">
                <a:spcBef>
                  <a:spcPct val="50000"/>
                </a:spcBef>
                <a:buClr>
                  <a:srgbClr val="FF6600"/>
                </a:buClr>
                <a:buSzPct val="75000"/>
                <a:buFont typeface="Monotype Sorts" pitchFamily="2" charset="2"/>
                <a:buNone/>
                <a:defRPr/>
              </a:pPr>
              <a:t>‹#›</a:t>
            </a:fld>
            <a:endParaRPr lang="en-US" altLang="en-US" sz="1400"/>
          </a:p>
        </p:txBody>
      </p:sp>
      <p:grpSp>
        <p:nvGrpSpPr>
          <p:cNvPr id="1032" name="Group 16"/>
          <p:cNvGrpSpPr>
            <a:grpSpLocks/>
          </p:cNvGrpSpPr>
          <p:nvPr userDrawn="1"/>
        </p:nvGrpSpPr>
        <p:grpSpPr bwMode="auto">
          <a:xfrm>
            <a:off x="0" y="838200"/>
            <a:ext cx="9009063" cy="703263"/>
            <a:chOff x="0" y="528"/>
            <a:chExt cx="5675" cy="443"/>
          </a:xfrm>
        </p:grpSpPr>
        <p:grpSp>
          <p:nvGrpSpPr>
            <p:cNvPr id="1033" name="Group 17"/>
            <p:cNvGrpSpPr>
              <a:grpSpLocks/>
            </p:cNvGrpSpPr>
            <p:nvPr userDrawn="1"/>
          </p:nvGrpSpPr>
          <p:grpSpPr bwMode="auto">
            <a:xfrm>
              <a:off x="144" y="672"/>
              <a:ext cx="465" cy="299"/>
              <a:chOff x="912" y="2640"/>
              <a:chExt cx="672" cy="432"/>
            </a:xfrm>
          </p:grpSpPr>
          <p:sp>
            <p:nvSpPr>
              <p:cNvPr id="1036" name="Rectangle 18"/>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7" name="Rectangle 19"/>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grpSp>
        <p:sp>
          <p:nvSpPr>
            <p:cNvPr id="1034" name="Rectangle 20"/>
            <p:cNvSpPr>
              <a:spLocks noChangeArrowheads="1"/>
            </p:cNvSpPr>
            <p:nvPr userDrawn="1"/>
          </p:nvSpPr>
          <p:spPr bwMode="auto">
            <a:xfrm>
              <a:off x="0" y="52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5" name="Rectangle 21"/>
            <p:cNvSpPr>
              <a:spLocks noChangeArrowheads="1"/>
            </p:cNvSpPr>
            <p:nvPr userDrawn="1"/>
          </p:nvSpPr>
          <p:spPr bwMode="auto">
            <a:xfrm flipV="1">
              <a:off x="199" y="75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3761"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xml"/><Relationship Id="rId7" Type="http://schemas.openxmlformats.org/officeDocument/2006/relationships/image" Target="../media/image1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1.png"/><Relationship Id="rId5" Type="http://schemas.openxmlformats.org/officeDocument/2006/relationships/image" Target="../media/image17.png"/><Relationship Id="rId4"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828800"/>
            <a:ext cx="7772400" cy="1470025"/>
          </a:xfrm>
        </p:spPr>
        <p:txBody>
          <a:bodyPr/>
          <a:lstStyle/>
          <a:p>
            <a:pPr eaLnBrk="1" hangingPunct="1"/>
            <a:r>
              <a:rPr lang="en-US" altLang="en-US" sz="4000" b="1" dirty="0"/>
              <a:t>Chapter 11</a:t>
            </a:r>
            <a:br>
              <a:rPr lang="en-US" altLang="en-US" sz="4000" b="1" dirty="0"/>
            </a:br>
            <a:r>
              <a:rPr lang="en-US" altLang="en-US" sz="4000" b="1" dirty="0"/>
              <a:t>Automatic Cluster Detection</a:t>
            </a:r>
          </a:p>
        </p:txBody>
      </p:sp>
      <p:pic>
        <p:nvPicPr>
          <p:cNvPr id="4099" name="Picture 6" descr="nropwl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8224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descr="nropwl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181600"/>
            <a:ext cx="18224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K-means Clustering Demo</a:t>
            </a:r>
          </a:p>
        </p:txBody>
      </p:sp>
      <p:sp>
        <p:nvSpPr>
          <p:cNvPr id="21507" name="Rectangle 3"/>
          <p:cNvSpPr>
            <a:spLocks noGrp="1" noChangeArrowheads="1"/>
          </p:cNvSpPr>
          <p:nvPr>
            <p:ph type="body" idx="1"/>
          </p:nvPr>
        </p:nvSpPr>
        <p:spPr/>
        <p:txBody>
          <a:bodyPr/>
          <a:lstStyle/>
          <a:p>
            <a:pPr eaLnBrk="1" hangingPunct="1"/>
            <a:r>
              <a:rPr lang="en-US" altLang="en-US"/>
              <a:t>Clustering demo:</a:t>
            </a:r>
          </a:p>
          <a:p>
            <a:pPr eaLnBrk="1" hangingPunct="1"/>
            <a:r>
              <a:rPr lang="en-US" altLang="en-US"/>
              <a:t>https://www.youtube.com/watch?v=BVFG7fd1H30</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Similarity &amp; Difference</a:t>
            </a:r>
          </a:p>
        </p:txBody>
      </p:sp>
      <p:sp>
        <p:nvSpPr>
          <p:cNvPr id="23555" name="Rectangle 3"/>
          <p:cNvSpPr>
            <a:spLocks noGrp="1" noChangeArrowheads="1"/>
          </p:cNvSpPr>
          <p:nvPr>
            <p:ph type="body" idx="1"/>
          </p:nvPr>
        </p:nvSpPr>
        <p:spPr/>
        <p:txBody>
          <a:bodyPr/>
          <a:lstStyle/>
          <a:p>
            <a:pPr eaLnBrk="1" hangingPunct="1">
              <a:lnSpc>
                <a:spcPct val="90000"/>
              </a:lnSpc>
            </a:pPr>
            <a:r>
              <a:rPr lang="en-US" altLang="en-US"/>
              <a:t>Automatic Cluster Detection is quite simple for a software program to accomplish – data points, clusters mapped in space</a:t>
            </a:r>
          </a:p>
          <a:p>
            <a:pPr eaLnBrk="1" hangingPunct="1">
              <a:lnSpc>
                <a:spcPct val="90000"/>
              </a:lnSpc>
            </a:pPr>
            <a:r>
              <a:rPr lang="en-US" altLang="en-US"/>
              <a:t>However, business data points are not about points in space but about purchases, phone calls, airplane trips, car registrations, etc. which have no obvious connection to the dots in a cluster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Similarity &amp; Difference</a:t>
            </a:r>
          </a:p>
        </p:txBody>
      </p:sp>
      <p:sp>
        <p:nvSpPr>
          <p:cNvPr id="25603" name="Rectangle 3"/>
          <p:cNvSpPr>
            <a:spLocks noGrp="1" noChangeArrowheads="1"/>
          </p:cNvSpPr>
          <p:nvPr>
            <p:ph type="body" idx="1"/>
          </p:nvPr>
        </p:nvSpPr>
        <p:spPr/>
        <p:txBody>
          <a:bodyPr/>
          <a:lstStyle/>
          <a:p>
            <a:pPr eaLnBrk="1" hangingPunct="1"/>
            <a:r>
              <a:rPr lang="en-US" altLang="en-US" sz="2400"/>
              <a:t>Clustering business data requires some notion of </a:t>
            </a:r>
            <a:r>
              <a:rPr lang="en-US" altLang="en-US" sz="2400" i="1">
                <a:solidFill>
                  <a:schemeClr val="hlink"/>
                </a:solidFill>
              </a:rPr>
              <a:t>natural association </a:t>
            </a:r>
            <a:r>
              <a:rPr lang="en-US" altLang="en-US" sz="2400"/>
              <a:t>– records (data) in a given cluster are more </a:t>
            </a:r>
            <a:r>
              <a:rPr lang="en-US" altLang="en-US" sz="2400" i="1">
                <a:solidFill>
                  <a:schemeClr val="hlink"/>
                </a:solidFill>
              </a:rPr>
              <a:t>similar</a:t>
            </a:r>
            <a:r>
              <a:rPr lang="en-US" altLang="en-US" sz="2400">
                <a:solidFill>
                  <a:schemeClr val="hlink"/>
                </a:solidFill>
              </a:rPr>
              <a:t> </a:t>
            </a:r>
            <a:r>
              <a:rPr lang="en-US" altLang="en-US" sz="2400"/>
              <a:t>to each other than to those in another cluster</a:t>
            </a:r>
          </a:p>
          <a:p>
            <a:pPr eaLnBrk="1" hangingPunct="1"/>
            <a:r>
              <a:rPr lang="en-US" altLang="en-US" sz="2400"/>
              <a:t>For DM software, this concept of association must be translated into some sort of numeric measure of the degree of similarity</a:t>
            </a:r>
          </a:p>
          <a:p>
            <a:pPr eaLnBrk="1" hangingPunct="1"/>
            <a:r>
              <a:rPr lang="en-US" altLang="en-US" sz="2400"/>
              <a:t>Most common translation is to translate data values (eg., gender, age, product, etc.) into numeric values so can be treated as points in space</a:t>
            </a:r>
          </a:p>
          <a:p>
            <a:pPr eaLnBrk="1" hangingPunct="1"/>
            <a:r>
              <a:rPr lang="en-US" altLang="en-US" sz="2400"/>
              <a:t>If two points are close in geometric sense then they represent similar data in the database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Similarity &amp; Difference</a:t>
            </a:r>
          </a:p>
        </p:txBody>
      </p:sp>
      <p:sp>
        <p:nvSpPr>
          <p:cNvPr id="27651" name="Rectangle 3"/>
          <p:cNvSpPr>
            <a:spLocks noGrp="1" noChangeArrowheads="1"/>
          </p:cNvSpPr>
          <p:nvPr>
            <p:ph type="body" idx="1"/>
          </p:nvPr>
        </p:nvSpPr>
        <p:spPr>
          <a:xfrm>
            <a:off x="457200" y="1600200"/>
            <a:ext cx="8229600" cy="4800600"/>
          </a:xfrm>
        </p:spPr>
        <p:txBody>
          <a:bodyPr/>
          <a:lstStyle/>
          <a:p>
            <a:pPr eaLnBrk="1" hangingPunct="1">
              <a:lnSpc>
                <a:spcPct val="90000"/>
              </a:lnSpc>
            </a:pPr>
            <a:r>
              <a:rPr lang="en-US" altLang="en-US" sz="2400"/>
              <a:t>Business variable (fields) types:</a:t>
            </a:r>
          </a:p>
          <a:p>
            <a:pPr lvl="1" eaLnBrk="1" hangingPunct="1">
              <a:lnSpc>
                <a:spcPct val="90000"/>
              </a:lnSpc>
            </a:pPr>
            <a:r>
              <a:rPr lang="en-US" altLang="en-US" sz="2000"/>
              <a:t>Categorical (eg., mint, cherry, chocolate)</a:t>
            </a:r>
          </a:p>
          <a:p>
            <a:pPr lvl="1" eaLnBrk="1" hangingPunct="1">
              <a:lnSpc>
                <a:spcPct val="90000"/>
              </a:lnSpc>
            </a:pPr>
            <a:r>
              <a:rPr lang="en-US" altLang="en-US" sz="2000"/>
              <a:t>Ranks (eg., freshman, soph, etc. or valedictorian, salutatorian)</a:t>
            </a:r>
          </a:p>
          <a:p>
            <a:pPr lvl="1" eaLnBrk="1" hangingPunct="1">
              <a:lnSpc>
                <a:spcPct val="90000"/>
              </a:lnSpc>
            </a:pPr>
            <a:r>
              <a:rPr lang="en-US" altLang="en-US" sz="2000"/>
              <a:t>Intervals (eg., 56 degrees, 72 degrees, etc)</a:t>
            </a:r>
          </a:p>
          <a:p>
            <a:pPr lvl="1" eaLnBrk="1" hangingPunct="1">
              <a:lnSpc>
                <a:spcPct val="90000"/>
              </a:lnSpc>
            </a:pPr>
            <a:r>
              <a:rPr lang="en-US" altLang="en-US" sz="2000"/>
              <a:t>True measures – interval variables that measure from a meaningful zero point</a:t>
            </a:r>
          </a:p>
          <a:p>
            <a:pPr lvl="2" eaLnBrk="1" hangingPunct="1">
              <a:lnSpc>
                <a:spcPct val="90000"/>
              </a:lnSpc>
            </a:pPr>
            <a:r>
              <a:rPr lang="en-US" altLang="en-US" sz="1800"/>
              <a:t>Fahrenheit, Celsius not good examples</a:t>
            </a:r>
          </a:p>
          <a:p>
            <a:pPr lvl="2" eaLnBrk="1" hangingPunct="1">
              <a:lnSpc>
                <a:spcPct val="90000"/>
              </a:lnSpc>
            </a:pPr>
            <a:r>
              <a:rPr lang="en-US" altLang="en-US" sz="1800"/>
              <a:t>Age, weight, height, length, tenure are good</a:t>
            </a:r>
          </a:p>
          <a:p>
            <a:pPr eaLnBrk="1" hangingPunct="1">
              <a:lnSpc>
                <a:spcPct val="90000"/>
              </a:lnSpc>
            </a:pPr>
            <a:r>
              <a:rPr lang="en-US" altLang="en-US" sz="2400"/>
              <a:t>Geometric standpoint the above variable types go from least effective to most effective (top to bottom)</a:t>
            </a:r>
          </a:p>
          <a:p>
            <a:pPr eaLnBrk="1" hangingPunct="1">
              <a:lnSpc>
                <a:spcPct val="90000"/>
              </a:lnSpc>
            </a:pPr>
            <a:r>
              <a:rPr lang="en-US" altLang="en-US" sz="2400"/>
              <a:t>Finally, there are dozens/hundreds of published techniques for measuring the similarity of two data records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Distance Measure</a:t>
            </a:r>
          </a:p>
        </p:txBody>
      </p:sp>
      <p:sp>
        <p:nvSpPr>
          <p:cNvPr id="29699" name="Rectangle 3"/>
          <p:cNvSpPr>
            <a:spLocks noGrp="1" noChangeArrowheads="1"/>
          </p:cNvSpPr>
          <p:nvPr>
            <p:ph type="body" idx="1"/>
          </p:nvPr>
        </p:nvSpPr>
        <p:spPr/>
        <p:txBody>
          <a:bodyPr/>
          <a:lstStyle/>
          <a:p>
            <a:pPr eaLnBrk="1" hangingPunct="1"/>
            <a:r>
              <a:rPr lang="en-US" altLang="en-US"/>
              <a:t>Distance(X,Y) = 0 IFF X=Y</a:t>
            </a:r>
          </a:p>
          <a:p>
            <a:pPr eaLnBrk="1" hangingPunct="1"/>
            <a:r>
              <a:rPr lang="en-US" altLang="en-US"/>
              <a:t>Distance(X,Y) &gt;= 0 for all X &amp; Y</a:t>
            </a:r>
          </a:p>
          <a:p>
            <a:pPr eaLnBrk="1" hangingPunct="1"/>
            <a:r>
              <a:rPr lang="en-US" altLang="en-US"/>
              <a:t>Distance(X,Y) = Distance(Y,X)</a:t>
            </a:r>
          </a:p>
          <a:p>
            <a:pPr eaLnBrk="1" hangingPunct="1"/>
            <a:r>
              <a:rPr lang="en-US" altLang="en-US"/>
              <a:t>Distance(X,Y) &lt;= Distance(X,Z) +                  					Distance(Z,Y)</a:t>
            </a:r>
          </a:p>
        </p:txBody>
      </p:sp>
      <p:pic>
        <p:nvPicPr>
          <p:cNvPr id="29700" name="Picture 7"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33400" y="4724400"/>
            <a:ext cx="8255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Other Distances</a:t>
            </a:r>
          </a:p>
        </p:txBody>
      </p:sp>
      <p:sp>
        <p:nvSpPr>
          <p:cNvPr id="31747" name="Rectangle 3"/>
          <p:cNvSpPr>
            <a:spLocks noGrp="1" noChangeArrowheads="1"/>
          </p:cNvSpPr>
          <p:nvPr>
            <p:ph type="body" idx="1"/>
          </p:nvPr>
        </p:nvSpPr>
        <p:spPr/>
        <p:txBody>
          <a:bodyPr/>
          <a:lstStyle/>
          <a:p>
            <a:pPr eaLnBrk="1" hangingPunct="1"/>
            <a:r>
              <a:rPr lang="en-US" altLang="en-US"/>
              <a:t>Manhattan distance</a:t>
            </a:r>
          </a:p>
          <a:p>
            <a:pPr eaLnBrk="1" hangingPunct="1">
              <a:buFontTx/>
              <a:buNone/>
            </a:pPr>
            <a:endParaRPr lang="en-US" altLang="en-US">
              <a:cs typeface="Arial" panose="020B0604020202020204" pitchFamily="34" charset="0"/>
            </a:endParaRPr>
          </a:p>
        </p:txBody>
      </p:sp>
      <p:pic>
        <p:nvPicPr>
          <p:cNvPr id="31748" name="Picture 4" descr="txp_fi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7340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609600" y="36576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a:t> General Distance</a:t>
            </a:r>
          </a:p>
        </p:txBody>
      </p:sp>
      <p:pic>
        <p:nvPicPr>
          <p:cNvPr id="31750" name="Picture 7" descr="txp_fig"/>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52463" y="4519613"/>
            <a:ext cx="8221662"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ltLang="en-US"/>
          </a:p>
        </p:txBody>
      </p:sp>
      <p:sp>
        <p:nvSpPr>
          <p:cNvPr id="33795" name="Content Placeholder 2"/>
          <p:cNvSpPr>
            <a:spLocks noGrp="1"/>
          </p:cNvSpPr>
          <p:nvPr>
            <p:ph idx="1"/>
          </p:nvPr>
        </p:nvSpPr>
        <p:spPr/>
        <p:txBody>
          <a:bodyPr/>
          <a:lstStyle/>
          <a:p>
            <a:r>
              <a:rPr lang="en-US" altLang="en-US"/>
              <a:t>X(100,2)  Y(90,1)</a:t>
            </a:r>
          </a:p>
          <a:p>
            <a:r>
              <a:rPr lang="en-US" altLang="en-US"/>
              <a:t>L1 = 10+1 =11</a:t>
            </a:r>
          </a:p>
          <a:p>
            <a:r>
              <a:rPr lang="en-US" altLang="en-US"/>
              <a:t>L2 = 10**2 + 1**2 = 101 sqrt(101)=10.2</a:t>
            </a:r>
          </a:p>
          <a:p>
            <a:r>
              <a:rPr lang="en-US" altLang="en-US"/>
              <a:t>L3 = 10**3 + 1**3 =1001 1001^(1/3) = 10.001</a:t>
            </a:r>
          </a:p>
          <a:p>
            <a:r>
              <a:rPr lang="en-US" altLang="en-US"/>
              <a:t>L0    (X(i)-Y(i))**0   1  X(i)==Y(i)  0</a:t>
            </a:r>
          </a:p>
          <a:p>
            <a:r>
              <a:rPr lang="en-US" altLang="en-US"/>
              <a:t>L0(X,Y) ?</a:t>
            </a:r>
          </a:p>
          <a:p>
            <a:r>
              <a:rPr lang="en-US" altLang="en-US"/>
              <a:t>Number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a:p>
        </p:txBody>
      </p:sp>
      <p:sp>
        <p:nvSpPr>
          <p:cNvPr id="34819" name="Content Placeholder 2"/>
          <p:cNvSpPr>
            <a:spLocks noGrp="1"/>
          </p:cNvSpPr>
          <p:nvPr>
            <p:ph idx="1"/>
          </p:nvPr>
        </p:nvSpPr>
        <p:spPr>
          <a:xfrm>
            <a:off x="457200" y="1295400"/>
            <a:ext cx="8229600" cy="4525963"/>
          </a:xfrm>
        </p:spPr>
        <p:txBody>
          <a:bodyPr/>
          <a:lstStyle/>
          <a:p>
            <a:r>
              <a:rPr lang="en-US" altLang="en-US" dirty="0" err="1"/>
              <a:t>Linf</a:t>
            </a:r>
            <a:r>
              <a:rPr lang="en-US" altLang="en-US" dirty="0"/>
              <a:t> = Max(|X(</a:t>
            </a:r>
            <a:r>
              <a:rPr lang="en-US" altLang="en-US" dirty="0" err="1"/>
              <a:t>i</a:t>
            </a:r>
            <a:r>
              <a:rPr lang="en-US" altLang="en-US" dirty="0"/>
              <a:t>)-Y(</a:t>
            </a:r>
            <a:r>
              <a:rPr lang="en-US" altLang="en-US" dirty="0" err="1"/>
              <a:t>i</a:t>
            </a:r>
            <a:r>
              <a:rPr lang="en-US" altLang="en-US" dirty="0"/>
              <a:t>)|)</a:t>
            </a:r>
          </a:p>
          <a:p>
            <a:r>
              <a:rPr lang="en-US" altLang="en-US" dirty="0"/>
              <a:t>D(C) = sum(|</a:t>
            </a:r>
            <a:r>
              <a:rPr lang="en-US" altLang="en-US" dirty="0" err="1"/>
              <a:t>Xj</a:t>
            </a:r>
            <a:r>
              <a:rPr lang="en-US" altLang="en-US" dirty="0"/>
              <a:t>(</a:t>
            </a:r>
            <a:r>
              <a:rPr lang="en-US" altLang="en-US" dirty="0" err="1"/>
              <a:t>i</a:t>
            </a:r>
            <a:r>
              <a:rPr lang="en-US" altLang="en-US" dirty="0"/>
              <a:t>) – C|)</a:t>
            </a:r>
          </a:p>
          <a:p>
            <a:endParaRPr lang="en-US" altLang="en-US" dirty="0"/>
          </a:p>
          <a:p>
            <a:endParaRPr lang="en-US" altLang="en-US" dirty="0"/>
          </a:p>
          <a:p>
            <a:endParaRPr lang="en-US" altLang="en-US" dirty="0"/>
          </a:p>
          <a:p>
            <a:endParaRPr lang="en-US" altLang="en-US" dirty="0"/>
          </a:p>
          <a:p>
            <a:r>
              <a:rPr lang="en-US" altLang="en-US" dirty="0"/>
              <a:t>1 2 1 1 3 4 1 7</a:t>
            </a:r>
          </a:p>
          <a:p>
            <a:r>
              <a:rPr lang="en-US" altLang="en-US" dirty="0"/>
              <a:t>D(</a:t>
            </a:r>
            <a:r>
              <a:rPr lang="he-IL" altLang="en-US" dirty="0"/>
              <a:t>7</a:t>
            </a:r>
            <a:r>
              <a:rPr lang="en-US" altLang="en-US" dirty="0"/>
              <a:t>) = </a:t>
            </a:r>
            <a:r>
              <a:rPr lang="he-IL" altLang="en-US" dirty="0"/>
              <a:t>7</a:t>
            </a:r>
            <a:r>
              <a:rPr lang="en-US" altLang="en-US"/>
              <a:t> </a:t>
            </a:r>
            <a:r>
              <a:rPr lang="en-US" altLang="en-US" dirty="0"/>
              <a:t>D(1) = 4 mode</a:t>
            </a:r>
          </a:p>
        </p:txBody>
      </p:sp>
      <p:sp>
        <p:nvSpPr>
          <p:cNvPr id="4" name="Flowchart: Connector 3"/>
          <p:cNvSpPr/>
          <p:nvPr/>
        </p:nvSpPr>
        <p:spPr>
          <a:xfrm>
            <a:off x="11430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lowchart: Connector 4"/>
          <p:cNvSpPr/>
          <p:nvPr/>
        </p:nvSpPr>
        <p:spPr>
          <a:xfrm>
            <a:off x="1828800" y="2819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lowchart: Connector 5"/>
          <p:cNvSpPr/>
          <p:nvPr/>
        </p:nvSpPr>
        <p:spPr>
          <a:xfrm>
            <a:off x="2878138" y="2895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lowchart: Connector 6"/>
          <p:cNvSpPr/>
          <p:nvPr/>
        </p:nvSpPr>
        <p:spPr>
          <a:xfrm>
            <a:off x="3817938" y="2870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lowchart: Connector 7"/>
          <p:cNvSpPr/>
          <p:nvPr/>
        </p:nvSpPr>
        <p:spPr>
          <a:xfrm>
            <a:off x="4686300" y="289401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lowchart: Connector 8"/>
          <p:cNvSpPr/>
          <p:nvPr/>
        </p:nvSpPr>
        <p:spPr>
          <a:xfrm>
            <a:off x="5783263" y="289401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lowchart: Connector 9"/>
          <p:cNvSpPr/>
          <p:nvPr/>
        </p:nvSpPr>
        <p:spPr>
          <a:xfrm>
            <a:off x="2320925" y="292893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lowchart: Connector 10"/>
          <p:cNvSpPr/>
          <p:nvPr/>
        </p:nvSpPr>
        <p:spPr>
          <a:xfrm>
            <a:off x="6502400" y="282416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lowchart: Connector 11"/>
          <p:cNvSpPr/>
          <p:nvPr/>
        </p:nvSpPr>
        <p:spPr>
          <a:xfrm>
            <a:off x="7323138" y="2860675"/>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lowchart: Connector 12"/>
          <p:cNvSpPr/>
          <p:nvPr/>
        </p:nvSpPr>
        <p:spPr>
          <a:xfrm>
            <a:off x="434975"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p:nvPr/>
        </p:nvCxnSpPr>
        <p:spPr>
          <a:xfrm>
            <a:off x="4343400" y="27432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4573588" y="2743200"/>
            <a:ext cx="0" cy="144780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Other Distances</a:t>
            </a:r>
          </a:p>
        </p:txBody>
      </p:sp>
      <p:sp>
        <p:nvSpPr>
          <p:cNvPr id="35843" name="Rectangle 3"/>
          <p:cNvSpPr>
            <a:spLocks noGrp="1" noChangeArrowheads="1"/>
          </p:cNvSpPr>
          <p:nvPr>
            <p:ph type="body" idx="1"/>
          </p:nvPr>
        </p:nvSpPr>
        <p:spPr/>
        <p:txBody>
          <a:bodyPr/>
          <a:lstStyle/>
          <a:p>
            <a:pPr eaLnBrk="1" hangingPunct="1"/>
            <a:r>
              <a:rPr lang="en-US" altLang="en-US"/>
              <a:t>Angle between two Vectors</a:t>
            </a:r>
          </a:p>
          <a:p>
            <a:pPr eaLnBrk="1" hangingPunct="1"/>
            <a:r>
              <a:rPr lang="en-US" altLang="en-US"/>
              <a:t>Compare cat to tiger</a:t>
            </a:r>
          </a:p>
          <a:p>
            <a:pPr eaLnBrk="1" hangingPunct="1">
              <a:buFontTx/>
              <a:buNone/>
            </a:pPr>
            <a:r>
              <a:rPr lang="en-US" altLang="en-US"/>
              <a:t>	All values scaled.</a:t>
            </a:r>
          </a:p>
        </p:txBody>
      </p:sp>
      <p:pic>
        <p:nvPicPr>
          <p:cNvPr id="35844" name="Picture 4" descr="470643 fg1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43200"/>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Scaling &amp; Weighting</a:t>
            </a:r>
          </a:p>
        </p:txBody>
      </p:sp>
      <p:sp>
        <p:nvSpPr>
          <p:cNvPr id="37891" name="Rectangle 3"/>
          <p:cNvSpPr>
            <a:spLocks noGrp="1" noChangeArrowheads="1"/>
          </p:cNvSpPr>
          <p:nvPr>
            <p:ph type="body" idx="1"/>
          </p:nvPr>
        </p:nvSpPr>
        <p:spPr/>
        <p:txBody>
          <a:bodyPr/>
          <a:lstStyle/>
          <a:p>
            <a:pPr eaLnBrk="1" hangingPunct="1"/>
            <a:r>
              <a:rPr lang="en-US" altLang="en-US"/>
              <a:t>Scaling</a:t>
            </a:r>
          </a:p>
          <a:p>
            <a:pPr lvl="1" eaLnBrk="1" hangingPunct="1"/>
            <a:endParaRPr lang="en-US" altLang="en-US"/>
          </a:p>
        </p:txBody>
      </p:sp>
      <p:pic>
        <p:nvPicPr>
          <p:cNvPr id="37892" name="Picture 4" descr="txp_fi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2590800" y="1905000"/>
            <a:ext cx="4241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txp_fi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2489200" y="3276600"/>
            <a:ext cx="2540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descr="txp_fi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101600" y="4724400"/>
            <a:ext cx="8890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 Box 8"/>
          <p:cNvSpPr txBox="1">
            <a:spLocks noChangeArrowheads="1"/>
          </p:cNvSpPr>
          <p:nvPr/>
        </p:nvSpPr>
        <p:spPr bwMode="auto">
          <a:xfrm>
            <a:off x="304800" y="43434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a:t>weighting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8229600" cy="1143000"/>
          </a:xfrm>
        </p:spPr>
        <p:txBody>
          <a:bodyPr/>
          <a:lstStyle/>
          <a:p>
            <a:pPr eaLnBrk="1" hangingPunct="1"/>
            <a:r>
              <a:rPr lang="en-US" altLang="en-US" sz="4000" dirty="0"/>
              <a:t>Data Mining Techniques So Far…</a:t>
            </a:r>
          </a:p>
        </p:txBody>
      </p:sp>
      <p:sp>
        <p:nvSpPr>
          <p:cNvPr id="6147" name="Rectangle 3"/>
          <p:cNvSpPr>
            <a:spLocks noGrp="1" noChangeArrowheads="1"/>
          </p:cNvSpPr>
          <p:nvPr>
            <p:ph type="body" idx="1"/>
          </p:nvPr>
        </p:nvSpPr>
        <p:spPr>
          <a:xfrm>
            <a:off x="609600" y="1524000"/>
            <a:ext cx="8305800" cy="4525963"/>
          </a:xfrm>
        </p:spPr>
        <p:txBody>
          <a:bodyPr/>
          <a:lstStyle/>
          <a:p>
            <a:pPr eaLnBrk="1" hangingPunct="1">
              <a:lnSpc>
                <a:spcPct val="170000"/>
              </a:lnSpc>
            </a:pPr>
            <a:r>
              <a:rPr lang="en-US" altLang="en-US" sz="2400" dirty="0"/>
              <a:t>Chapter 5 – Statistics</a:t>
            </a:r>
          </a:p>
          <a:p>
            <a:pPr eaLnBrk="1" hangingPunct="1">
              <a:lnSpc>
                <a:spcPct val="170000"/>
              </a:lnSpc>
            </a:pPr>
            <a:r>
              <a:rPr lang="en-US" altLang="en-US" sz="2400" dirty="0"/>
              <a:t>Chapter 6 – Decision Trees</a:t>
            </a:r>
          </a:p>
          <a:p>
            <a:pPr eaLnBrk="1" hangingPunct="1">
              <a:lnSpc>
                <a:spcPct val="170000"/>
              </a:lnSpc>
            </a:pPr>
            <a:r>
              <a:rPr lang="en-US" altLang="en-US" sz="2400" dirty="0"/>
              <a:t>Chapter 7 – Neural Networks</a:t>
            </a:r>
          </a:p>
          <a:p>
            <a:pPr eaLnBrk="1" hangingPunct="1">
              <a:lnSpc>
                <a:spcPct val="170000"/>
              </a:lnSpc>
            </a:pPr>
            <a:r>
              <a:rPr lang="en-US" altLang="en-US" sz="2400" dirty="0"/>
              <a:t>Chapter 8 – Nearest Neighbor Approaches: Memory-Based Reasoning and Collaborative Filtering</a:t>
            </a:r>
          </a:p>
          <a:p>
            <a:pPr eaLnBrk="1" hangingPunct="1">
              <a:lnSpc>
                <a:spcPct val="170000"/>
              </a:lnSpc>
            </a:pPr>
            <a:r>
              <a:rPr lang="en-US" altLang="en-US" sz="2400" dirty="0"/>
              <a:t>Chapter 9 – Market Basket Analysis &amp; Association Rules</a:t>
            </a:r>
          </a:p>
          <a:p>
            <a:pPr eaLnBrk="1" hangingPunct="1">
              <a:lnSpc>
                <a:spcPct val="170000"/>
              </a:lnSpc>
            </a:pPr>
            <a:r>
              <a:rPr lang="en-US" altLang="en-US" sz="2400" dirty="0"/>
              <a:t>Chapter 10 – Link Analysis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Why Least Squares?</a:t>
            </a:r>
          </a:p>
        </p:txBody>
      </p:sp>
      <p:sp>
        <p:nvSpPr>
          <p:cNvPr id="39939" name="Rectangle 3"/>
          <p:cNvSpPr>
            <a:spLocks noGrp="1" noChangeArrowheads="1"/>
          </p:cNvSpPr>
          <p:nvPr>
            <p:ph type="body" idx="1"/>
          </p:nvPr>
        </p:nvSpPr>
        <p:spPr/>
        <p:txBody>
          <a:bodyPr/>
          <a:lstStyle/>
          <a:p>
            <a:pPr eaLnBrk="1" hangingPunct="1"/>
            <a:r>
              <a:rPr lang="en-US" altLang="en-US"/>
              <a:t>The basis is from the Gaussian distribution</a:t>
            </a:r>
          </a:p>
        </p:txBody>
      </p:sp>
      <p:pic>
        <p:nvPicPr>
          <p:cNvPr id="39940" name="Picture 4" descr="txp_fi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371600" y="3048000"/>
            <a:ext cx="6121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txp_fig"/>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533400" y="5105400"/>
            <a:ext cx="79248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04800"/>
            <a:ext cx="8229600" cy="1143000"/>
          </a:xfrm>
        </p:spPr>
        <p:txBody>
          <a:bodyPr/>
          <a:lstStyle/>
          <a:p>
            <a:pPr eaLnBrk="1" hangingPunct="1"/>
            <a:r>
              <a:rPr lang="en-US" altLang="en-US" sz="3600" dirty="0"/>
              <a:t>Other Approaches to Cluster Detection</a:t>
            </a:r>
          </a:p>
        </p:txBody>
      </p:sp>
      <p:sp>
        <p:nvSpPr>
          <p:cNvPr id="41987" name="Rectangle 3"/>
          <p:cNvSpPr>
            <a:spLocks noGrp="1" noChangeArrowheads="1"/>
          </p:cNvSpPr>
          <p:nvPr>
            <p:ph type="body" idx="1"/>
          </p:nvPr>
        </p:nvSpPr>
        <p:spPr/>
        <p:txBody>
          <a:bodyPr/>
          <a:lstStyle/>
          <a:p>
            <a:pPr eaLnBrk="1" hangingPunct="1">
              <a:lnSpc>
                <a:spcPct val="190000"/>
              </a:lnSpc>
            </a:pPr>
            <a:r>
              <a:rPr lang="en-US" altLang="en-US" dirty="0"/>
              <a:t>Gaussian Mixture Models</a:t>
            </a:r>
          </a:p>
          <a:p>
            <a:pPr eaLnBrk="1" hangingPunct="1">
              <a:lnSpc>
                <a:spcPct val="190000"/>
              </a:lnSpc>
            </a:pPr>
            <a:r>
              <a:rPr lang="en-US" altLang="en-US" dirty="0"/>
              <a:t>Agglomerative Clustering</a:t>
            </a:r>
          </a:p>
          <a:p>
            <a:pPr eaLnBrk="1" hangingPunct="1">
              <a:lnSpc>
                <a:spcPct val="190000"/>
              </a:lnSpc>
            </a:pPr>
            <a:r>
              <a:rPr lang="en-US" altLang="en-US" dirty="0"/>
              <a:t>Divisive Clustering</a:t>
            </a:r>
          </a:p>
          <a:p>
            <a:pPr eaLnBrk="1" hangingPunct="1">
              <a:lnSpc>
                <a:spcPct val="190000"/>
              </a:lnSpc>
            </a:pPr>
            <a:r>
              <a:rPr lang="en-US" altLang="en-US" dirty="0"/>
              <a:t>Self-Organizing Maps (SOM)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Gaussian Mixture Models(GMM)</a:t>
            </a:r>
          </a:p>
        </p:txBody>
      </p:sp>
      <p:sp>
        <p:nvSpPr>
          <p:cNvPr id="44035" name="Content Placeholder 2"/>
          <p:cNvSpPr>
            <a:spLocks noGrp="1"/>
          </p:cNvSpPr>
          <p:nvPr>
            <p:ph idx="1"/>
          </p:nvPr>
        </p:nvSpPr>
        <p:spPr/>
        <p:txBody>
          <a:bodyPr/>
          <a:lstStyle/>
          <a:p>
            <a:r>
              <a:rPr lang="en-US" altLang="en-US" dirty="0"/>
              <a:t>Soft clustering</a:t>
            </a:r>
          </a:p>
          <a:p>
            <a:pPr lvl="1"/>
            <a:r>
              <a:rPr lang="en-US" altLang="en-US" dirty="0"/>
              <a:t>Each point belongs to each cluster with a certain probability according to its distance from the cluster center.</a:t>
            </a:r>
          </a:p>
          <a:p>
            <a:pPr lvl="1"/>
            <a:r>
              <a:rPr lang="en-US" altLang="en-US" dirty="0"/>
              <a:t>This point therefore is used for computing all the cluster centers weighted by their weights</a:t>
            </a:r>
          </a:p>
          <a:p>
            <a:r>
              <a:rPr lang="en-US" altLang="en-US" dirty="0"/>
              <a:t>Ellipsoid shaped clusters</a:t>
            </a:r>
          </a:p>
          <a:p>
            <a:pPr lvl="1"/>
            <a:r>
              <a:rPr lang="en-US" altLang="en-US" dirty="0"/>
              <a:t>Besides computing the center of the cluster also estimate its shape.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z="4000" dirty="0"/>
              <a:t>Gaussian Mixture Models (GMM)</a:t>
            </a:r>
          </a:p>
        </p:txBody>
      </p:sp>
      <p:pic>
        <p:nvPicPr>
          <p:cNvPr id="45059" name="Picture 4" descr="470643 fg1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444625"/>
            <a:ext cx="512445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t>GMM</a:t>
            </a:r>
          </a:p>
        </p:txBody>
      </p:sp>
      <p:pic>
        <p:nvPicPr>
          <p:cNvPr id="47107" name="Picture 4" descr="470643 fg1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16088"/>
            <a:ext cx="51054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502639"/>
            <a:ext cx="5410200" cy="2195122"/>
          </a:xfrm>
          <a:prstGeom prst="rect">
            <a:avLst/>
          </a:prstGeom>
        </p:spPr>
      </p:pic>
      <p:sp>
        <p:nvSpPr>
          <p:cNvPr id="2" name="Title 1"/>
          <p:cNvSpPr>
            <a:spLocks noGrp="1"/>
          </p:cNvSpPr>
          <p:nvPr>
            <p:ph type="title"/>
          </p:nvPr>
        </p:nvSpPr>
        <p:spPr/>
        <p:txBody>
          <a:bodyPr/>
          <a:lstStyle/>
          <a:p>
            <a:r>
              <a:rPr lang="en-US" dirty="0"/>
              <a:t>Derivation in 1D</a:t>
            </a:r>
          </a:p>
        </p:txBody>
      </p:sp>
      <p:sp>
        <p:nvSpPr>
          <p:cNvPr id="3" name="Content Placeholder 2"/>
          <p:cNvSpPr>
            <a:spLocks noGrp="1"/>
          </p:cNvSpPr>
          <p:nvPr>
            <p:ph idx="1"/>
          </p:nvPr>
        </p:nvSpPr>
        <p:spPr/>
        <p:txBody>
          <a:bodyPr/>
          <a:lstStyle/>
          <a:p>
            <a:r>
              <a:rPr lang="en-US" dirty="0"/>
              <a:t>Normal (Gaussian) Distribution</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771900"/>
            <a:ext cx="484346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23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in 1D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Estimate µ and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oMath>
                </a14:m>
                <a:endParaRPr lang="en-US" b="0" dirty="0"/>
              </a:p>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nary>
                  </m:oMath>
                </a14:m>
                <a:endParaRPr lang="en-US" dirty="0"/>
              </a:p>
              <a:p>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e>
                    </m:nary>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386472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Special case of Expectation Maximization (EM) algorithm</a:t>
                </a:r>
              </a:p>
              <a:p>
                <a:r>
                  <a:rPr lang="en-US" dirty="0"/>
                  <a:t>Expectation</a:t>
                </a:r>
              </a:p>
              <a:p>
                <a:pPr lvl="1"/>
                <a:r>
                  <a:rPr lang="en-US" dirty="0"/>
                  <a:t>Compute the probability that each point belongs to each cluster</a:t>
                </a:r>
              </a:p>
              <a:p>
                <a:r>
                  <a:rPr lang="en-US" dirty="0"/>
                  <a:t>Maximization</a:t>
                </a:r>
              </a:p>
              <a:p>
                <a:pPr lvl="1"/>
                <a:r>
                  <a:rPr lang="en-US" dirty="0"/>
                  <a:t>Compute the center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and variance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t> and the number of points in the cluster for each of the k clusters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04" t="-1752" r="-815" b="-4043"/>
                </a:stretch>
              </a:blipFill>
            </p:spPr>
            <p:txBody>
              <a:bodyPr/>
              <a:lstStyle/>
              <a:p>
                <a:r>
                  <a:rPr lang="en-US">
                    <a:noFill/>
                  </a:rPr>
                  <a:t> </a:t>
                </a:r>
              </a:p>
            </p:txBody>
          </p:sp>
        </mc:Fallback>
      </mc:AlternateContent>
    </p:spTree>
    <p:extLst>
      <p:ext uri="{BB962C8B-B14F-4D97-AF65-F5344CB8AC3E}">
        <p14:creationId xmlns:p14="http://schemas.microsoft.com/office/powerpoint/2010/main" val="673467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057400"/>
            <a:ext cx="5410200" cy="2195122"/>
          </a:xfrm>
          <a:prstGeom prst="rect">
            <a:avLst/>
          </a:prstGeom>
        </p:spPr>
      </p:pic>
      <p:sp>
        <p:nvSpPr>
          <p:cNvPr id="2" name="Title 1"/>
          <p:cNvSpPr>
            <a:spLocks noGrp="1"/>
          </p:cNvSpPr>
          <p:nvPr>
            <p:ph type="title"/>
          </p:nvPr>
        </p:nvSpPr>
        <p:spPr/>
        <p:txBody>
          <a:bodyPr/>
          <a:lstStyle/>
          <a:p>
            <a:r>
              <a:rPr lang="en-US" dirty="0"/>
              <a:t>K means</a:t>
            </a:r>
          </a:p>
        </p:txBody>
      </p:sp>
      <p:sp>
        <p:nvSpPr>
          <p:cNvPr id="3" name="Content Placeholder 2"/>
          <p:cNvSpPr>
            <a:spLocks noGrp="1"/>
          </p:cNvSpPr>
          <p:nvPr>
            <p:ph idx="1"/>
          </p:nvPr>
        </p:nvSpPr>
        <p:spPr>
          <a:xfrm>
            <a:off x="533400" y="1600200"/>
            <a:ext cx="8229600" cy="4525963"/>
          </a:xfrm>
        </p:spPr>
        <p:txBody>
          <a:bodyPr/>
          <a:lstStyle/>
          <a:p>
            <a:r>
              <a:rPr lang="en-US" dirty="0"/>
              <a:t>Variance is the same for all clusters</a:t>
            </a:r>
          </a:p>
          <a:p>
            <a:r>
              <a:rPr lang="en-US" dirty="0"/>
              <a:t>Expectation</a:t>
            </a:r>
          </a:p>
          <a:p>
            <a:pPr lvl="1"/>
            <a:r>
              <a:rPr lang="en-US" dirty="0"/>
              <a:t>Compute the probability that each point belongs to each cluster. </a:t>
            </a:r>
          </a:p>
          <a:p>
            <a:pPr lvl="1"/>
            <a:endParaRPr lang="en-US" dirty="0"/>
          </a:p>
          <a:p>
            <a:pPr lvl="1"/>
            <a:r>
              <a:rPr lang="en-US" dirty="0"/>
              <a:t>Choose the cluster with maximal probability which actually means the closest cluster.</a:t>
            </a:r>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5149075"/>
            <a:ext cx="3916876" cy="1616849"/>
          </a:xfrm>
          <a:prstGeom prst="rect">
            <a:avLst/>
          </a:prstGeom>
        </p:spPr>
      </p:pic>
    </p:spTree>
    <p:extLst>
      <p:ext uri="{BB962C8B-B14F-4D97-AF65-F5344CB8AC3E}">
        <p14:creationId xmlns:p14="http://schemas.microsoft.com/office/powerpoint/2010/main" val="4247252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Maximization</a:t>
                </a:r>
              </a:p>
              <a:p>
                <a:pPr lvl="1"/>
                <a:r>
                  <a:rPr lang="en-US" dirty="0"/>
                  <a:t>Compute the center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for each of the k clusters </a:t>
                </a:r>
              </a:p>
              <a:p>
                <a:pPr lvl="1"/>
                <a14:m>
                  <m:oMath xmlns:m="http://schemas.openxmlformats.org/officeDocument/2006/math">
                    <m:r>
                      <a:rPr lang="en-US" i="1" dirty="0"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𝑘</m:t>
                                </m:r>
                              </m:sub>
                            </m:s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e>
                        </m:nary>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𝑘</m:t>
                            </m:r>
                          </m:sub>
                        </m:sSub>
                      </m:den>
                    </m:f>
                  </m:oMath>
                </a14:m>
                <a:endParaRPr lang="en-US" b="0" dirty="0">
                  <a:ea typeface="Cambria Math" panose="02040503050406030204" pitchFamily="18" charset="0"/>
                </a:endParaRPr>
              </a:p>
              <a:p>
                <a:pPr marL="457200"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339778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Automatic Cluster Detection</a:t>
            </a:r>
          </a:p>
        </p:txBody>
      </p:sp>
      <p:sp>
        <p:nvSpPr>
          <p:cNvPr id="8195" name="Rectangle 3"/>
          <p:cNvSpPr>
            <a:spLocks noGrp="1" noChangeArrowheads="1"/>
          </p:cNvSpPr>
          <p:nvPr>
            <p:ph type="body" idx="1"/>
          </p:nvPr>
        </p:nvSpPr>
        <p:spPr/>
        <p:txBody>
          <a:bodyPr/>
          <a:lstStyle/>
          <a:p>
            <a:pPr eaLnBrk="1" hangingPunct="1"/>
            <a:r>
              <a:rPr lang="en-US" altLang="en-US" sz="2800" dirty="0"/>
              <a:t>DM techniques used to find patterns in data</a:t>
            </a:r>
          </a:p>
          <a:p>
            <a:pPr lvl="1" eaLnBrk="1" hangingPunct="1"/>
            <a:r>
              <a:rPr lang="en-US" altLang="en-US" sz="2400" dirty="0"/>
              <a:t>Not always easy to identify</a:t>
            </a:r>
          </a:p>
          <a:p>
            <a:pPr lvl="2" eaLnBrk="1" hangingPunct="1"/>
            <a:r>
              <a:rPr lang="en-US" altLang="en-US" sz="2000" dirty="0"/>
              <a:t>No observable pattern</a:t>
            </a:r>
          </a:p>
          <a:p>
            <a:pPr lvl="2" eaLnBrk="1" hangingPunct="1"/>
            <a:r>
              <a:rPr lang="en-US" altLang="en-US" sz="2000" dirty="0"/>
              <a:t>Too many patterns</a:t>
            </a:r>
          </a:p>
          <a:p>
            <a:pPr eaLnBrk="1" hangingPunct="1"/>
            <a:r>
              <a:rPr lang="en-US" altLang="en-US" sz="2800" dirty="0"/>
              <a:t>Decomposition (break down into smaller pieces) </a:t>
            </a:r>
          </a:p>
          <a:p>
            <a:pPr eaLnBrk="1" hangingPunct="1"/>
            <a:r>
              <a:rPr lang="en-US" altLang="en-US" sz="2800" dirty="0"/>
              <a:t>Automatic Cluster Detection is useful to find “better behaved” clusters of data within a larger dataset; seeing the forest without getting lost in the trees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529278"/>
            <a:ext cx="5410200" cy="2195122"/>
          </a:xfrm>
          <a:prstGeom prst="rect">
            <a:avLst/>
          </a:prstGeom>
        </p:spPr>
      </p:pic>
      <p:sp>
        <p:nvSpPr>
          <p:cNvPr id="2" name="Title 1"/>
          <p:cNvSpPr>
            <a:spLocks noGrp="1"/>
          </p:cNvSpPr>
          <p:nvPr>
            <p:ph type="title"/>
          </p:nvPr>
        </p:nvSpPr>
        <p:spPr/>
        <p:txBody>
          <a:bodyPr/>
          <a:lstStyle/>
          <a:p>
            <a:r>
              <a:rPr lang="en-US" dirty="0"/>
              <a:t>Soft K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Variance is the same for all clusters</a:t>
                </a:r>
              </a:p>
              <a:p>
                <a:r>
                  <a:rPr lang="en-US" dirty="0"/>
                  <a:t>Points belong to all clusters by probability</a:t>
                </a:r>
              </a:p>
              <a:p>
                <a:r>
                  <a:rPr lang="en-US" dirty="0"/>
                  <a:t>Expectation</a:t>
                </a:r>
              </a:p>
              <a:p>
                <a:pPr lvl="1"/>
                <a:r>
                  <a:rPr lang="en-US" dirty="0"/>
                  <a:t>Compute the probability that each point belongs to each cluster. </a:t>
                </a:r>
              </a:p>
              <a:p>
                <a:pPr lvl="1"/>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 </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b="0" i="0" dirty="0">
                    <a:latin typeface="+mj-lt"/>
                  </a:rPr>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b="0" i="0"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rPr>
                          <m:t>𝑘</m:t>
                        </m:r>
                        <m:r>
                          <a:rPr lang="en-US" i="1">
                            <a:latin typeface="Cambria Math" panose="02040503050406030204" pitchFamily="18" charset="0"/>
                          </a:rPr>
                          <m:t> </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r>
                              <a:rPr lang="en-US" i="1">
                                <a:latin typeface="Cambria Math" panose="02040503050406030204" pitchFamily="18" charset="0"/>
                              </a:rPr>
                              <m:t> </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e>
                    </m:nary>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375367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K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Maximization</a:t>
                </a:r>
              </a:p>
              <a:p>
                <a:pPr lvl="1"/>
                <a:r>
                  <a:rPr lang="en-US" dirty="0"/>
                  <a:t>Compute the center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for each of the k clusters </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e>
                        </m:nary>
                      </m:num>
                      <m:den>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 </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e>
                        </m:nary>
                      </m:den>
                    </m:f>
                  </m:oMath>
                </a14:m>
                <a:endParaRPr lang="en-US" dirty="0"/>
              </a:p>
              <a:p>
                <a:pPr lvl="1"/>
                <a:r>
                  <a:rPr lang="en-US" dirty="0"/>
                  <a:t>For regular K means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 </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 </m:t>
                    </m:r>
                  </m:oMath>
                </a14:m>
                <a:r>
                  <a:rPr lang="en-US" b="0" dirty="0">
                    <a:ea typeface="Cambria Math" panose="02040503050406030204" pitchFamily="18" charset="0"/>
                  </a:rPr>
                  <a:t>is equal1 for only one k. Then</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𝑘</m:t>
                                  </m:r>
                                </m:sub>
                              </m:s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e>
                          </m:nary>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𝑘</m:t>
                              </m:r>
                            </m:sub>
                          </m:sSub>
                        </m:den>
                      </m:f>
                    </m:oMath>
                  </m:oMathPara>
                </a14:m>
                <a:endParaRPr lang="en-US" b="0" dirty="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1185"/>
                </a:stretch>
              </a:blipFill>
            </p:spPr>
            <p:txBody>
              <a:bodyPr/>
              <a:lstStyle/>
              <a:p>
                <a:r>
                  <a:rPr lang="en-US">
                    <a:noFill/>
                  </a:rPr>
                  <a:t> </a:t>
                </a:r>
              </a:p>
            </p:txBody>
          </p:sp>
        </mc:Fallback>
      </mc:AlternateContent>
    </p:spTree>
    <p:extLst>
      <p:ext uri="{BB962C8B-B14F-4D97-AF65-F5344CB8AC3E}">
        <p14:creationId xmlns:p14="http://schemas.microsoft.com/office/powerpoint/2010/main" val="23062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458200" cy="5638800"/>
              </a:xfrm>
            </p:spPr>
            <p:txBody>
              <a:bodyPr/>
              <a:lstStyle/>
              <a:p>
                <a:r>
                  <a:rPr lang="en-US" dirty="0"/>
                  <a:t>Each cluster has its own variance (shape)</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  </m:t>
                    </m:r>
                  </m:oMath>
                </a14:m>
                <a:r>
                  <a:rPr lang="en-US" dirty="0"/>
                  <a:t>is the percentage of the points belonging to cluster k.</a:t>
                </a:r>
              </a:p>
              <a:p>
                <a:r>
                  <a:rPr lang="en-US" dirty="0"/>
                  <a:t>Expectation</a:t>
                </a:r>
              </a:p>
              <a:p>
                <a:pPr lvl="1"/>
                <a:r>
                  <a:rPr lang="en-US" dirty="0"/>
                  <a:t>Compute the probability that each point belongs to each cluster.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 </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b="0" i="0" dirty="0">
                    <a:latin typeface="+mj-lt"/>
                  </a:rPr>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b="0" i="0"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2</m:t>
                        </m:r>
                      </m:sup>
                    </m:sSubSup>
                  </m:oMath>
                </a14:m>
                <a:r>
                  <a:rPr lang="en-US" b="0" dirty="0"/>
                  <a:t>)</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rPr>
                          <m:t>𝑘</m:t>
                        </m:r>
                        <m:r>
                          <a:rPr lang="en-US" i="1">
                            <a:latin typeface="Cambria Math" panose="02040503050406030204" pitchFamily="18" charset="0"/>
                          </a:rPr>
                          <m:t> </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𝑓</m:t>
                            </m:r>
                          </m:e>
                          <m:sub>
                            <m:r>
                              <a:rPr lang="en-US" b="0" i="1" smtClean="0">
                                <a:latin typeface="Cambria Math" panose="02040503050406030204" pitchFamily="18" charset="0"/>
                              </a:rPr>
                              <m:t>𝑗</m:t>
                            </m:r>
                            <m:r>
                              <a:rPr lang="en-US" i="1">
                                <a:latin typeface="Cambria Math" panose="02040503050406030204" pitchFamily="18" charset="0"/>
                              </a:rPr>
                              <m:t> </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e>
                    </m:nary>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458200" cy="5638800"/>
              </a:xfrm>
              <a:blipFill>
                <a:blip r:embed="rId2"/>
                <a:stretch>
                  <a:fillRect l="-1657" t="-1405" r="-3026"/>
                </a:stretch>
              </a:blipFill>
            </p:spPr>
            <p:txBody>
              <a:bodyPr/>
              <a:lstStyle/>
              <a:p>
                <a:r>
                  <a:rPr lang="en-US">
                    <a:noFill/>
                  </a:rPr>
                  <a:t> </a:t>
                </a:r>
              </a:p>
            </p:txBody>
          </p:sp>
        </mc:Fallback>
      </mc:AlternateContent>
    </p:spTree>
    <p:extLst>
      <p:ext uri="{BB962C8B-B14F-4D97-AF65-F5344CB8AC3E}">
        <p14:creationId xmlns:p14="http://schemas.microsoft.com/office/powerpoint/2010/main" val="2143252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Maximization</a:t>
                </a:r>
              </a:p>
              <a:p>
                <a:pPr lvl="1"/>
                <a:r>
                  <a:rPr lang="en-US" dirty="0"/>
                  <a:t>Compute the center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for each of the k clusters </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e>
                        </m:nary>
                      </m:num>
                      <m:den>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 </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e>
                        </m:nary>
                      </m:den>
                    </m:f>
                  </m:oMath>
                </a14:m>
                <a:endParaRPr lang="en-US" dirty="0"/>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 </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𝜇</m:t>
                                </m:r>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 </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e>
                        </m:nary>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e>
                    </m:nary>
                  </m:oMath>
                </a14:m>
                <a:endParaRPr lang="en-US" dirty="0"/>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num>
                      <m:den>
                        <m:r>
                          <a:rPr lang="en-US" b="0" i="1" smtClean="0">
                            <a:latin typeface="Cambria Math" panose="02040503050406030204" pitchFamily="18" charset="0"/>
                            <a:ea typeface="Cambria Math" panose="02040503050406030204" pitchFamily="18" charset="0"/>
                          </a:rPr>
                          <m:t>𝑁</m:t>
                        </m:r>
                      </m:den>
                    </m:f>
                  </m:oMath>
                </a14:m>
                <a:endParaRPr lang="en-US" b="0" dirty="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94388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Full GMM </a:t>
            </a:r>
          </a:p>
        </p:txBody>
      </p:sp>
      <p:sp>
        <p:nvSpPr>
          <p:cNvPr id="4" name="Oval 3"/>
          <p:cNvSpPr/>
          <p:nvPr/>
        </p:nvSpPr>
        <p:spPr>
          <a:xfrm>
            <a:off x="228600" y="2209800"/>
            <a:ext cx="3733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800" y="3124200"/>
            <a:ext cx="3733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8729489">
            <a:off x="4800600" y="2819400"/>
            <a:ext cx="3733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38200" y="601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90600" y="6172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43000" y="632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89000" y="6400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36600" y="624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87500" y="551497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473200" y="5791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257300" y="606742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320800" y="5505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117600" y="58293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096000" y="4800600"/>
            <a:ext cx="21336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24400" y="5410200"/>
            <a:ext cx="685800" cy="590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91200" y="5734050"/>
            <a:ext cx="76200"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39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Agglomerative Clustering</a:t>
            </a:r>
          </a:p>
        </p:txBody>
      </p:sp>
      <p:sp>
        <p:nvSpPr>
          <p:cNvPr id="50179" name="Rectangle 3"/>
          <p:cNvSpPr>
            <a:spLocks noGrp="1" noChangeArrowheads="1"/>
          </p:cNvSpPr>
          <p:nvPr>
            <p:ph type="body" idx="1"/>
          </p:nvPr>
        </p:nvSpPr>
        <p:spPr/>
        <p:txBody>
          <a:bodyPr/>
          <a:lstStyle/>
          <a:p>
            <a:pPr eaLnBrk="1" hangingPunct="1"/>
            <a:r>
              <a:rPr lang="en-US" altLang="en-US" dirty="0"/>
              <a:t>From small clusters to big clusters through merging “close” clusters</a:t>
            </a:r>
          </a:p>
          <a:p>
            <a:pPr eaLnBrk="1" hangingPunct="1"/>
            <a:r>
              <a:rPr lang="en-US" altLang="en-US" dirty="0"/>
              <a:t>Stop when you are left with K clusters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t>Agglomerative Clustering</a:t>
            </a:r>
          </a:p>
        </p:txBody>
      </p:sp>
      <p:pic>
        <p:nvPicPr>
          <p:cNvPr id="52227" name="Picture 3" descr="470643 fg1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738" y="1638300"/>
            <a:ext cx="5630862"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Agglomerative Clustering</a:t>
            </a:r>
          </a:p>
        </p:txBody>
      </p:sp>
      <p:pic>
        <p:nvPicPr>
          <p:cNvPr id="54275" name="Picture 3" descr="470643 fg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3246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a:t>Divisive Clustering</a:t>
            </a:r>
          </a:p>
        </p:txBody>
      </p:sp>
      <p:sp>
        <p:nvSpPr>
          <p:cNvPr id="56323" name="Rectangle 3"/>
          <p:cNvSpPr>
            <a:spLocks noGrp="1" noChangeArrowheads="1"/>
          </p:cNvSpPr>
          <p:nvPr>
            <p:ph type="body" idx="1"/>
          </p:nvPr>
        </p:nvSpPr>
        <p:spPr/>
        <p:txBody>
          <a:bodyPr/>
          <a:lstStyle/>
          <a:p>
            <a:pPr eaLnBrk="1" hangingPunct="1"/>
            <a:r>
              <a:rPr lang="en-US" altLang="en-US"/>
              <a:t>Based on Graph-theoretic ideas</a:t>
            </a:r>
          </a:p>
          <a:p>
            <a:pPr eaLnBrk="1" hangingPunct="1"/>
            <a:r>
              <a:rPr lang="en-US" altLang="en-US"/>
              <a:t>Each point is a vertex</a:t>
            </a:r>
          </a:p>
          <a:p>
            <a:pPr eaLnBrk="1" hangingPunct="1"/>
            <a:r>
              <a:rPr lang="en-US" altLang="en-US"/>
              <a:t>Each undirected edge gives the closeness of two points, the more similar the larger</a:t>
            </a:r>
          </a:p>
          <a:p>
            <a:pPr eaLnBrk="1" hangingPunct="1">
              <a:buFontTx/>
              <a:buNone/>
            </a:pPr>
            <a:endParaRPr lang="en-US" altLang="en-US"/>
          </a:p>
        </p:txBody>
      </p:sp>
      <p:pic>
        <p:nvPicPr>
          <p:cNvPr id="56324" name="Picture 6"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019300" y="4419600"/>
            <a:ext cx="6121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Affinity</a:t>
            </a:r>
          </a:p>
        </p:txBody>
      </p:sp>
      <p:pic>
        <p:nvPicPr>
          <p:cNvPr id="58371" name="Picture 4" descr="txp_fi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2019300" y="1981200"/>
            <a:ext cx="6121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6" descr="txp_fig"/>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533400" y="4419600"/>
            <a:ext cx="825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7"/>
          <p:cNvSpPr txBox="1">
            <a:spLocks noChangeArrowheads="1"/>
          </p:cNvSpPr>
          <p:nvPr/>
        </p:nvSpPr>
        <p:spPr bwMode="auto">
          <a:xfrm>
            <a:off x="212725" y="1868488"/>
            <a:ext cx="272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Affinity by distance</a:t>
            </a:r>
          </a:p>
        </p:txBody>
      </p:sp>
      <p:sp>
        <p:nvSpPr>
          <p:cNvPr id="58374" name="Text Box 8"/>
          <p:cNvSpPr txBox="1">
            <a:spLocks noChangeArrowheads="1"/>
          </p:cNvSpPr>
          <p:nvPr/>
        </p:nvSpPr>
        <p:spPr bwMode="auto">
          <a:xfrm>
            <a:off x="136525" y="4154488"/>
            <a:ext cx="272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Affinity by Intensity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Automatic Cluster Detection</a:t>
            </a:r>
          </a:p>
        </p:txBody>
      </p:sp>
      <p:sp>
        <p:nvSpPr>
          <p:cNvPr id="10243" name="Rectangle 3"/>
          <p:cNvSpPr>
            <a:spLocks noGrp="1" noChangeArrowheads="1"/>
          </p:cNvSpPr>
          <p:nvPr>
            <p:ph type="body" idx="1"/>
          </p:nvPr>
        </p:nvSpPr>
        <p:spPr>
          <a:xfrm>
            <a:off x="457200" y="1600200"/>
            <a:ext cx="8229600" cy="4724400"/>
          </a:xfrm>
        </p:spPr>
        <p:txBody>
          <a:bodyPr/>
          <a:lstStyle/>
          <a:p>
            <a:pPr eaLnBrk="1" hangingPunct="1">
              <a:lnSpc>
                <a:spcPct val="90000"/>
              </a:lnSpc>
            </a:pPr>
            <a:r>
              <a:rPr lang="en-US" altLang="en-US" sz="2000" dirty="0"/>
              <a:t>K-Means clustering algorithm – similar to nearest neighbor techniques (memory-based-reasoning and collaborative filtering) – depends on a geometric interpretation of the data</a:t>
            </a:r>
          </a:p>
          <a:p>
            <a:pPr eaLnBrk="1" hangingPunct="1">
              <a:lnSpc>
                <a:spcPct val="90000"/>
              </a:lnSpc>
            </a:pPr>
            <a:r>
              <a:rPr lang="en-US" altLang="en-US" sz="2000" dirty="0"/>
              <a:t>Other automatic cluster detection (ACD) algorithms include:</a:t>
            </a:r>
          </a:p>
          <a:p>
            <a:pPr lvl="1" eaLnBrk="1" hangingPunct="1">
              <a:lnSpc>
                <a:spcPct val="90000"/>
              </a:lnSpc>
            </a:pPr>
            <a:r>
              <a:rPr lang="en-US" altLang="en-US" sz="1800" dirty="0"/>
              <a:t>Gaussian mixture models</a:t>
            </a:r>
          </a:p>
          <a:p>
            <a:pPr lvl="1" eaLnBrk="1" hangingPunct="1">
              <a:lnSpc>
                <a:spcPct val="90000"/>
              </a:lnSpc>
            </a:pPr>
            <a:r>
              <a:rPr lang="en-US" altLang="en-US" sz="1800" dirty="0"/>
              <a:t>Agglomerative clustering</a:t>
            </a:r>
          </a:p>
          <a:p>
            <a:pPr lvl="1" eaLnBrk="1" hangingPunct="1">
              <a:lnSpc>
                <a:spcPct val="90000"/>
              </a:lnSpc>
            </a:pPr>
            <a:r>
              <a:rPr lang="en-US" altLang="en-US" sz="1800" dirty="0"/>
              <a:t>Divisive clustering</a:t>
            </a:r>
          </a:p>
          <a:p>
            <a:pPr lvl="1" eaLnBrk="1" hangingPunct="1">
              <a:lnSpc>
                <a:spcPct val="90000"/>
              </a:lnSpc>
            </a:pPr>
            <a:r>
              <a:rPr lang="en-US" altLang="en-US" sz="1800" dirty="0"/>
              <a:t>Self-organizing maps (SOM) – Ch. 7 – Neural Nets</a:t>
            </a:r>
          </a:p>
          <a:p>
            <a:pPr eaLnBrk="1" hangingPunct="1">
              <a:lnSpc>
                <a:spcPct val="90000"/>
              </a:lnSpc>
            </a:pPr>
            <a:r>
              <a:rPr lang="en-US" altLang="en-US" sz="2000" dirty="0"/>
              <a:t>ACD is a tool used primarily for undirected data mining</a:t>
            </a:r>
          </a:p>
          <a:p>
            <a:pPr lvl="1" eaLnBrk="1" hangingPunct="1">
              <a:lnSpc>
                <a:spcPct val="90000"/>
              </a:lnSpc>
            </a:pPr>
            <a:r>
              <a:rPr lang="en-US" altLang="en-US" sz="1800" dirty="0"/>
              <a:t>No </a:t>
            </a:r>
            <a:r>
              <a:rPr lang="en-US" altLang="en-US" sz="1800" dirty="0" err="1"/>
              <a:t>preclassified</a:t>
            </a:r>
            <a:r>
              <a:rPr lang="en-US" altLang="en-US" sz="1800"/>
              <a:t> training data set</a:t>
            </a:r>
          </a:p>
          <a:p>
            <a:pPr lvl="1" eaLnBrk="1" hangingPunct="1">
              <a:lnSpc>
                <a:spcPct val="90000"/>
              </a:lnSpc>
            </a:pPr>
            <a:r>
              <a:rPr lang="en-US" altLang="en-US" sz="1800"/>
              <a:t>No distinction between independent and dependent variables</a:t>
            </a:r>
          </a:p>
          <a:p>
            <a:pPr eaLnBrk="1" hangingPunct="1">
              <a:lnSpc>
                <a:spcPct val="90000"/>
              </a:lnSpc>
            </a:pPr>
            <a:r>
              <a:rPr lang="en-US" altLang="en-US" sz="2000"/>
              <a:t>When used for directed data mining</a:t>
            </a:r>
          </a:p>
          <a:p>
            <a:pPr lvl="1" eaLnBrk="1" hangingPunct="1">
              <a:lnSpc>
                <a:spcPct val="90000"/>
              </a:lnSpc>
            </a:pPr>
            <a:r>
              <a:rPr lang="en-US" altLang="en-US" sz="1800"/>
              <a:t>Marketing clusters referred to as “segments”</a:t>
            </a:r>
          </a:p>
          <a:p>
            <a:pPr lvl="1" eaLnBrk="1" hangingPunct="1">
              <a:lnSpc>
                <a:spcPct val="90000"/>
              </a:lnSpc>
            </a:pPr>
            <a:r>
              <a:rPr lang="en-US" altLang="en-US" sz="1800"/>
              <a:t>Customer segmentation is a popular application of clustering</a:t>
            </a:r>
          </a:p>
          <a:p>
            <a:pPr eaLnBrk="1" hangingPunct="1">
              <a:lnSpc>
                <a:spcPct val="90000"/>
              </a:lnSpc>
            </a:pPr>
            <a:r>
              <a:rPr lang="en-US" altLang="en-US" sz="2000"/>
              <a:t>ACD rarely used in isolation – other methods follow up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Affinity Matrix</a:t>
            </a:r>
          </a:p>
        </p:txBody>
      </p:sp>
      <p:sp>
        <p:nvSpPr>
          <p:cNvPr id="114691"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630" t="-1752" b="-7008"/>
            </a:stretch>
          </a:blipFill>
        </p:spPr>
        <p:txBody>
          <a:bodyPr/>
          <a:lstStyle/>
          <a:p>
            <a:r>
              <a:rPr lang="en-GB">
                <a:noFill/>
              </a:rPr>
              <a:t> </a:t>
            </a:r>
          </a:p>
        </p:txBody>
      </p:sp>
    </p:spTree>
    <p:extLst>
      <p:ext uri="{BB962C8B-B14F-4D97-AF65-F5344CB8AC3E}">
        <p14:creationId xmlns:p14="http://schemas.microsoft.com/office/powerpoint/2010/main" val="666337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Affinity Matrix</a:t>
            </a:r>
            <a:endParaRPr lang="en-GB" altLang="en-US"/>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593" b="-9299"/>
            </a:stretch>
          </a:blipFill>
        </p:spPr>
        <p:txBody>
          <a:bodyPr/>
          <a:lstStyle/>
          <a:p>
            <a:r>
              <a:rPr lang="en-GB">
                <a:noFill/>
              </a:rPr>
              <a:t> </a:t>
            </a:r>
          </a:p>
        </p:txBody>
      </p:sp>
    </p:spTree>
    <p:extLst>
      <p:ext uri="{BB962C8B-B14F-4D97-AF65-F5344CB8AC3E}">
        <p14:creationId xmlns:p14="http://schemas.microsoft.com/office/powerpoint/2010/main" val="3839297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Affinity Matrix</a:t>
            </a:r>
            <a:endParaRPr lang="en-GB" altLang="en-US"/>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GB">
                <a:noFill/>
              </a:rPr>
              <a:t> </a:t>
            </a:r>
          </a:p>
        </p:txBody>
      </p:sp>
    </p:spTree>
    <p:extLst>
      <p:ext uri="{BB962C8B-B14F-4D97-AF65-F5344CB8AC3E}">
        <p14:creationId xmlns:p14="http://schemas.microsoft.com/office/powerpoint/2010/main" val="1891007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Affinity Matrix</a:t>
            </a:r>
          </a:p>
        </p:txBody>
      </p:sp>
      <p:sp>
        <p:nvSpPr>
          <p:cNvPr id="31747" name="Rectangle 3"/>
          <p:cNvSpPr>
            <a:spLocks noGrp="1" noChangeArrowheads="1"/>
          </p:cNvSpPr>
          <p:nvPr>
            <p:ph type="body" idx="1"/>
          </p:nvPr>
        </p:nvSpPr>
        <p:spPr/>
        <p:txBody>
          <a:bodyPr/>
          <a:lstStyle/>
          <a:p>
            <a:pPr eaLnBrk="1" hangingPunct="1"/>
            <a:r>
              <a:rPr lang="en-US" altLang="en-US">
                <a:cs typeface="Arial" panose="020B0604020202020204" pitchFamily="34" charset="0"/>
              </a:rPr>
              <a:t>Move to continuous </a:t>
            </a:r>
          </a:p>
          <a:p>
            <a:pPr eaLnBrk="1" hangingPunct="1"/>
            <a:r>
              <a:rPr lang="en-US" altLang="en-US">
                <a:cs typeface="Arial" panose="020B0604020202020204" pitchFamily="34" charset="0"/>
              </a:rPr>
              <a:t>w(i) can be any number. </a:t>
            </a:r>
          </a:p>
          <a:p>
            <a:pPr eaLnBrk="1" hangingPunct="1"/>
            <a:r>
              <a:rPr lang="en-US" altLang="en-US">
                <a:cs typeface="Arial" panose="020B0604020202020204" pitchFamily="34" charset="0"/>
              </a:rPr>
              <a:t>Solution:</a:t>
            </a:r>
          </a:p>
          <a:p>
            <a:pPr eaLnBrk="1" hangingPunct="1">
              <a:buFontTx/>
              <a:buNone/>
            </a:pPr>
            <a:endParaRPr lang="en-US" altLang="en-US" i="1">
              <a:cs typeface="Arial" panose="020B0604020202020204" pitchFamily="34" charset="0"/>
            </a:endParaRPr>
          </a:p>
        </p:txBody>
      </p:sp>
      <p:sp>
        <p:nvSpPr>
          <p:cNvPr id="31748" name="Text Box 5"/>
          <p:cNvSpPr txBox="1">
            <a:spLocks noChangeArrowheads="1"/>
          </p:cNvSpPr>
          <p:nvPr/>
        </p:nvSpPr>
        <p:spPr bwMode="auto">
          <a:xfrm>
            <a:off x="76200" y="5830888"/>
            <a:ext cx="8240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t>W</a:t>
            </a:r>
            <a:r>
              <a:rPr lang="en-US" altLang="en-US" sz="2400" b="1"/>
              <a:t> is the eigenvector which corresponds to the maximal</a:t>
            </a:r>
          </a:p>
          <a:p>
            <a:pPr eaLnBrk="1" hangingPunct="1"/>
            <a:r>
              <a:rPr lang="en-US" altLang="en-US" sz="2400" b="1"/>
              <a:t> eigenvalue</a:t>
            </a:r>
          </a:p>
        </p:txBody>
      </p:sp>
      <p:pic>
        <p:nvPicPr>
          <p:cNvPr id="31749" name="Picture 10"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578100" y="3721100"/>
            <a:ext cx="56388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86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3"/>
          <p:cNvSpPr/>
          <p:nvPr/>
        </p:nvSpPr>
        <p:spPr>
          <a:xfrm>
            <a:off x="2743200" y="1723255"/>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84785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24050" y="318471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81100" y="153275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76500" y="2810435"/>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93474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242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2109554"/>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347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Multi-cluster problem</a:t>
            </a:r>
          </a:p>
        </p:txBody>
      </p:sp>
      <p:sp>
        <p:nvSpPr>
          <p:cNvPr id="32771" name="Rectangle 3"/>
          <p:cNvSpPr>
            <a:spLocks noGrp="1" noChangeArrowheads="1"/>
          </p:cNvSpPr>
          <p:nvPr>
            <p:ph type="body" idx="1"/>
          </p:nvPr>
        </p:nvSpPr>
        <p:spPr/>
        <p:txBody>
          <a:bodyPr/>
          <a:lstStyle/>
          <a:p>
            <a:pPr eaLnBrk="1" hangingPunct="1"/>
            <a:r>
              <a:rPr lang="en-US" altLang="en-US"/>
              <a:t>Find w.</a:t>
            </a:r>
          </a:p>
          <a:p>
            <a:pPr eaLnBrk="1" hangingPunct="1"/>
            <a:r>
              <a:rPr lang="en-US" altLang="en-US"/>
              <a:t>Take all points with high values in w.</a:t>
            </a:r>
          </a:p>
          <a:p>
            <a:pPr eaLnBrk="1" hangingPunct="1"/>
            <a:r>
              <a:rPr lang="en-US" altLang="en-US"/>
              <a:t>Remove them from the matrix (zero them)</a:t>
            </a:r>
          </a:p>
          <a:p>
            <a:pPr eaLnBrk="1" hangingPunct="1"/>
            <a:r>
              <a:rPr lang="en-US" altLang="en-US"/>
              <a:t>Repeat.</a:t>
            </a:r>
          </a:p>
          <a:p>
            <a:pPr eaLnBrk="1" hangingPunct="1"/>
            <a:r>
              <a:rPr lang="en-US" altLang="en-US"/>
              <a:t>What do you mean by high values in w?</a:t>
            </a:r>
          </a:p>
          <a:p>
            <a:pPr lvl="1" eaLnBrk="1" hangingPunct="1"/>
            <a:r>
              <a:rPr lang="en-US" altLang="en-US"/>
              <a:t>Test all cutting values and see which one maximizes the discrete version of the problem.</a:t>
            </a:r>
          </a:p>
        </p:txBody>
      </p:sp>
    </p:spTree>
    <p:extLst>
      <p:ext uri="{BB962C8B-B14F-4D97-AF65-F5344CB8AC3E}">
        <p14:creationId xmlns:p14="http://schemas.microsoft.com/office/powerpoint/2010/main" val="3012190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cut?</a:t>
            </a:r>
          </a:p>
        </p:txBody>
      </p:sp>
      <p:cxnSp>
        <p:nvCxnSpPr>
          <p:cNvPr id="7" name="Straight Arrow Connector 6"/>
          <p:cNvCxnSpPr/>
          <p:nvPr/>
        </p:nvCxnSpPr>
        <p:spPr>
          <a:xfrm flipV="1">
            <a:off x="1219200" y="1600200"/>
            <a:ext cx="0" cy="434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57200" y="4495800"/>
            <a:ext cx="807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Connector 11"/>
          <p:cNvSpPr/>
          <p:nvPr/>
        </p:nvSpPr>
        <p:spPr>
          <a:xfrm>
            <a:off x="1905000" y="50292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36900" y="266461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4495800" y="37338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5511799" y="304800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400800" y="49911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8458200" y="51054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620000" y="363101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57200" y="3657600"/>
            <a:ext cx="8077200" cy="10279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48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cut?</a:t>
            </a:r>
          </a:p>
        </p:txBody>
      </p:sp>
      <p:cxnSp>
        <p:nvCxnSpPr>
          <p:cNvPr id="7" name="Straight Arrow Connector 6"/>
          <p:cNvCxnSpPr/>
          <p:nvPr/>
        </p:nvCxnSpPr>
        <p:spPr>
          <a:xfrm flipV="1">
            <a:off x="1219200" y="1600200"/>
            <a:ext cx="0" cy="434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57200" y="4495800"/>
            <a:ext cx="807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Connector 11"/>
          <p:cNvSpPr/>
          <p:nvPr/>
        </p:nvSpPr>
        <p:spPr>
          <a:xfrm>
            <a:off x="1905000" y="50292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36900" y="266461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4495800" y="3733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5511799" y="304800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400800" y="49911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8458200" y="5105400"/>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620000" y="363101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457200" y="4800600"/>
            <a:ext cx="8610600" cy="762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997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 Cut</a:t>
            </a:r>
          </a:p>
        </p:txBody>
      </p:sp>
      <p:sp>
        <p:nvSpPr>
          <p:cNvPr id="4" name="Rectangle 3"/>
          <p:cNvSpPr/>
          <p:nvPr/>
        </p:nvSpPr>
        <p:spPr>
          <a:xfrm>
            <a:off x="1676400" y="1905000"/>
            <a:ext cx="6705600" cy="4495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514600" y="19050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3289300" y="19050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4191000" y="19685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a:off x="6019800" y="19685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6934200" y="19685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7696200" y="19050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5029200" y="1968500"/>
            <a:ext cx="0" cy="449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1676400" y="2743200"/>
            <a:ext cx="6705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1676400" y="3200400"/>
            <a:ext cx="6705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1676400" y="3886200"/>
            <a:ext cx="6705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1676400" y="4267200"/>
            <a:ext cx="6705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1676400" y="4648200"/>
            <a:ext cx="6705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1676400" y="5181600"/>
            <a:ext cx="6705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1676400" y="5715000"/>
            <a:ext cx="6705600"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Rectangle 20"/>
          <p:cNvSpPr/>
          <p:nvPr/>
        </p:nvSpPr>
        <p:spPr>
          <a:xfrm>
            <a:off x="3289300" y="3200400"/>
            <a:ext cx="9017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76600" y="3873500"/>
            <a:ext cx="901700" cy="4063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14600" y="3223419"/>
            <a:ext cx="762000" cy="685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91000" y="3187700"/>
            <a:ext cx="838200" cy="685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314700" y="2743200"/>
            <a:ext cx="901700" cy="444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648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 Cut</a:t>
            </a:r>
          </a:p>
        </p:txBody>
      </p:sp>
      <p:sp>
        <p:nvSpPr>
          <p:cNvPr id="4" name="Rectangle 3"/>
          <p:cNvSpPr/>
          <p:nvPr/>
        </p:nvSpPr>
        <p:spPr>
          <a:xfrm>
            <a:off x="2209800" y="1524000"/>
            <a:ext cx="6248400" cy="472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898891" y="2374900"/>
            <a:ext cx="4051309" cy="2543769"/>
          </a:xfrm>
          <a:custGeom>
            <a:avLst/>
            <a:gdLst>
              <a:gd name="connsiteX0" fmla="*/ 1574809 w 4051309"/>
              <a:gd name="connsiteY0" fmla="*/ 0 h 2543769"/>
              <a:gd name="connsiteX1" fmla="*/ 1574809 w 4051309"/>
              <a:gd name="connsiteY1" fmla="*/ 0 h 2543769"/>
              <a:gd name="connsiteX2" fmla="*/ 1320809 w 4051309"/>
              <a:gd name="connsiteY2" fmla="*/ 25400 h 2543769"/>
              <a:gd name="connsiteX3" fmla="*/ 1244609 w 4051309"/>
              <a:gd name="connsiteY3" fmla="*/ 50800 h 2543769"/>
              <a:gd name="connsiteX4" fmla="*/ 1206509 w 4051309"/>
              <a:gd name="connsiteY4" fmla="*/ 63500 h 2543769"/>
              <a:gd name="connsiteX5" fmla="*/ 1143009 w 4051309"/>
              <a:gd name="connsiteY5" fmla="*/ 76200 h 2543769"/>
              <a:gd name="connsiteX6" fmla="*/ 965209 w 4051309"/>
              <a:gd name="connsiteY6" fmla="*/ 101600 h 2543769"/>
              <a:gd name="connsiteX7" fmla="*/ 901709 w 4051309"/>
              <a:gd name="connsiteY7" fmla="*/ 114300 h 2543769"/>
              <a:gd name="connsiteX8" fmla="*/ 838209 w 4051309"/>
              <a:gd name="connsiteY8" fmla="*/ 139700 h 2543769"/>
              <a:gd name="connsiteX9" fmla="*/ 787409 w 4051309"/>
              <a:gd name="connsiteY9" fmla="*/ 152400 h 2543769"/>
              <a:gd name="connsiteX10" fmla="*/ 647709 w 4051309"/>
              <a:gd name="connsiteY10" fmla="*/ 228600 h 2543769"/>
              <a:gd name="connsiteX11" fmla="*/ 546109 w 4051309"/>
              <a:gd name="connsiteY11" fmla="*/ 317500 h 2543769"/>
              <a:gd name="connsiteX12" fmla="*/ 482609 w 4051309"/>
              <a:gd name="connsiteY12" fmla="*/ 330200 h 2543769"/>
              <a:gd name="connsiteX13" fmla="*/ 444509 w 4051309"/>
              <a:gd name="connsiteY13" fmla="*/ 368300 h 2543769"/>
              <a:gd name="connsiteX14" fmla="*/ 368309 w 4051309"/>
              <a:gd name="connsiteY14" fmla="*/ 419100 h 2543769"/>
              <a:gd name="connsiteX15" fmla="*/ 317509 w 4051309"/>
              <a:gd name="connsiteY15" fmla="*/ 482600 h 2543769"/>
              <a:gd name="connsiteX16" fmla="*/ 279409 w 4051309"/>
              <a:gd name="connsiteY16" fmla="*/ 508000 h 2543769"/>
              <a:gd name="connsiteX17" fmla="*/ 190509 w 4051309"/>
              <a:gd name="connsiteY17" fmla="*/ 635000 h 2543769"/>
              <a:gd name="connsiteX18" fmla="*/ 165109 w 4051309"/>
              <a:gd name="connsiteY18" fmla="*/ 711200 h 2543769"/>
              <a:gd name="connsiteX19" fmla="*/ 127009 w 4051309"/>
              <a:gd name="connsiteY19" fmla="*/ 774700 h 2543769"/>
              <a:gd name="connsiteX20" fmla="*/ 101609 w 4051309"/>
              <a:gd name="connsiteY20" fmla="*/ 850900 h 2543769"/>
              <a:gd name="connsiteX21" fmla="*/ 38109 w 4051309"/>
              <a:gd name="connsiteY21" fmla="*/ 1054100 h 2543769"/>
              <a:gd name="connsiteX22" fmla="*/ 25409 w 4051309"/>
              <a:gd name="connsiteY22" fmla="*/ 1104900 h 2543769"/>
              <a:gd name="connsiteX23" fmla="*/ 12709 w 4051309"/>
              <a:gd name="connsiteY23" fmla="*/ 1257300 h 2543769"/>
              <a:gd name="connsiteX24" fmla="*/ 9 w 4051309"/>
              <a:gd name="connsiteY24" fmla="*/ 1295400 h 2543769"/>
              <a:gd name="connsiteX25" fmla="*/ 25409 w 4051309"/>
              <a:gd name="connsiteY25" fmla="*/ 1701800 h 2543769"/>
              <a:gd name="connsiteX26" fmla="*/ 76209 w 4051309"/>
              <a:gd name="connsiteY26" fmla="*/ 1854200 h 2543769"/>
              <a:gd name="connsiteX27" fmla="*/ 215909 w 4051309"/>
              <a:gd name="connsiteY27" fmla="*/ 1981200 h 2543769"/>
              <a:gd name="connsiteX28" fmla="*/ 254009 w 4051309"/>
              <a:gd name="connsiteY28" fmla="*/ 2006600 h 2543769"/>
              <a:gd name="connsiteX29" fmla="*/ 279409 w 4051309"/>
              <a:gd name="connsiteY29" fmla="*/ 1968500 h 2543769"/>
              <a:gd name="connsiteX30" fmla="*/ 292109 w 4051309"/>
              <a:gd name="connsiteY30" fmla="*/ 1930400 h 2543769"/>
              <a:gd name="connsiteX31" fmla="*/ 317509 w 4051309"/>
              <a:gd name="connsiteY31" fmla="*/ 1828800 h 2543769"/>
              <a:gd name="connsiteX32" fmla="*/ 330209 w 4051309"/>
              <a:gd name="connsiteY32" fmla="*/ 1765300 h 2543769"/>
              <a:gd name="connsiteX33" fmla="*/ 355609 w 4051309"/>
              <a:gd name="connsiteY33" fmla="*/ 1727200 h 2543769"/>
              <a:gd name="connsiteX34" fmla="*/ 393709 w 4051309"/>
              <a:gd name="connsiteY34" fmla="*/ 1625600 h 2543769"/>
              <a:gd name="connsiteX35" fmla="*/ 469909 w 4051309"/>
              <a:gd name="connsiteY35" fmla="*/ 1498600 h 2543769"/>
              <a:gd name="connsiteX36" fmla="*/ 635009 w 4051309"/>
              <a:gd name="connsiteY36" fmla="*/ 1485900 h 2543769"/>
              <a:gd name="connsiteX37" fmla="*/ 1231909 w 4051309"/>
              <a:gd name="connsiteY37" fmla="*/ 1511300 h 2543769"/>
              <a:gd name="connsiteX38" fmla="*/ 1320809 w 4051309"/>
              <a:gd name="connsiteY38" fmla="*/ 1524000 h 2543769"/>
              <a:gd name="connsiteX39" fmla="*/ 1397009 w 4051309"/>
              <a:gd name="connsiteY39" fmla="*/ 1562100 h 2543769"/>
              <a:gd name="connsiteX40" fmla="*/ 1676409 w 4051309"/>
              <a:gd name="connsiteY40" fmla="*/ 1663700 h 2543769"/>
              <a:gd name="connsiteX41" fmla="*/ 1841509 w 4051309"/>
              <a:gd name="connsiteY41" fmla="*/ 1739900 h 2543769"/>
              <a:gd name="connsiteX42" fmla="*/ 1892309 w 4051309"/>
              <a:gd name="connsiteY42" fmla="*/ 1778000 h 2543769"/>
              <a:gd name="connsiteX43" fmla="*/ 2082809 w 4051309"/>
              <a:gd name="connsiteY43" fmla="*/ 1841500 h 2543769"/>
              <a:gd name="connsiteX44" fmla="*/ 2247909 w 4051309"/>
              <a:gd name="connsiteY44" fmla="*/ 1917700 h 2543769"/>
              <a:gd name="connsiteX45" fmla="*/ 2616209 w 4051309"/>
              <a:gd name="connsiteY45" fmla="*/ 2146300 h 2543769"/>
              <a:gd name="connsiteX46" fmla="*/ 2717809 w 4051309"/>
              <a:gd name="connsiteY46" fmla="*/ 2171700 h 2543769"/>
              <a:gd name="connsiteX47" fmla="*/ 2895609 w 4051309"/>
              <a:gd name="connsiteY47" fmla="*/ 2247900 h 2543769"/>
              <a:gd name="connsiteX48" fmla="*/ 3187709 w 4051309"/>
              <a:gd name="connsiteY48" fmla="*/ 2362200 h 2543769"/>
              <a:gd name="connsiteX49" fmla="*/ 3263909 w 4051309"/>
              <a:gd name="connsiteY49" fmla="*/ 2413000 h 2543769"/>
              <a:gd name="connsiteX50" fmla="*/ 3352809 w 4051309"/>
              <a:gd name="connsiteY50" fmla="*/ 2438400 h 2543769"/>
              <a:gd name="connsiteX51" fmla="*/ 3479809 w 4051309"/>
              <a:gd name="connsiteY51" fmla="*/ 2476500 h 2543769"/>
              <a:gd name="connsiteX52" fmla="*/ 3606809 w 4051309"/>
              <a:gd name="connsiteY52" fmla="*/ 2501900 h 2543769"/>
              <a:gd name="connsiteX53" fmla="*/ 3670309 w 4051309"/>
              <a:gd name="connsiteY53" fmla="*/ 2540000 h 2543769"/>
              <a:gd name="connsiteX54" fmla="*/ 4051309 w 4051309"/>
              <a:gd name="connsiteY54" fmla="*/ 2501900 h 2543769"/>
              <a:gd name="connsiteX55" fmla="*/ 4025909 w 4051309"/>
              <a:gd name="connsiteY55" fmla="*/ 2120900 h 2543769"/>
              <a:gd name="connsiteX56" fmla="*/ 3937009 w 4051309"/>
              <a:gd name="connsiteY56" fmla="*/ 1841500 h 2543769"/>
              <a:gd name="connsiteX57" fmla="*/ 3924309 w 4051309"/>
              <a:gd name="connsiteY57" fmla="*/ 1752600 h 2543769"/>
              <a:gd name="connsiteX58" fmla="*/ 3835409 w 4051309"/>
              <a:gd name="connsiteY58" fmla="*/ 1549400 h 2543769"/>
              <a:gd name="connsiteX59" fmla="*/ 3822709 w 4051309"/>
              <a:gd name="connsiteY59" fmla="*/ 1498600 h 2543769"/>
              <a:gd name="connsiteX60" fmla="*/ 3746509 w 4051309"/>
              <a:gd name="connsiteY60" fmla="*/ 1384300 h 2543769"/>
              <a:gd name="connsiteX61" fmla="*/ 3657609 w 4051309"/>
              <a:gd name="connsiteY61" fmla="*/ 1270000 h 2543769"/>
              <a:gd name="connsiteX62" fmla="*/ 3606809 w 4051309"/>
              <a:gd name="connsiteY62" fmla="*/ 1219200 h 2543769"/>
              <a:gd name="connsiteX63" fmla="*/ 3568709 w 4051309"/>
              <a:gd name="connsiteY63" fmla="*/ 1181100 h 2543769"/>
              <a:gd name="connsiteX64" fmla="*/ 3505209 w 4051309"/>
              <a:gd name="connsiteY64" fmla="*/ 1168400 h 2543769"/>
              <a:gd name="connsiteX65" fmla="*/ 3454409 w 4051309"/>
              <a:gd name="connsiteY65" fmla="*/ 1143000 h 2543769"/>
              <a:gd name="connsiteX66" fmla="*/ 3416309 w 4051309"/>
              <a:gd name="connsiteY66" fmla="*/ 1130300 h 2543769"/>
              <a:gd name="connsiteX67" fmla="*/ 2463809 w 4051309"/>
              <a:gd name="connsiteY67" fmla="*/ 1092200 h 2543769"/>
              <a:gd name="connsiteX68" fmla="*/ 2336809 w 4051309"/>
              <a:gd name="connsiteY68" fmla="*/ 1054100 h 2543769"/>
              <a:gd name="connsiteX69" fmla="*/ 2184409 w 4051309"/>
              <a:gd name="connsiteY69" fmla="*/ 965200 h 2543769"/>
              <a:gd name="connsiteX70" fmla="*/ 2019309 w 4051309"/>
              <a:gd name="connsiteY70" fmla="*/ 850900 h 2543769"/>
              <a:gd name="connsiteX71" fmla="*/ 1968509 w 4051309"/>
              <a:gd name="connsiteY71" fmla="*/ 812800 h 2543769"/>
              <a:gd name="connsiteX72" fmla="*/ 1930409 w 4051309"/>
              <a:gd name="connsiteY72" fmla="*/ 774700 h 2543769"/>
              <a:gd name="connsiteX73" fmla="*/ 1905009 w 4051309"/>
              <a:gd name="connsiteY73" fmla="*/ 711200 h 2543769"/>
              <a:gd name="connsiteX74" fmla="*/ 1854209 w 4051309"/>
              <a:gd name="connsiteY74" fmla="*/ 596900 h 2543769"/>
              <a:gd name="connsiteX75" fmla="*/ 1841509 w 4051309"/>
              <a:gd name="connsiteY75" fmla="*/ 533400 h 2543769"/>
              <a:gd name="connsiteX76" fmla="*/ 1828809 w 4051309"/>
              <a:gd name="connsiteY76" fmla="*/ 444500 h 2543769"/>
              <a:gd name="connsiteX77" fmla="*/ 1803409 w 4051309"/>
              <a:gd name="connsiteY77" fmla="*/ 368300 h 2543769"/>
              <a:gd name="connsiteX78" fmla="*/ 1714509 w 4051309"/>
              <a:gd name="connsiteY78" fmla="*/ 254000 h 2543769"/>
              <a:gd name="connsiteX79" fmla="*/ 1701809 w 4051309"/>
              <a:gd name="connsiteY79" fmla="*/ 203200 h 2543769"/>
              <a:gd name="connsiteX80" fmla="*/ 1651009 w 4051309"/>
              <a:gd name="connsiteY80" fmla="*/ 127000 h 2543769"/>
              <a:gd name="connsiteX81" fmla="*/ 1638309 w 4051309"/>
              <a:gd name="connsiteY81" fmla="*/ 88900 h 2543769"/>
              <a:gd name="connsiteX82" fmla="*/ 1612909 w 4051309"/>
              <a:gd name="connsiteY82" fmla="*/ 50800 h 2543769"/>
              <a:gd name="connsiteX83" fmla="*/ 1574809 w 4051309"/>
              <a:gd name="connsiteY83" fmla="*/ 0 h 25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051309" h="2543769">
                <a:moveTo>
                  <a:pt x="1574809" y="0"/>
                </a:moveTo>
                <a:lnTo>
                  <a:pt x="1574809" y="0"/>
                </a:lnTo>
                <a:cubicBezTo>
                  <a:pt x="1490142" y="8467"/>
                  <a:pt x="1401531" y="-1507"/>
                  <a:pt x="1320809" y="25400"/>
                </a:cubicBezTo>
                <a:lnTo>
                  <a:pt x="1244609" y="50800"/>
                </a:lnTo>
                <a:cubicBezTo>
                  <a:pt x="1231909" y="55033"/>
                  <a:pt x="1219636" y="60875"/>
                  <a:pt x="1206509" y="63500"/>
                </a:cubicBezTo>
                <a:cubicBezTo>
                  <a:pt x="1185342" y="67733"/>
                  <a:pt x="1164331" y="72833"/>
                  <a:pt x="1143009" y="76200"/>
                </a:cubicBezTo>
                <a:cubicBezTo>
                  <a:pt x="1083873" y="85537"/>
                  <a:pt x="1023915" y="89859"/>
                  <a:pt x="965209" y="101600"/>
                </a:cubicBezTo>
                <a:cubicBezTo>
                  <a:pt x="944042" y="105833"/>
                  <a:pt x="922384" y="108097"/>
                  <a:pt x="901709" y="114300"/>
                </a:cubicBezTo>
                <a:cubicBezTo>
                  <a:pt x="879873" y="120851"/>
                  <a:pt x="859836" y="132491"/>
                  <a:pt x="838209" y="139700"/>
                </a:cubicBezTo>
                <a:cubicBezTo>
                  <a:pt x="821650" y="145220"/>
                  <a:pt x="803521" y="145687"/>
                  <a:pt x="787409" y="152400"/>
                </a:cubicBezTo>
                <a:cubicBezTo>
                  <a:pt x="768629" y="160225"/>
                  <a:pt x="678425" y="202272"/>
                  <a:pt x="647709" y="228600"/>
                </a:cubicBezTo>
                <a:cubicBezTo>
                  <a:pt x="617777" y="254256"/>
                  <a:pt x="584393" y="300485"/>
                  <a:pt x="546109" y="317500"/>
                </a:cubicBezTo>
                <a:cubicBezTo>
                  <a:pt x="526384" y="326267"/>
                  <a:pt x="503776" y="325967"/>
                  <a:pt x="482609" y="330200"/>
                </a:cubicBezTo>
                <a:cubicBezTo>
                  <a:pt x="469909" y="342900"/>
                  <a:pt x="458686" y="357273"/>
                  <a:pt x="444509" y="368300"/>
                </a:cubicBezTo>
                <a:cubicBezTo>
                  <a:pt x="420412" y="387042"/>
                  <a:pt x="391000" y="398679"/>
                  <a:pt x="368309" y="419100"/>
                </a:cubicBezTo>
                <a:cubicBezTo>
                  <a:pt x="348161" y="437233"/>
                  <a:pt x="336676" y="463433"/>
                  <a:pt x="317509" y="482600"/>
                </a:cubicBezTo>
                <a:cubicBezTo>
                  <a:pt x="306716" y="493393"/>
                  <a:pt x="290202" y="497207"/>
                  <a:pt x="279409" y="508000"/>
                </a:cubicBezTo>
                <a:cubicBezTo>
                  <a:pt x="252386" y="535023"/>
                  <a:pt x="206860" y="599027"/>
                  <a:pt x="190509" y="635000"/>
                </a:cubicBezTo>
                <a:cubicBezTo>
                  <a:pt x="179430" y="659374"/>
                  <a:pt x="178884" y="688242"/>
                  <a:pt x="165109" y="711200"/>
                </a:cubicBezTo>
                <a:cubicBezTo>
                  <a:pt x="152409" y="732367"/>
                  <a:pt x="137223" y="752228"/>
                  <a:pt x="127009" y="774700"/>
                </a:cubicBezTo>
                <a:cubicBezTo>
                  <a:pt x="115930" y="799074"/>
                  <a:pt x="113583" y="826953"/>
                  <a:pt x="101609" y="850900"/>
                </a:cubicBezTo>
                <a:cubicBezTo>
                  <a:pt x="52791" y="948535"/>
                  <a:pt x="80801" y="883333"/>
                  <a:pt x="38109" y="1054100"/>
                </a:cubicBezTo>
                <a:lnTo>
                  <a:pt x="25409" y="1104900"/>
                </a:lnTo>
                <a:cubicBezTo>
                  <a:pt x="21176" y="1155700"/>
                  <a:pt x="19446" y="1206771"/>
                  <a:pt x="12709" y="1257300"/>
                </a:cubicBezTo>
                <a:cubicBezTo>
                  <a:pt x="10940" y="1270570"/>
                  <a:pt x="-373" y="1282018"/>
                  <a:pt x="9" y="1295400"/>
                </a:cubicBezTo>
                <a:cubicBezTo>
                  <a:pt x="3885" y="1431076"/>
                  <a:pt x="11903" y="1566743"/>
                  <a:pt x="25409" y="1701800"/>
                </a:cubicBezTo>
                <a:cubicBezTo>
                  <a:pt x="28199" y="1729704"/>
                  <a:pt x="49949" y="1822105"/>
                  <a:pt x="76209" y="1854200"/>
                </a:cubicBezTo>
                <a:cubicBezTo>
                  <a:pt x="122895" y="1911261"/>
                  <a:pt x="160464" y="1941596"/>
                  <a:pt x="215909" y="1981200"/>
                </a:cubicBezTo>
                <a:cubicBezTo>
                  <a:pt x="228329" y="1990072"/>
                  <a:pt x="241309" y="1998133"/>
                  <a:pt x="254009" y="2006600"/>
                </a:cubicBezTo>
                <a:cubicBezTo>
                  <a:pt x="262476" y="1993900"/>
                  <a:pt x="272583" y="1982152"/>
                  <a:pt x="279409" y="1968500"/>
                </a:cubicBezTo>
                <a:cubicBezTo>
                  <a:pt x="285396" y="1956526"/>
                  <a:pt x="288587" y="1943315"/>
                  <a:pt x="292109" y="1930400"/>
                </a:cubicBezTo>
                <a:cubicBezTo>
                  <a:pt x="301294" y="1896721"/>
                  <a:pt x="310663" y="1863031"/>
                  <a:pt x="317509" y="1828800"/>
                </a:cubicBezTo>
                <a:cubicBezTo>
                  <a:pt x="321742" y="1807633"/>
                  <a:pt x="322630" y="1785511"/>
                  <a:pt x="330209" y="1765300"/>
                </a:cubicBezTo>
                <a:cubicBezTo>
                  <a:pt x="335568" y="1751008"/>
                  <a:pt x="347142" y="1739900"/>
                  <a:pt x="355609" y="1727200"/>
                </a:cubicBezTo>
                <a:cubicBezTo>
                  <a:pt x="385717" y="1576659"/>
                  <a:pt x="346143" y="1732625"/>
                  <a:pt x="393709" y="1625600"/>
                </a:cubicBezTo>
                <a:cubicBezTo>
                  <a:pt x="411189" y="1586271"/>
                  <a:pt x="414035" y="1515034"/>
                  <a:pt x="469909" y="1498600"/>
                </a:cubicBezTo>
                <a:cubicBezTo>
                  <a:pt x="522862" y="1483026"/>
                  <a:pt x="579976" y="1490133"/>
                  <a:pt x="635009" y="1485900"/>
                </a:cubicBezTo>
                <a:lnTo>
                  <a:pt x="1231909" y="1511300"/>
                </a:lnTo>
                <a:cubicBezTo>
                  <a:pt x="1261797" y="1512960"/>
                  <a:pt x="1292199" y="1515197"/>
                  <a:pt x="1320809" y="1524000"/>
                </a:cubicBezTo>
                <a:cubicBezTo>
                  <a:pt x="1347951" y="1532351"/>
                  <a:pt x="1370642" y="1551553"/>
                  <a:pt x="1397009" y="1562100"/>
                </a:cubicBezTo>
                <a:cubicBezTo>
                  <a:pt x="1613791" y="1648813"/>
                  <a:pt x="1405490" y="1541786"/>
                  <a:pt x="1676409" y="1663700"/>
                </a:cubicBezTo>
                <a:cubicBezTo>
                  <a:pt x="1905279" y="1766691"/>
                  <a:pt x="1641365" y="1673185"/>
                  <a:pt x="1841509" y="1739900"/>
                </a:cubicBezTo>
                <a:cubicBezTo>
                  <a:pt x="1858442" y="1752600"/>
                  <a:pt x="1872801" y="1769786"/>
                  <a:pt x="1892309" y="1778000"/>
                </a:cubicBezTo>
                <a:cubicBezTo>
                  <a:pt x="1953999" y="1803975"/>
                  <a:pt x="2027116" y="1804371"/>
                  <a:pt x="2082809" y="1841500"/>
                </a:cubicBezTo>
                <a:cubicBezTo>
                  <a:pt x="2184652" y="1909395"/>
                  <a:pt x="2129657" y="1883914"/>
                  <a:pt x="2247909" y="1917700"/>
                </a:cubicBezTo>
                <a:cubicBezTo>
                  <a:pt x="2275314" y="1935317"/>
                  <a:pt x="2588836" y="2139457"/>
                  <a:pt x="2616209" y="2146300"/>
                </a:cubicBezTo>
                <a:lnTo>
                  <a:pt x="2717809" y="2171700"/>
                </a:lnTo>
                <a:cubicBezTo>
                  <a:pt x="2912485" y="2282943"/>
                  <a:pt x="2702541" y="2172351"/>
                  <a:pt x="2895609" y="2247900"/>
                </a:cubicBezTo>
                <a:cubicBezTo>
                  <a:pt x="3228297" y="2378082"/>
                  <a:pt x="2985514" y="2304430"/>
                  <a:pt x="3187709" y="2362200"/>
                </a:cubicBezTo>
                <a:cubicBezTo>
                  <a:pt x="3213109" y="2379133"/>
                  <a:pt x="3236192" y="2400207"/>
                  <a:pt x="3263909" y="2413000"/>
                </a:cubicBezTo>
                <a:cubicBezTo>
                  <a:pt x="3291892" y="2425915"/>
                  <a:pt x="3323353" y="2429337"/>
                  <a:pt x="3352809" y="2438400"/>
                </a:cubicBezTo>
                <a:cubicBezTo>
                  <a:pt x="3412976" y="2456913"/>
                  <a:pt x="3424282" y="2465395"/>
                  <a:pt x="3479809" y="2476500"/>
                </a:cubicBezTo>
                <a:cubicBezTo>
                  <a:pt x="3635504" y="2507639"/>
                  <a:pt x="3488813" y="2472401"/>
                  <a:pt x="3606809" y="2501900"/>
                </a:cubicBezTo>
                <a:cubicBezTo>
                  <a:pt x="3627976" y="2514600"/>
                  <a:pt x="3645637" y="2539229"/>
                  <a:pt x="3670309" y="2540000"/>
                </a:cubicBezTo>
                <a:cubicBezTo>
                  <a:pt x="3923643" y="2547917"/>
                  <a:pt x="3916498" y="2546837"/>
                  <a:pt x="4051309" y="2501900"/>
                </a:cubicBezTo>
                <a:cubicBezTo>
                  <a:pt x="4042842" y="2374900"/>
                  <a:pt x="4043106" y="2247015"/>
                  <a:pt x="4025909" y="2120900"/>
                </a:cubicBezTo>
                <a:cubicBezTo>
                  <a:pt x="4015063" y="2041364"/>
                  <a:pt x="3967476" y="1922744"/>
                  <a:pt x="3937009" y="1841500"/>
                </a:cubicBezTo>
                <a:cubicBezTo>
                  <a:pt x="3932776" y="1811867"/>
                  <a:pt x="3932321" y="1781442"/>
                  <a:pt x="3924309" y="1752600"/>
                </a:cubicBezTo>
                <a:cubicBezTo>
                  <a:pt x="3891117" y="1633107"/>
                  <a:pt x="3886028" y="1633765"/>
                  <a:pt x="3835409" y="1549400"/>
                </a:cubicBezTo>
                <a:cubicBezTo>
                  <a:pt x="3831176" y="1532467"/>
                  <a:pt x="3829798" y="1514550"/>
                  <a:pt x="3822709" y="1498600"/>
                </a:cubicBezTo>
                <a:cubicBezTo>
                  <a:pt x="3804894" y="1458517"/>
                  <a:pt x="3772687" y="1419204"/>
                  <a:pt x="3746509" y="1384300"/>
                </a:cubicBezTo>
                <a:cubicBezTo>
                  <a:pt x="3722450" y="1312122"/>
                  <a:pt x="3743275" y="1355666"/>
                  <a:pt x="3657609" y="1270000"/>
                </a:cubicBezTo>
                <a:lnTo>
                  <a:pt x="3606809" y="1219200"/>
                </a:lnTo>
                <a:cubicBezTo>
                  <a:pt x="3594109" y="1206500"/>
                  <a:pt x="3586321" y="1184622"/>
                  <a:pt x="3568709" y="1181100"/>
                </a:cubicBezTo>
                <a:lnTo>
                  <a:pt x="3505209" y="1168400"/>
                </a:lnTo>
                <a:cubicBezTo>
                  <a:pt x="3488276" y="1159933"/>
                  <a:pt x="3471810" y="1150458"/>
                  <a:pt x="3454409" y="1143000"/>
                </a:cubicBezTo>
                <a:cubicBezTo>
                  <a:pt x="3442104" y="1137727"/>
                  <a:pt x="3429678" y="1130986"/>
                  <a:pt x="3416309" y="1130300"/>
                </a:cubicBezTo>
                <a:cubicBezTo>
                  <a:pt x="3098972" y="1114026"/>
                  <a:pt x="2781309" y="1104900"/>
                  <a:pt x="2463809" y="1092200"/>
                </a:cubicBezTo>
                <a:cubicBezTo>
                  <a:pt x="2427349" y="1083085"/>
                  <a:pt x="2367729" y="1069560"/>
                  <a:pt x="2336809" y="1054100"/>
                </a:cubicBezTo>
                <a:cubicBezTo>
                  <a:pt x="2284207" y="1027799"/>
                  <a:pt x="2232763" y="998676"/>
                  <a:pt x="2184409" y="965200"/>
                </a:cubicBezTo>
                <a:cubicBezTo>
                  <a:pt x="2129376" y="927100"/>
                  <a:pt x="2072857" y="891061"/>
                  <a:pt x="2019309" y="850900"/>
                </a:cubicBezTo>
                <a:cubicBezTo>
                  <a:pt x="2002376" y="838200"/>
                  <a:pt x="1984580" y="826575"/>
                  <a:pt x="1968509" y="812800"/>
                </a:cubicBezTo>
                <a:cubicBezTo>
                  <a:pt x="1954872" y="801111"/>
                  <a:pt x="1943109" y="787400"/>
                  <a:pt x="1930409" y="774700"/>
                </a:cubicBezTo>
                <a:cubicBezTo>
                  <a:pt x="1921942" y="753533"/>
                  <a:pt x="1915204" y="731590"/>
                  <a:pt x="1905009" y="711200"/>
                </a:cubicBezTo>
                <a:cubicBezTo>
                  <a:pt x="1869537" y="640256"/>
                  <a:pt x="1876052" y="706116"/>
                  <a:pt x="1854209" y="596900"/>
                </a:cubicBezTo>
                <a:cubicBezTo>
                  <a:pt x="1849976" y="575733"/>
                  <a:pt x="1845058" y="554692"/>
                  <a:pt x="1841509" y="533400"/>
                </a:cubicBezTo>
                <a:cubicBezTo>
                  <a:pt x="1836588" y="503873"/>
                  <a:pt x="1835540" y="473668"/>
                  <a:pt x="1828809" y="444500"/>
                </a:cubicBezTo>
                <a:cubicBezTo>
                  <a:pt x="1822789" y="418412"/>
                  <a:pt x="1818261" y="390577"/>
                  <a:pt x="1803409" y="368300"/>
                </a:cubicBezTo>
                <a:cubicBezTo>
                  <a:pt x="1742646" y="277156"/>
                  <a:pt x="1774195" y="313686"/>
                  <a:pt x="1714509" y="254000"/>
                </a:cubicBezTo>
                <a:cubicBezTo>
                  <a:pt x="1710276" y="237067"/>
                  <a:pt x="1709615" y="218812"/>
                  <a:pt x="1701809" y="203200"/>
                </a:cubicBezTo>
                <a:cubicBezTo>
                  <a:pt x="1688157" y="175896"/>
                  <a:pt x="1660662" y="155960"/>
                  <a:pt x="1651009" y="127000"/>
                </a:cubicBezTo>
                <a:cubicBezTo>
                  <a:pt x="1646776" y="114300"/>
                  <a:pt x="1644296" y="100874"/>
                  <a:pt x="1638309" y="88900"/>
                </a:cubicBezTo>
                <a:cubicBezTo>
                  <a:pt x="1631483" y="75248"/>
                  <a:pt x="1620762" y="63888"/>
                  <a:pt x="1612909" y="50800"/>
                </a:cubicBezTo>
                <a:cubicBezTo>
                  <a:pt x="1608039" y="42683"/>
                  <a:pt x="1581159" y="8467"/>
                  <a:pt x="1574809"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3429000"/>
            <a:ext cx="2286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944069"/>
            <a:ext cx="2286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00" y="1828800"/>
            <a:ext cx="1676400" cy="923330"/>
          </a:xfrm>
          <a:prstGeom prst="rect">
            <a:avLst/>
          </a:prstGeom>
          <a:noFill/>
        </p:spPr>
        <p:txBody>
          <a:bodyPr wrap="square" rtlCol="0">
            <a:spAutoFit/>
          </a:bodyPr>
          <a:lstStyle/>
          <a:p>
            <a:r>
              <a:rPr lang="en-US" dirty="0"/>
              <a:t>W(</a:t>
            </a:r>
            <a:r>
              <a:rPr lang="en-US" dirty="0" err="1"/>
              <a:t>b,b</a:t>
            </a:r>
            <a:r>
              <a:rPr lang="en-US" dirty="0"/>
              <a:t>)=1</a:t>
            </a:r>
          </a:p>
          <a:p>
            <a:r>
              <a:rPr lang="en-US" dirty="0"/>
              <a:t>W(</a:t>
            </a:r>
            <a:r>
              <a:rPr lang="en-US" dirty="0" err="1"/>
              <a:t>r,r</a:t>
            </a:r>
            <a:r>
              <a:rPr lang="en-US" dirty="0"/>
              <a:t>) = 1</a:t>
            </a:r>
          </a:p>
          <a:p>
            <a:r>
              <a:rPr lang="en-US" dirty="0"/>
              <a:t>W(</a:t>
            </a:r>
            <a:r>
              <a:rPr lang="en-US" dirty="0" err="1"/>
              <a:t>r,b</a:t>
            </a:r>
            <a:r>
              <a:rPr lang="en-US" dirty="0"/>
              <a:t>)=0.25</a:t>
            </a:r>
          </a:p>
        </p:txBody>
      </p:sp>
      <p:sp>
        <p:nvSpPr>
          <p:cNvPr id="9" name="Oval 8"/>
          <p:cNvSpPr/>
          <p:nvPr/>
        </p:nvSpPr>
        <p:spPr>
          <a:xfrm>
            <a:off x="7696200" y="4648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84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Clustering Examples</a:t>
            </a:r>
          </a:p>
        </p:txBody>
      </p:sp>
      <p:sp>
        <p:nvSpPr>
          <p:cNvPr id="12291" name="Rectangle 8"/>
          <p:cNvSpPr>
            <a:spLocks noGrp="1" noChangeArrowheads="1"/>
          </p:cNvSpPr>
          <p:nvPr>
            <p:ph type="body" sz="half" idx="1"/>
          </p:nvPr>
        </p:nvSpPr>
        <p:spPr/>
        <p:txBody>
          <a:bodyPr/>
          <a:lstStyle/>
          <a:p>
            <a:pPr eaLnBrk="1" hangingPunct="1"/>
            <a:r>
              <a:rPr lang="en-US" altLang="en-US"/>
              <a:t>“Star Power” ~ 1910 Hertzsprung-Russell</a:t>
            </a:r>
          </a:p>
        </p:txBody>
      </p:sp>
      <p:sp>
        <p:nvSpPr>
          <p:cNvPr id="12292" name="Rectangle 9"/>
          <p:cNvSpPr>
            <a:spLocks noGrp="1" noChangeArrowheads="1"/>
          </p:cNvSpPr>
          <p:nvPr>
            <p:ph type="body" sz="half" idx="2"/>
          </p:nvPr>
        </p:nvSpPr>
        <p:spPr/>
        <p:txBody>
          <a:bodyPr/>
          <a:lstStyle/>
          <a:p>
            <a:pPr eaLnBrk="1" hangingPunct="1"/>
            <a:r>
              <a:rPr lang="en-US" altLang="en-US"/>
              <a:t>Group of Teens</a:t>
            </a:r>
          </a:p>
        </p:txBody>
      </p:sp>
      <p:pic>
        <p:nvPicPr>
          <p:cNvPr id="12293"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295400" y="2514600"/>
            <a:ext cx="2554288" cy="2743200"/>
          </a:xfrm>
          <a:noFill/>
        </p:spPr>
      </p:pic>
      <p:pic>
        <p:nvPicPr>
          <p:cNvPr id="12294" name="Picture 6"/>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953000" y="2133600"/>
            <a:ext cx="3505200" cy="3365500"/>
          </a:xfrm>
          <a:noFill/>
        </p:spPr>
      </p:pic>
      <p:sp>
        <p:nvSpPr>
          <p:cNvPr id="12295" name="Text Box 10"/>
          <p:cNvSpPr txBox="1">
            <a:spLocks noChangeArrowheads="1"/>
          </p:cNvSpPr>
          <p:nvPr/>
        </p:nvSpPr>
        <p:spPr bwMode="auto">
          <a:xfrm>
            <a:off x="1600200" y="5410200"/>
            <a:ext cx="58007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1800" b="1">
                <a:solidFill>
                  <a:schemeClr val="hlink"/>
                </a:solidFill>
              </a:rPr>
              <a:t> 1990’s US Army – women’s uniforms:</a:t>
            </a:r>
          </a:p>
          <a:p>
            <a:pPr lvl="1" eaLnBrk="1" hangingPunct="1">
              <a:spcBef>
                <a:spcPct val="0"/>
              </a:spcBef>
              <a:buFontTx/>
              <a:buChar char="•"/>
            </a:pPr>
            <a:r>
              <a:rPr lang="en-US" altLang="en-US" sz="1800" b="1">
                <a:solidFill>
                  <a:schemeClr val="hlink"/>
                </a:solidFill>
              </a:rPr>
              <a:t>100 measurements for each of 3,000 women</a:t>
            </a:r>
          </a:p>
          <a:p>
            <a:pPr lvl="1" eaLnBrk="1" hangingPunct="1">
              <a:spcBef>
                <a:spcPct val="0"/>
              </a:spcBef>
              <a:buFontTx/>
              <a:buChar char="•"/>
            </a:pPr>
            <a:r>
              <a:rPr lang="en-US" altLang="en-US" sz="1800" b="1">
                <a:solidFill>
                  <a:schemeClr val="hlink"/>
                </a:solidFill>
              </a:rPr>
              <a:t>Using K-means algorithm reduced to a handful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a:t>Normalized Cuts</a:t>
            </a:r>
          </a:p>
        </p:txBody>
      </p:sp>
      <p:sp>
        <p:nvSpPr>
          <p:cNvPr id="64515" name="Rectangle 3"/>
          <p:cNvSpPr>
            <a:spLocks noGrp="1" noChangeArrowheads="1"/>
          </p:cNvSpPr>
          <p:nvPr>
            <p:ph type="body" idx="1"/>
          </p:nvPr>
        </p:nvSpPr>
        <p:spPr/>
        <p:txBody>
          <a:bodyPr/>
          <a:lstStyle/>
          <a:p>
            <a:pPr eaLnBrk="1" hangingPunct="1"/>
            <a:r>
              <a:rPr lang="en-US" altLang="en-US"/>
              <a:t>Divide matrix into two clusters </a:t>
            </a:r>
            <a:r>
              <a:rPr lang="en-US" altLang="en-US" i="1"/>
              <a:t>A</a:t>
            </a:r>
            <a:r>
              <a:rPr lang="en-US" altLang="en-US"/>
              <a:t> and </a:t>
            </a:r>
            <a:r>
              <a:rPr lang="en-US" altLang="en-US" i="1"/>
              <a:t>B</a:t>
            </a:r>
          </a:p>
          <a:p>
            <a:pPr eaLnBrk="1" hangingPunct="1"/>
            <a:endParaRPr lang="en-US" altLang="en-US" i="1"/>
          </a:p>
        </p:txBody>
      </p:sp>
      <p:pic>
        <p:nvPicPr>
          <p:cNvPr id="64516" name="Picture 5"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58800" y="3187700"/>
            <a:ext cx="84328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6"/>
          <p:cNvSpPr txBox="1">
            <a:spLocks noChangeArrowheads="1"/>
          </p:cNvSpPr>
          <p:nvPr/>
        </p:nvSpPr>
        <p:spPr bwMode="auto">
          <a:xfrm>
            <a:off x="288925" y="4724400"/>
            <a:ext cx="83169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t>cut(A,B) = the sum of the edges between</a:t>
            </a:r>
          </a:p>
          <a:p>
            <a:pPr eaLnBrk="1" hangingPunct="1">
              <a:spcBef>
                <a:spcPct val="0"/>
              </a:spcBef>
              <a:buFontTx/>
              <a:buNone/>
            </a:pPr>
            <a:r>
              <a:rPr lang="en-US" altLang="en-US"/>
              <a:t>                A and B</a:t>
            </a:r>
          </a:p>
          <a:p>
            <a:pPr eaLnBrk="1" hangingPunct="1">
              <a:spcBef>
                <a:spcPct val="0"/>
              </a:spcBef>
              <a:buFontTx/>
              <a:buNone/>
            </a:pPr>
            <a:r>
              <a:rPr lang="en-US" altLang="en-US"/>
              <a:t>Assoc(A,V) =  the sum of the edges with one </a:t>
            </a:r>
          </a:p>
          <a:p>
            <a:pPr eaLnBrk="1" hangingPunct="1">
              <a:spcBef>
                <a:spcPct val="0"/>
              </a:spcBef>
              <a:buFontTx/>
              <a:buNone/>
            </a:pPr>
            <a:r>
              <a:rPr lang="en-US" altLang="en-US"/>
              <a:t>vertex in 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first Eigen Vector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large matrix</a:t>
                </a:r>
              </a:p>
              <a:p>
                <a:r>
                  <a:rPr lang="en-US" dirty="0"/>
                  <a:t>Computing all the </a:t>
                </a:r>
                <a:r>
                  <a:rPr lang="en-US" dirty="0" err="1"/>
                  <a:t>eigen</a:t>
                </a:r>
                <a:r>
                  <a:rPr lang="en-US" dirty="0"/>
                  <a:t> vectors and </a:t>
                </a:r>
                <a:r>
                  <a:rPr lang="en-US" dirty="0" err="1"/>
                  <a:t>eigen</a:t>
                </a:r>
                <a:r>
                  <a:rPr lang="en-US" dirty="0"/>
                  <a:t> 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oMath>
                </a14:m>
                <a:r>
                  <a:rPr lang="en-US" dirty="0"/>
                  <a:t> is very time consuming.</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oMath>
                </a14:m>
                <a:endParaRPr lang="en-US" b="0" dirty="0"/>
              </a:p>
              <a:p>
                <a:r>
                  <a:rPr lang="en-US" dirty="0"/>
                  <a:t>The </a:t>
                </a:r>
                <a:r>
                  <a:rPr lang="en-US" dirty="0" err="1"/>
                  <a:t>eigen</a:t>
                </a:r>
                <a:r>
                  <a:rPr lang="en-US" dirty="0"/>
                  <a:t> vectors form a basis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ℜ</m:t>
                        </m:r>
                      </m:e>
                      <m:sup>
                        <m:r>
                          <a:rPr lang="en-US" b="0" i="1" smtClean="0">
                            <a:latin typeface="Cambria Math" panose="02040503050406030204" pitchFamily="18" charset="0"/>
                          </a:rPr>
                          <m:t>𝑑</m:t>
                        </m:r>
                      </m:sup>
                    </m:sSup>
                  </m:oMath>
                </a14:m>
                <a:r>
                  <a:rPr lang="en-US" dirty="0"/>
                  <a:t>.</a:t>
                </a:r>
              </a:p>
              <a:p>
                <a:r>
                  <a:rPr lang="en-US" dirty="0"/>
                  <a:t>Given a random unit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𝑑</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nary>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oMath>
                </a14:m>
                <a:r>
                  <a:rPr lang="en-US" dirty="0"/>
                  <a:t>are the coefficients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1111" b="-6604"/>
                </a:stretch>
              </a:blipFill>
            </p:spPr>
            <p:txBody>
              <a:bodyPr/>
              <a:lstStyle/>
              <a:p>
                <a:r>
                  <a:rPr lang="en-US">
                    <a:noFill/>
                  </a:rPr>
                  <a:t> </a:t>
                </a:r>
              </a:p>
            </p:txBody>
          </p:sp>
        </mc:Fallback>
      </mc:AlternateContent>
    </p:spTree>
    <p:extLst>
      <p:ext uri="{BB962C8B-B14F-4D97-AF65-F5344CB8AC3E}">
        <p14:creationId xmlns:p14="http://schemas.microsoft.com/office/powerpoint/2010/main" val="844134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we will run an iterative process in which at the end the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will converge to the unknown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r>
                          <a:rPr lang="en-US" b="0" i="1" smtClean="0">
                            <a:latin typeface="Cambria Math" panose="02040503050406030204" pitchFamily="18" charset="0"/>
                          </a:rPr>
                          <m:t> </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𝜆</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num>
                      <m:den>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den>
                    </m:f>
                    <m:r>
                      <a:rPr lang="en-US" b="0" i="1" smtClean="0">
                        <a:latin typeface="Cambria Math" panose="02040503050406030204" pitchFamily="18" charset="0"/>
                      </a:rPr>
                      <m:t>. </m:t>
                    </m:r>
                  </m:oMath>
                </a14:m>
                <a:endParaRPr lang="en-US" b="0" dirty="0"/>
              </a:p>
              <a:p>
                <a:r>
                  <a:rPr lang="en-US" b="0" dirty="0"/>
                  <a:t>Since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r>
                  <a:rPr lang="en-US" b="0" dirty="0"/>
                  <a:t> is the largest the component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0" smtClean="0">
                        <a:latin typeface="Cambria Math" panose="02040503050406030204" pitchFamily="18" charset="0"/>
                      </a:rPr>
                      <m:t>  </m:t>
                    </m:r>
                  </m:oMath>
                </a14:m>
                <a:r>
                  <a:rPr lang="en-US" b="0" dirty="0"/>
                  <a:t>becomes larger.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endParaRPr lang="en-US" b="0" dirty="0"/>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2444" b="-15768"/>
                </a:stretch>
              </a:blipFill>
            </p:spPr>
            <p:txBody>
              <a:bodyPr/>
              <a:lstStyle/>
              <a:p>
                <a:r>
                  <a:rPr lang="en-US">
                    <a:noFill/>
                  </a:rPr>
                  <a:t> </a:t>
                </a:r>
              </a:p>
            </p:txBody>
          </p:sp>
        </mc:Fallback>
      </mc:AlternateContent>
    </p:spTree>
    <p:extLst>
      <p:ext uri="{BB962C8B-B14F-4D97-AF65-F5344CB8AC3E}">
        <p14:creationId xmlns:p14="http://schemas.microsoft.com/office/powerpoint/2010/main" val="3616463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Evaluating Clusters</a:t>
            </a:r>
          </a:p>
        </p:txBody>
      </p:sp>
      <p:sp>
        <p:nvSpPr>
          <p:cNvPr id="66563" name="Rectangle 3"/>
          <p:cNvSpPr>
            <a:spLocks noGrp="1" noChangeArrowheads="1"/>
          </p:cNvSpPr>
          <p:nvPr>
            <p:ph type="body" idx="1"/>
          </p:nvPr>
        </p:nvSpPr>
        <p:spPr>
          <a:xfrm>
            <a:off x="457200" y="1447800"/>
            <a:ext cx="8229600" cy="4525963"/>
          </a:xfrm>
        </p:spPr>
        <p:txBody>
          <a:bodyPr/>
          <a:lstStyle/>
          <a:p>
            <a:pPr eaLnBrk="1" hangingPunct="1"/>
            <a:r>
              <a:rPr lang="en-US" altLang="en-US"/>
              <a:t>What does it mean to say that a cluster is “good”?</a:t>
            </a:r>
          </a:p>
          <a:p>
            <a:pPr lvl="1" eaLnBrk="1" hangingPunct="1"/>
            <a:r>
              <a:rPr lang="en-US" altLang="en-US"/>
              <a:t>Clusters should have members that have a high degree of similarity</a:t>
            </a:r>
          </a:p>
          <a:p>
            <a:pPr lvl="1" eaLnBrk="1" hangingPunct="1"/>
            <a:r>
              <a:rPr lang="en-US" altLang="en-US"/>
              <a:t>Standard way to measure within-cluster similarity is </a:t>
            </a:r>
            <a:r>
              <a:rPr lang="en-US" altLang="en-US" i="1">
                <a:solidFill>
                  <a:schemeClr val="hlink"/>
                </a:solidFill>
              </a:rPr>
              <a:t>variance*</a:t>
            </a:r>
            <a:r>
              <a:rPr lang="en-US" altLang="en-US"/>
              <a:t> – clusters with lowest variance is considered best</a:t>
            </a:r>
          </a:p>
          <a:p>
            <a:pPr lvl="1" eaLnBrk="1" hangingPunct="1"/>
            <a:r>
              <a:rPr lang="en-US" altLang="en-US"/>
              <a:t>Cluster size is also important so alternate approach is to use </a:t>
            </a:r>
            <a:r>
              <a:rPr lang="en-US" altLang="en-US" i="1">
                <a:solidFill>
                  <a:schemeClr val="hlink"/>
                </a:solidFill>
              </a:rPr>
              <a:t>average variance** </a:t>
            </a:r>
            <a:endParaRPr lang="en-US" altLang="en-US"/>
          </a:p>
        </p:txBody>
      </p:sp>
      <p:sp>
        <p:nvSpPr>
          <p:cNvPr id="66564" name="Text Box 4"/>
          <p:cNvSpPr txBox="1">
            <a:spLocks noChangeArrowheads="1"/>
          </p:cNvSpPr>
          <p:nvPr/>
        </p:nvSpPr>
        <p:spPr bwMode="auto">
          <a:xfrm>
            <a:off x="533400" y="5867400"/>
            <a:ext cx="721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The sum of the squared differences of each element from the mean</a:t>
            </a:r>
          </a:p>
          <a:p>
            <a:pPr eaLnBrk="1" hangingPunct="1">
              <a:spcBef>
                <a:spcPct val="0"/>
              </a:spcBef>
              <a:buFontTx/>
              <a:buNone/>
            </a:pPr>
            <a:r>
              <a:rPr lang="en-US" altLang="en-US" sz="1800"/>
              <a:t>** The total variance divided by the size of the cluster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a:t>Evaluating Clusters</a:t>
            </a:r>
          </a:p>
        </p:txBody>
      </p:sp>
      <p:sp>
        <p:nvSpPr>
          <p:cNvPr id="68611" name="Rectangle 3"/>
          <p:cNvSpPr>
            <a:spLocks noGrp="1" noChangeArrowheads="1"/>
          </p:cNvSpPr>
          <p:nvPr>
            <p:ph type="body" idx="1"/>
          </p:nvPr>
        </p:nvSpPr>
        <p:spPr>
          <a:xfrm>
            <a:off x="457200" y="1447800"/>
            <a:ext cx="8229600" cy="4525963"/>
          </a:xfrm>
        </p:spPr>
        <p:txBody>
          <a:bodyPr/>
          <a:lstStyle/>
          <a:p>
            <a:pPr eaLnBrk="1" hangingPunct="1">
              <a:lnSpc>
                <a:spcPct val="140000"/>
              </a:lnSpc>
            </a:pPr>
            <a:r>
              <a:rPr lang="en-US" altLang="en-US"/>
              <a:t>Finally, if detection identifies good clusters along with weak ones it could be useful to set the good ones aside (for further study) and run the analysis again to see if improved clusters are revealed from only the weaker ones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a:t>Case Study: Clustering Towns</a:t>
            </a:r>
          </a:p>
        </p:txBody>
      </p:sp>
      <p:sp>
        <p:nvSpPr>
          <p:cNvPr id="70659" name="Rectangle 3"/>
          <p:cNvSpPr>
            <a:spLocks noGrp="1" noChangeArrowheads="1"/>
          </p:cNvSpPr>
          <p:nvPr>
            <p:ph type="body" sz="half" idx="1"/>
          </p:nvPr>
        </p:nvSpPr>
        <p:spPr>
          <a:xfrm>
            <a:off x="457200" y="1600200"/>
            <a:ext cx="7620000" cy="4525963"/>
          </a:xfrm>
        </p:spPr>
        <p:txBody>
          <a:bodyPr/>
          <a:lstStyle/>
          <a:p>
            <a:pPr eaLnBrk="1" hangingPunct="1"/>
            <a:r>
              <a:rPr lang="en-US" altLang="en-US" sz="2800"/>
              <a:t>Review using book, pp 374-379</a:t>
            </a:r>
          </a:p>
        </p:txBody>
      </p:sp>
      <p:pic>
        <p:nvPicPr>
          <p:cNvPr id="70660"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 y="2667000"/>
            <a:ext cx="1870075" cy="2895600"/>
          </a:xfrm>
          <a:noFill/>
        </p:spPr>
      </p:pic>
      <p:pic>
        <p:nvPicPr>
          <p:cNvPr id="70661" name="Picture 6"/>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3048000" y="2438400"/>
            <a:ext cx="5486400" cy="3667125"/>
          </a:xfrm>
          <a:noFill/>
        </p:spPr>
      </p:pic>
      <p:sp>
        <p:nvSpPr>
          <p:cNvPr id="70662" name="Oval 8"/>
          <p:cNvSpPr>
            <a:spLocks noChangeArrowheads="1"/>
          </p:cNvSpPr>
          <p:nvPr/>
        </p:nvSpPr>
        <p:spPr bwMode="auto">
          <a:xfrm>
            <a:off x="7620000" y="3962400"/>
            <a:ext cx="762000" cy="228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63" name="Oval 9"/>
          <p:cNvSpPr>
            <a:spLocks noChangeArrowheads="1"/>
          </p:cNvSpPr>
          <p:nvPr/>
        </p:nvSpPr>
        <p:spPr bwMode="auto">
          <a:xfrm>
            <a:off x="2971800" y="5715000"/>
            <a:ext cx="762000" cy="228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64" name="Text Box 10"/>
          <p:cNvSpPr txBox="1">
            <a:spLocks noChangeArrowheads="1"/>
          </p:cNvSpPr>
          <p:nvPr/>
        </p:nvSpPr>
        <p:spPr bwMode="auto">
          <a:xfrm>
            <a:off x="7315200" y="1752600"/>
            <a:ext cx="1539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“Best” based on delivery penetration</a:t>
            </a:r>
          </a:p>
        </p:txBody>
      </p:sp>
      <p:sp>
        <p:nvSpPr>
          <p:cNvPr id="70665" name="Line 11"/>
          <p:cNvSpPr>
            <a:spLocks noChangeShapeType="1"/>
          </p:cNvSpPr>
          <p:nvPr/>
        </p:nvSpPr>
        <p:spPr bwMode="auto">
          <a:xfrm>
            <a:off x="8077200" y="2590800"/>
            <a:ext cx="0" cy="838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6" name="Text Box 12"/>
          <p:cNvSpPr txBox="1">
            <a:spLocks noChangeArrowheads="1"/>
          </p:cNvSpPr>
          <p:nvPr/>
        </p:nvSpPr>
        <p:spPr bwMode="auto">
          <a:xfrm>
            <a:off x="2667000" y="3657600"/>
            <a:ext cx="1539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“2</a:t>
            </a:r>
            <a:r>
              <a:rPr lang="en-US" altLang="en-US" sz="1800" baseline="30000">
                <a:solidFill>
                  <a:srgbClr val="FF0000"/>
                </a:solidFill>
              </a:rPr>
              <a:t>nd</a:t>
            </a:r>
            <a:r>
              <a:rPr lang="en-US" altLang="en-US" sz="1800">
                <a:solidFill>
                  <a:srgbClr val="FF0000"/>
                </a:solidFill>
              </a:rPr>
              <a:t> Best” based on delivery penetration</a:t>
            </a:r>
          </a:p>
        </p:txBody>
      </p:sp>
      <p:sp>
        <p:nvSpPr>
          <p:cNvPr id="70667" name="Line 13"/>
          <p:cNvSpPr>
            <a:spLocks noChangeShapeType="1"/>
          </p:cNvSpPr>
          <p:nvPr/>
        </p:nvSpPr>
        <p:spPr bwMode="auto">
          <a:xfrm>
            <a:off x="3429000" y="4876800"/>
            <a:ext cx="0"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8" name="Text Box 14"/>
          <p:cNvSpPr txBox="1">
            <a:spLocks noChangeArrowheads="1"/>
          </p:cNvSpPr>
          <p:nvPr/>
        </p:nvSpPr>
        <p:spPr bwMode="auto">
          <a:xfrm>
            <a:off x="6705600" y="3581400"/>
            <a:ext cx="792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chemeClr val="bg1"/>
                </a:solidFill>
              </a:rPr>
              <a:t>Cluster 2</a:t>
            </a:r>
          </a:p>
        </p:txBody>
      </p:sp>
      <p:sp>
        <p:nvSpPr>
          <p:cNvPr id="70669" name="Text Box 15"/>
          <p:cNvSpPr txBox="1">
            <a:spLocks noChangeArrowheads="1"/>
          </p:cNvSpPr>
          <p:nvPr/>
        </p:nvSpPr>
        <p:spPr bwMode="auto">
          <a:xfrm>
            <a:off x="5943600" y="4343400"/>
            <a:ext cx="893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chemeClr val="bg1"/>
                </a:solidFill>
              </a:rPr>
              <a:t>Cluster 1B</a:t>
            </a:r>
          </a:p>
        </p:txBody>
      </p:sp>
      <p:sp>
        <p:nvSpPr>
          <p:cNvPr id="70670" name="Text Box 16"/>
          <p:cNvSpPr txBox="1">
            <a:spLocks noChangeArrowheads="1"/>
          </p:cNvSpPr>
          <p:nvPr/>
        </p:nvSpPr>
        <p:spPr bwMode="auto">
          <a:xfrm>
            <a:off x="5334000" y="5334000"/>
            <a:ext cx="995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chemeClr val="bg1"/>
                </a:solidFill>
              </a:rPr>
              <a:t>Cluster 1AB</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a:t>End of Chapter 11</a:t>
            </a:r>
          </a:p>
        </p:txBody>
      </p:sp>
      <p:pic>
        <p:nvPicPr>
          <p:cNvPr id="72707" name="Picture 3" descr="j0189242"/>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a:xfrm>
            <a:off x="3957638" y="2806700"/>
            <a:ext cx="1228725" cy="1243013"/>
          </a:xfr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K-means Clustering</a:t>
            </a:r>
          </a:p>
        </p:txBody>
      </p:sp>
      <p:sp>
        <p:nvSpPr>
          <p:cNvPr id="14339" name="Rectangle 3"/>
          <p:cNvSpPr>
            <a:spLocks noGrp="1" noChangeArrowheads="1"/>
          </p:cNvSpPr>
          <p:nvPr>
            <p:ph type="body" idx="1"/>
          </p:nvPr>
        </p:nvSpPr>
        <p:spPr>
          <a:xfrm>
            <a:off x="457200" y="1600200"/>
            <a:ext cx="8229600" cy="4800600"/>
          </a:xfrm>
        </p:spPr>
        <p:txBody>
          <a:bodyPr/>
          <a:lstStyle/>
          <a:p>
            <a:pPr eaLnBrk="1" hangingPunct="1"/>
            <a:r>
              <a:rPr lang="en-US" altLang="en-US" sz="2800"/>
              <a:t>“K” – circa 1967 – this algorithm looks for a fixed number of clusters which are defined in terms of proximity of data points to each other</a:t>
            </a:r>
          </a:p>
          <a:p>
            <a:pPr eaLnBrk="1" hangingPunct="1"/>
            <a:r>
              <a:rPr lang="en-US" altLang="en-US" sz="2800"/>
              <a:t>How K-means works (see next slide figures):</a:t>
            </a:r>
          </a:p>
          <a:p>
            <a:pPr lvl="1" eaLnBrk="1" hangingPunct="1"/>
            <a:r>
              <a:rPr lang="en-US" altLang="en-US" sz="2400"/>
              <a:t>Algorithm selects K (3 in figure 11.3) data points randomly</a:t>
            </a:r>
          </a:p>
          <a:p>
            <a:pPr lvl="1" eaLnBrk="1" hangingPunct="1"/>
            <a:r>
              <a:rPr lang="en-US" altLang="en-US" sz="2400"/>
              <a:t>Assigns each of the remaining data points to one of K clusters (via perpendicular bisector)</a:t>
            </a:r>
          </a:p>
          <a:p>
            <a:pPr lvl="1" eaLnBrk="1" hangingPunct="1"/>
            <a:r>
              <a:rPr lang="en-US" altLang="en-US" sz="2400"/>
              <a:t>Calculate the centroids of each cluster (uses averages in each cluster to do this)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K-means Clustering</a:t>
            </a:r>
          </a:p>
        </p:txBody>
      </p:sp>
      <p:pic>
        <p:nvPicPr>
          <p:cNvPr id="16387"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81000" y="1828800"/>
            <a:ext cx="4038600" cy="3157538"/>
          </a:xfrm>
          <a:noFill/>
        </p:spPr>
      </p:pic>
      <p:pic>
        <p:nvPicPr>
          <p:cNvPr id="16388" name="Picture 6"/>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029200" y="1309688"/>
            <a:ext cx="2930525" cy="2476500"/>
          </a:xfrm>
          <a:noFill/>
        </p:spPr>
      </p:pic>
      <p:pic>
        <p:nvPicPr>
          <p:cNvPr id="16389" name="Picture 8"/>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5029200" y="4038600"/>
            <a:ext cx="2819400" cy="2393950"/>
          </a:xfrm>
          <a:noFill/>
        </p:spPr>
      </p:pic>
      <p:sp>
        <p:nvSpPr>
          <p:cNvPr id="16390" name="Line 10"/>
          <p:cNvSpPr>
            <a:spLocks noChangeShapeType="1"/>
          </p:cNvSpPr>
          <p:nvPr/>
        </p:nvSpPr>
        <p:spPr bwMode="auto">
          <a:xfrm>
            <a:off x="4724400" y="3886200"/>
            <a:ext cx="3962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11"/>
          <p:cNvSpPr>
            <a:spLocks noChangeShapeType="1"/>
          </p:cNvSpPr>
          <p:nvPr/>
        </p:nvSpPr>
        <p:spPr bwMode="auto">
          <a:xfrm>
            <a:off x="4648200" y="1600200"/>
            <a:ext cx="76200" cy="44196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lang="en-US" altLang="en-US"/>
              <a:t>Function to be minimized</a:t>
            </a:r>
          </a:p>
        </p:txBody>
      </p:sp>
      <p:sp>
        <p:nvSpPr>
          <p:cNvPr id="8" name="TextBox 7"/>
          <p:cNvSpPr txBox="1">
            <a:spLocks noRot="1" noChangeAspect="1" noMove="1" noResize="1" noEditPoints="1" noAdjustHandles="1" noChangeArrowheads="1" noChangeShapeType="1" noTextEdit="1"/>
          </p:cNvSpPr>
          <p:nvPr/>
        </p:nvSpPr>
        <p:spPr>
          <a:xfrm>
            <a:off x="685800" y="2895600"/>
            <a:ext cx="6705600" cy="399597"/>
          </a:xfrm>
          <a:prstGeom prst="rect">
            <a:avLst/>
          </a:prstGeom>
          <a:blipFill>
            <a:blip r:embed="rId2"/>
            <a:stretch>
              <a:fillRect l="-818" t="-106061" b="-166667"/>
            </a:stretch>
          </a:blipFill>
        </p:spPr>
        <p:txBody>
          <a:bodyPr/>
          <a:lstStyle/>
          <a:p>
            <a:pPr>
              <a:defRPr/>
            </a:pPr>
            <a:r>
              <a:rPr lang="en-US">
                <a:noFill/>
              </a:rPr>
              <a:t> </a:t>
            </a:r>
          </a:p>
        </p:txBody>
      </p:sp>
      <p:sp>
        <p:nvSpPr>
          <p:cNvPr id="16" name="TextBox 15"/>
          <p:cNvSpPr txBox="1">
            <a:spLocks noRot="1" noChangeAspect="1" noMove="1" noResize="1" noEditPoints="1" noAdjustHandles="1" noChangeArrowheads="1" noChangeShapeType="1" noTextEdit="1"/>
          </p:cNvSpPr>
          <p:nvPr/>
        </p:nvSpPr>
        <p:spPr>
          <a:xfrm>
            <a:off x="457200" y="2360652"/>
            <a:ext cx="3114675" cy="553998"/>
          </a:xfrm>
          <a:prstGeom prst="rect">
            <a:avLst/>
          </a:prstGeom>
          <a:blipFill>
            <a:blip r:embed="rId3"/>
            <a:stretch>
              <a:fillRect t="-1099"/>
            </a:stretch>
          </a:blipFill>
        </p:spPr>
        <p:txBody>
          <a:bodyPr/>
          <a:lstStyle/>
          <a:p>
            <a:pPr>
              <a:defRPr/>
            </a:pPr>
            <a:r>
              <a:rPr lang="en-US">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title"/>
          </p:nvPr>
        </p:nvSpPr>
        <p:spPr/>
        <p:txBody>
          <a:bodyPr/>
          <a:lstStyle/>
          <a:p>
            <a:pPr eaLnBrk="1" hangingPunct="1"/>
            <a:r>
              <a:rPr lang="en-US" altLang="en-US"/>
              <a:t>K-means Clustering</a:t>
            </a:r>
          </a:p>
        </p:txBody>
      </p:sp>
      <p:sp>
        <p:nvSpPr>
          <p:cNvPr id="19459" name="Rectangle 8"/>
          <p:cNvSpPr>
            <a:spLocks noGrp="1" noChangeArrowheads="1"/>
          </p:cNvSpPr>
          <p:nvPr>
            <p:ph type="body" idx="1"/>
          </p:nvPr>
        </p:nvSpPr>
        <p:spPr>
          <a:xfrm>
            <a:off x="457200" y="1600200"/>
            <a:ext cx="4038600" cy="4525963"/>
          </a:xfrm>
        </p:spPr>
        <p:txBody>
          <a:bodyPr/>
          <a:lstStyle/>
          <a:p>
            <a:pPr eaLnBrk="1" hangingPunct="1"/>
            <a:r>
              <a:rPr lang="en-US" altLang="en-US" sz="2800"/>
              <a:t>Resulting clusters describe underlying structure in the data, however, there is no one right description of that structure (Ex: Figure 11.6 – playing cards K=2, K=4)</a:t>
            </a:r>
          </a:p>
          <a:p>
            <a:pPr eaLnBrk="1" hangingPunct="1"/>
            <a:endParaRPr lang="en-US" altLang="en-US" sz="2800"/>
          </a:p>
        </p:txBody>
      </p:sp>
      <p:pic>
        <p:nvPicPr>
          <p:cNvPr id="19460"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648200" y="1905000"/>
            <a:ext cx="4010025" cy="3495675"/>
          </a:xfr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00"/>
  <p:tag name="DEFAULTHEIGHT" val="284"/>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textrm{aff}(x,y) = e^{-(\frac{(x-y)^T(x-y)}{2\sigma_d^2})}$$&#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241"/>
  <p:tag name="PICTUREFILESIZE" val="1592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textrm{aff}(x,y) = e^{-(\frac{(x-y)^T(x-y)}{2\sigma_d^2})}$$&#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241"/>
  <p:tag name="PICTUREFILESIZE" val="15929"/>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textrm{aff}(x,y) = e^{-(\frac{(I(x)-I(y))^T(I(x)-I(y))}{2\sigma_d^2})}$$&#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325"/>
  <p:tag name="PICTUREFILESIZE" val="20388"/>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 w = \arg\max\limits_{w_n}  w_n^T A w_n \\&#10; \textrm{Such that}~~~ w_n^Tw_n = 1&#10;\end{eqnarray*}&#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222"/>
  <p:tag name="PICTUREFILESIZE" val="21515"/>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rg\min\limits_{A,B}\frac{cut(A,B)}{assoc(A,V)} + \frac{cut(A,B)}{assoc(B,V)}$$&#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332"/>
  <p:tag name="PICTUREFILESIZE" val="3077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dist(X,Y) = \sqrt{\sum_{i=1}^{d}(X(i) - Y(i))^2} $$&#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325"/>
  <p:tag name="PICTUREFILESIZE" val="2498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dist(X,Y) = \sum_{i=1}^{d} |X(i)-Y(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
  <p:tag name="PICTUREFILESIZE" val="19946"/>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dist_p(X,Y) = \left(\sum_{i=1}^{d} (X(i) - Y(i))^p\right)^{1/p} $$&#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372"/>
  <p:tag name="PICTUREFILESIZE" val="2783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 = \frac{x - x_{min}}{x_{max} - x_{min}}$$&#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67"/>
  <p:tag name="PICTUREFILESIZE" val="12309"/>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 = \frac{x - \mu}{\sigma}$$&#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00"/>
  <p:tag name="PICTUREFILESIZE" val="477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dist(X,Y) = \sqrt{\sum_{i=1}^{d}w_i(X(i) - Y(i))^2} $$&#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350"/>
  <p:tag name="PICTUREFILESIZE" val="26551"/>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textrm{aff}(x,y) = e^{-(\frac{(x-y)^T(x-y)}{2\sigma_d^2})}$$&#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241"/>
  <p:tag name="PICTUREFILESIZE" val="15929"/>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og\textrm{aff}(x,y) = \frac{(x-y)^T(x-y)}{2\sigma_d^2}$$&#10;\end{document}&#10;"/>
  <p:tag name="EXTERNALNAME" val="txp_fig"/>
  <p:tag name="BLEND" val="False"/>
  <p:tag name="TRANSPARENT" val="False"/>
  <p:tag name="KEEPFILES" val="False"/>
  <p:tag name="DEBUGPAUSE" val="False"/>
  <p:tag name="RESOLUTION" val="1200"/>
  <p:tag name="TIMEOUT" val="(none)"/>
  <p:tag name="BOXWIDTH" val="400"/>
  <p:tag name="BOXHEIGHT" val="284"/>
  <p:tag name="BOXFONT" val="10"/>
  <p:tag name="BOXWRAP" val="False"/>
  <p:tag name="WORKAROUNDTRANSPARENCYBUG" val="False"/>
  <p:tag name="ALLOWFONTSUBSTITUTION" val="False"/>
  <p:tag name="BITMAPFORMAT" val="pngmono"/>
  <p:tag name="ORIGWIDTH" val="312"/>
  <p:tag name="PICTUREFILESIZE" val="19850"/>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2038</TotalTime>
  <Words>2211</Words>
  <Application>Microsoft Office PowerPoint</Application>
  <PresentationFormat>On-screen Show (4:3)</PresentationFormat>
  <Paragraphs>311</Paragraphs>
  <Slides>56</Slides>
  <Notes>36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Cambria Math</vt:lpstr>
      <vt:lpstr>Monotype Sorts</vt:lpstr>
      <vt:lpstr>Custom Design</vt:lpstr>
      <vt:lpstr>Chapter 11 Automatic Cluster Detection</vt:lpstr>
      <vt:lpstr>Data Mining Techniques So Far…</vt:lpstr>
      <vt:lpstr>Automatic Cluster Detection</vt:lpstr>
      <vt:lpstr>Automatic Cluster Detection</vt:lpstr>
      <vt:lpstr>Clustering Examples</vt:lpstr>
      <vt:lpstr>K-means Clustering</vt:lpstr>
      <vt:lpstr>K-means Clustering</vt:lpstr>
      <vt:lpstr>Function to be minimized</vt:lpstr>
      <vt:lpstr>K-means Clustering</vt:lpstr>
      <vt:lpstr>K-means Clustering Demo</vt:lpstr>
      <vt:lpstr>Similarity &amp; Difference</vt:lpstr>
      <vt:lpstr>Similarity &amp; Difference</vt:lpstr>
      <vt:lpstr>Similarity &amp; Difference</vt:lpstr>
      <vt:lpstr>Distance Measure</vt:lpstr>
      <vt:lpstr>Other Distances</vt:lpstr>
      <vt:lpstr>PowerPoint Presentation</vt:lpstr>
      <vt:lpstr>PowerPoint Presentation</vt:lpstr>
      <vt:lpstr>Other Distances</vt:lpstr>
      <vt:lpstr>Scaling &amp; Weighting</vt:lpstr>
      <vt:lpstr>Why Least Squares?</vt:lpstr>
      <vt:lpstr>Other Approaches to Cluster Detection</vt:lpstr>
      <vt:lpstr>Gaussian Mixture Models(GMM)</vt:lpstr>
      <vt:lpstr>Gaussian Mixture Models (GMM)</vt:lpstr>
      <vt:lpstr>GMM</vt:lpstr>
      <vt:lpstr>Derivation in 1D</vt:lpstr>
      <vt:lpstr>Derivation in 1D</vt:lpstr>
      <vt:lpstr>GMM</vt:lpstr>
      <vt:lpstr>K means</vt:lpstr>
      <vt:lpstr>K means</vt:lpstr>
      <vt:lpstr>Soft K means</vt:lpstr>
      <vt:lpstr>Soft K means</vt:lpstr>
      <vt:lpstr>Full GMM</vt:lpstr>
      <vt:lpstr>Full GMM</vt:lpstr>
      <vt:lpstr>General Full GMM </vt:lpstr>
      <vt:lpstr>Agglomerative Clustering</vt:lpstr>
      <vt:lpstr>Agglomerative Clustering</vt:lpstr>
      <vt:lpstr>Agglomerative Clustering</vt:lpstr>
      <vt:lpstr>Divisive Clustering</vt:lpstr>
      <vt:lpstr>Affinity</vt:lpstr>
      <vt:lpstr>Affinity Matrix</vt:lpstr>
      <vt:lpstr>Affinity Matrix</vt:lpstr>
      <vt:lpstr>Affinity Matrix</vt:lpstr>
      <vt:lpstr>Affinity Matrix</vt:lpstr>
      <vt:lpstr>PowerPoint Presentation</vt:lpstr>
      <vt:lpstr>Multi-cluster problem</vt:lpstr>
      <vt:lpstr>How to cut?</vt:lpstr>
      <vt:lpstr>How to cut?</vt:lpstr>
      <vt:lpstr>Min Cut</vt:lpstr>
      <vt:lpstr>Min Cut</vt:lpstr>
      <vt:lpstr>Normalized Cuts</vt:lpstr>
      <vt:lpstr>Finding the first Eigen Vector</vt:lpstr>
      <vt:lpstr>The Power Method</vt:lpstr>
      <vt:lpstr>Evaluating Clusters</vt:lpstr>
      <vt:lpstr>Evaluating Clusters</vt:lpstr>
      <vt:lpstr>Case Study: Clustering Towns</vt:lpstr>
      <vt:lpstr>End of Chapter 11</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Ron Norman</dc:creator>
  <cp:lastModifiedBy>Tal Dulberg</cp:lastModifiedBy>
  <cp:revision>112</cp:revision>
  <dcterms:created xsi:type="dcterms:W3CDTF">2004-06-24T21:46:57Z</dcterms:created>
  <dcterms:modified xsi:type="dcterms:W3CDTF">2022-03-31T07:44:09Z</dcterms:modified>
</cp:coreProperties>
</file>