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4343D-7B0F-425D-B5BA-C75F4829BD32}" v="2" dt="2022-07-02T17:14:4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EA34343D-7B0F-425D-B5BA-C75F4829BD32}"/>
    <pc:docChg chg="modSld">
      <pc:chgData name="Tal Dulberg" userId="643278e3d9af6261" providerId="LiveId" clId="{EA34343D-7B0F-425D-B5BA-C75F4829BD32}" dt="2022-07-02T17:14:39.758" v="0" actId="20578"/>
      <pc:docMkLst>
        <pc:docMk/>
      </pc:docMkLst>
      <pc:sldChg chg="modSp">
        <pc:chgData name="Tal Dulberg" userId="643278e3d9af6261" providerId="LiveId" clId="{EA34343D-7B0F-425D-B5BA-C75F4829BD32}" dt="2022-07-02T17:14:39.758" v="0" actId="20578"/>
        <pc:sldMkLst>
          <pc:docMk/>
          <pc:sldMk cId="3808607985" sldId="261"/>
        </pc:sldMkLst>
        <pc:spChg chg="mod">
          <ac:chgData name="Tal Dulberg" userId="643278e3d9af6261" providerId="LiveId" clId="{EA34343D-7B0F-425D-B5BA-C75F4829BD32}" dt="2022-07-02T17:14:39.758" v="0" actId="20578"/>
          <ac:spMkLst>
            <pc:docMk/>
            <pc:sldMk cId="3808607985" sldId="26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109-9946-48B4-9DA7-95872EAF036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6C62F-7D3B-49BF-802C-7469557B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4CD7E1B9-2932-4C3F-84DA-77B735B74302}" type="slidenum">
              <a:rPr lang="he-IL" altLang="en-US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01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defTabSz="896938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6525431B-42BB-4764-AEA5-63DBCA2BF0E9}" type="slidenum">
              <a:rPr lang="he-IL" altLang="en-US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5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8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B8D4-5EA8-4C82-B44A-FD3D75DC04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42B1-9FAE-436C-999E-65AE6BC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&amp; ANN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2722" y="1353786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95600" y="218308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7953" y="456804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3502" y="3309254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34299" y="1803069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39829" y="3945158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69532" y="3556659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5600" y="5209309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84275" y="4756067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06093" y="313112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09657" y="5235037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8316" y="291935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9345" y="4253344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416428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72348" y="144285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746715" y="298656"/>
            <a:ext cx="151311" cy="624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834753" y="371959"/>
            <a:ext cx="183563" cy="633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227128" y="0"/>
            <a:ext cx="88123" cy="654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0" y="2696705"/>
            <a:ext cx="12192000" cy="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0" y="4431473"/>
            <a:ext cx="12192000" cy="6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14061" y="42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84571" y="606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74092" y="705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986" y="2696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0481" y="4659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6908" y="97609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4571" y="37347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11001</a:t>
            </a:r>
          </a:p>
        </p:txBody>
      </p:sp>
    </p:spTree>
    <p:extLst>
      <p:ext uri="{BB962C8B-B14F-4D97-AF65-F5344CB8AC3E}">
        <p14:creationId xmlns:p14="http://schemas.microsoft.com/office/powerpoint/2010/main" val="356606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Locality Sensitive Hashing (LSH)</a:t>
            </a:r>
          </a:p>
        </p:txBody>
      </p:sp>
      <p:pic>
        <p:nvPicPr>
          <p:cNvPr id="3686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4" y="1676400"/>
            <a:ext cx="21478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133600" y="457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7300" indent="-12573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 random tessellations of the space by K random cuts each</a:t>
            </a:r>
            <a:endParaRPr lang="en-US" altLang="en-US" sz="180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2133600" y="5197476"/>
            <a:ext cx="7543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query returns the content of the L cells for a point q 				in </a:t>
            </a:r>
            <a:r>
              <a:rPr lang="en-US" altLang="en-US" i="1"/>
              <a:t>sublinear </a:t>
            </a:r>
            <a:r>
              <a:rPr lang="en-US" altLang="en-US"/>
              <a:t> time</a:t>
            </a:r>
            <a:r>
              <a:rPr lang="en-US" altLang="en-US" i="1"/>
              <a:t> </a:t>
            </a:r>
            <a:endParaRPr lang="en-US" altLang="en-US" sz="1800" i="1"/>
          </a:p>
        </p:txBody>
      </p:sp>
      <p:pic>
        <p:nvPicPr>
          <p:cNvPr id="36871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9" y="2438400"/>
            <a:ext cx="184467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19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and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RKDTREE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L</a:t>
                </a:r>
              </a:p>
              <a:p>
                <a:r>
                  <a:rPr lang="en-US" dirty="0"/>
                  <a:t>LSH K 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real distance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5873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11800"/>
            <a:ext cx="762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74925" y="5454650"/>
            <a:ext cx="384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en-US"/>
              <a:t>   the approximate distance</a:t>
            </a:r>
          </a:p>
        </p:txBody>
      </p:sp>
    </p:spTree>
    <p:extLst>
      <p:ext uri="{BB962C8B-B14F-4D97-AF65-F5344CB8AC3E}">
        <p14:creationId xmlns:p14="http://schemas.microsoft.com/office/powerpoint/2010/main" val="389081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-35927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</a:rPr>
              <a:t>Choosing Optimal K and L</a:t>
            </a: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1736726" y="677800"/>
            <a:ext cx="65053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en-US" dirty="0"/>
              <a:t>for each K estimate the error for</a:t>
            </a:r>
          </a:p>
          <a:p>
            <a:pPr eaLnBrk="1" hangingPunct="1"/>
            <a:r>
              <a:rPr lang="en-US" altLang="en-US" dirty="0"/>
              <a:t>in one run for all L’s </a:t>
            </a:r>
          </a:p>
          <a:p>
            <a:pPr eaLnBrk="1" hangingPunct="1"/>
            <a:r>
              <a:rPr lang="en-US" altLang="en-US" dirty="0"/>
              <a:t>  find the minimal L satisfying the constraint L(K)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minimize the running time t(K,L(K)):  </a:t>
            </a:r>
          </a:p>
        </p:txBody>
      </p:sp>
      <p:pic>
        <p:nvPicPr>
          <p:cNvPr id="40964" name="Picture 10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0"/>
            <a:ext cx="2057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0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2208214"/>
            <a:ext cx="2757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0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63875"/>
            <a:ext cx="88392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 Box 1034"/>
          <p:cNvSpPr txBox="1">
            <a:spLocks noChangeArrowheads="1"/>
          </p:cNvSpPr>
          <p:nvPr/>
        </p:nvSpPr>
        <p:spPr bwMode="auto">
          <a:xfrm>
            <a:off x="9144001" y="3214688"/>
            <a:ext cx="10214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en-US" sz="1800"/>
              <a:t>minimum</a:t>
            </a:r>
          </a:p>
        </p:txBody>
      </p:sp>
      <p:sp>
        <p:nvSpPr>
          <p:cNvPr id="40968" name="Line 1035"/>
          <p:cNvSpPr>
            <a:spLocks noChangeShapeType="1"/>
          </p:cNvSpPr>
          <p:nvPr/>
        </p:nvSpPr>
        <p:spPr bwMode="auto">
          <a:xfrm>
            <a:off x="97155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Text Box 1036"/>
          <p:cNvSpPr txBox="1">
            <a:spLocks noChangeArrowheads="1"/>
          </p:cNvSpPr>
          <p:nvPr/>
        </p:nvSpPr>
        <p:spPr bwMode="auto">
          <a:xfrm>
            <a:off x="1889126" y="5226051"/>
            <a:ext cx="19688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en-US"/>
              <a:t>approximation</a:t>
            </a:r>
          </a:p>
          <a:p>
            <a:pPr eaLnBrk="1" hangingPunct="1"/>
            <a:r>
              <a:rPr lang="en-US" altLang="en-US"/>
              <a:t>error for K,L</a:t>
            </a:r>
          </a:p>
        </p:txBody>
      </p:sp>
      <p:sp>
        <p:nvSpPr>
          <p:cNvPr id="40970" name="Text Box 1037"/>
          <p:cNvSpPr txBox="1">
            <a:spLocks noChangeArrowheads="1"/>
          </p:cNvSpPr>
          <p:nvPr/>
        </p:nvSpPr>
        <p:spPr bwMode="auto">
          <a:xfrm>
            <a:off x="5165726" y="5226051"/>
            <a:ext cx="2085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en-US"/>
              <a:t>L(K) for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>
                <a:ea typeface="Arial Unicode MS" pitchFamily="34" charset="-128"/>
              </a:rPr>
              <a:t>=0.05</a:t>
            </a: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40971" name="Text Box 1038"/>
          <p:cNvSpPr txBox="1">
            <a:spLocks noChangeArrowheads="1"/>
          </p:cNvSpPr>
          <p:nvPr/>
        </p:nvSpPr>
        <p:spPr bwMode="auto">
          <a:xfrm>
            <a:off x="8061325" y="5149851"/>
            <a:ext cx="18501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en-US"/>
              <a:t>Running time</a:t>
            </a:r>
          </a:p>
          <a:p>
            <a:pPr eaLnBrk="1" hangingPunct="1"/>
            <a:r>
              <a:rPr lang="en-US" altLang="en-US"/>
              <a:t>t[K,L(K)]</a:t>
            </a:r>
          </a:p>
        </p:txBody>
      </p:sp>
    </p:spTree>
    <p:extLst>
      <p:ext uri="{BB962C8B-B14F-4D97-AF65-F5344CB8AC3E}">
        <p14:creationId xmlns:p14="http://schemas.microsoft.com/office/powerpoint/2010/main" val="41138548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Nearest-Neighbours for Classification </a:t>
            </a:r>
          </a:p>
        </p:txBody>
      </p:sp>
      <p:pic>
        <p:nvPicPr>
          <p:cNvPr id="9" name="Content Placeholder 8" descr="Figure2.27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7435"/>
          <a:stretch>
            <a:fillRect/>
          </a:stretch>
        </p:blipFill>
        <p:spPr>
          <a:xfrm>
            <a:off x="2224086" y="1980362"/>
            <a:ext cx="3657600" cy="3571900"/>
          </a:xfrm>
        </p:spPr>
      </p:pic>
      <p:grpSp>
        <p:nvGrpSpPr>
          <p:cNvPr id="15" name="Group 14"/>
          <p:cNvGrpSpPr/>
          <p:nvPr/>
        </p:nvGrpSpPr>
        <p:grpSpPr>
          <a:xfrm>
            <a:off x="6381752" y="1980363"/>
            <a:ext cx="3657600" cy="3736857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3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MI10" pitchFamily="34" charset="2"/>
                </a:rPr>
                <a:t>K</a:t>
              </a:r>
              <a:r>
                <a:rPr lang="en-GB" dirty="0">
                  <a:latin typeface="CMR12" pitchFamily="34" charset="2"/>
                </a:rPr>
                <a:t> = 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32968" y="5365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MI10" pitchFamily="34" charset="2"/>
              </a:rPr>
              <a:t>K</a:t>
            </a:r>
            <a:r>
              <a:rPr lang="en-GB" dirty="0">
                <a:latin typeface="CMR12" pitchFamily="34" charset="2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8227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Nearest-Neighbours for Classification 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52596" y="1428736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5077" y="1428737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1342" y="1428737"/>
            <a:ext cx="2706624" cy="32552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7372" y="5000636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K acts as a smother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For                , the error rate of the 1-nearest-neighbour classifier is never more than twice the optimal error (obtained from the true conditional class distributions).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878" y="5353696"/>
            <a:ext cx="778766" cy="178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all labelled points</a:t>
            </a:r>
          </a:p>
          <a:p>
            <a:pPr lvl="1"/>
            <a:r>
              <a:rPr lang="en-US" dirty="0"/>
              <a:t>Train model from the other N-1 points</a:t>
            </a:r>
          </a:p>
          <a:p>
            <a:pPr lvl="1"/>
            <a:r>
              <a:rPr lang="en-US" dirty="0"/>
              <a:t>Classify the point</a:t>
            </a:r>
          </a:p>
          <a:p>
            <a:pPr lvl="1"/>
            <a:r>
              <a:rPr lang="en-US" dirty="0"/>
              <a:t>Compare to ground truth</a:t>
            </a:r>
          </a:p>
          <a:p>
            <a:r>
              <a:rPr lang="en-US" dirty="0"/>
              <a:t>Want to verify a KNN algorithm</a:t>
            </a:r>
          </a:p>
          <a:p>
            <a:r>
              <a:rPr lang="en-US" dirty="0"/>
              <a:t>For all points in the dataset</a:t>
            </a:r>
          </a:p>
          <a:p>
            <a:pPr lvl="1"/>
            <a:r>
              <a:rPr lang="en-US" dirty="0"/>
              <a:t>Find K+1 NN</a:t>
            </a:r>
          </a:p>
          <a:p>
            <a:pPr lvl="1"/>
            <a:r>
              <a:rPr lang="en-US" dirty="0"/>
              <a:t>Compare class of point with classification performed on the other K points.</a:t>
            </a:r>
          </a:p>
          <a:p>
            <a:r>
              <a:rPr lang="en-US" dirty="0"/>
              <a:t> No need to train a model for each N-1 point sets</a:t>
            </a:r>
          </a:p>
        </p:txBody>
      </p:sp>
    </p:spTree>
    <p:extLst>
      <p:ext uri="{BB962C8B-B14F-4D97-AF65-F5344CB8AC3E}">
        <p14:creationId xmlns:p14="http://schemas.microsoft.com/office/powerpoint/2010/main" val="117149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Approximate Nearest Neighbor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 points of dimension D</a:t>
            </a:r>
          </a:p>
          <a:p>
            <a:r>
              <a:rPr lang="en-US" dirty="0"/>
              <a:t>What is the time and space complexity for running a test query?</a:t>
            </a:r>
          </a:p>
          <a:p>
            <a:r>
              <a:rPr lang="en-US" dirty="0"/>
              <a:t>This is very high</a:t>
            </a:r>
          </a:p>
          <a:p>
            <a:r>
              <a:rPr lang="en-US" dirty="0"/>
              <a:t>NN queries are very useful in many applications not only ML.</a:t>
            </a:r>
          </a:p>
          <a:p>
            <a:r>
              <a:rPr lang="en-US" dirty="0"/>
              <a:t>Approximate Nearest Neighbor algorithms can not guarantee the correct answer but a close one.</a:t>
            </a:r>
          </a:p>
          <a:p>
            <a:r>
              <a:rPr lang="en-US" dirty="0"/>
              <a:t>Is that a problem?</a:t>
            </a:r>
          </a:p>
        </p:txBody>
      </p:sp>
    </p:spTree>
    <p:extLst>
      <p:ext uri="{BB962C8B-B14F-4D97-AF65-F5344CB8AC3E}">
        <p14:creationId xmlns:p14="http://schemas.microsoft.com/office/powerpoint/2010/main" val="46342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KD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642" y="1690688"/>
            <a:ext cx="111628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 Unicode MS"/>
              </a:rPr>
              <a:t>function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err="1">
                <a:latin typeface="Arial Unicode MS"/>
              </a:rPr>
              <a:t>kdtree</a:t>
            </a:r>
            <a:r>
              <a:rPr lang="en-US" altLang="en-US" dirty="0">
                <a:latin typeface="Arial Unicode MS"/>
              </a:rPr>
              <a:t> (</a:t>
            </a:r>
            <a:r>
              <a:rPr lang="en-US" altLang="en-US" i="1" dirty="0">
                <a:latin typeface="Arial Unicode MS"/>
              </a:rPr>
              <a:t>list of points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err="1">
                <a:latin typeface="Arial Unicode MS"/>
              </a:rPr>
              <a:t>pointList</a:t>
            </a:r>
            <a:r>
              <a:rPr lang="en-US" altLang="en-US" dirty="0">
                <a:latin typeface="Arial Unicode MS"/>
              </a:rPr>
              <a:t>, </a:t>
            </a:r>
            <a:r>
              <a:rPr lang="en-US" altLang="en-US" i="1" dirty="0" err="1">
                <a:latin typeface="Arial Unicode MS"/>
              </a:rPr>
              <a:t>int</a:t>
            </a:r>
            <a:r>
              <a:rPr lang="en-US" altLang="en-US" dirty="0">
                <a:latin typeface="Arial Unicode MS"/>
              </a:rPr>
              <a:t> depth)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Arial Unicode MS"/>
              </a:rPr>
              <a:t>	// Select axis based on depth so that axis cycles through all valid values</a:t>
            </a:r>
            <a:r>
              <a:rPr lang="en-US" altLang="en-US" dirty="0">
                <a:latin typeface="Arial Unicode MS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 Unicode MS"/>
              </a:rPr>
              <a:t>	</a:t>
            </a:r>
            <a:r>
              <a:rPr lang="en-US" altLang="en-US" b="1" dirty="0" err="1">
                <a:latin typeface="Arial Unicode MS"/>
              </a:rPr>
              <a:t>var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i="1" dirty="0" err="1">
                <a:latin typeface="Arial Unicode MS"/>
              </a:rPr>
              <a:t>int</a:t>
            </a:r>
            <a:r>
              <a:rPr lang="en-US" altLang="en-US" dirty="0">
                <a:latin typeface="Arial Unicode MS"/>
              </a:rPr>
              <a:t> axis := depth </a:t>
            </a:r>
            <a:r>
              <a:rPr lang="en-US" altLang="en-US" b="1" dirty="0">
                <a:latin typeface="Arial Unicode MS"/>
              </a:rPr>
              <a:t>mod</a:t>
            </a:r>
            <a:r>
              <a:rPr lang="en-US" altLang="en-US" dirty="0">
                <a:latin typeface="Arial Unicode MS"/>
              </a:rPr>
              <a:t> k;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Arial Unicode MS"/>
              </a:rPr>
              <a:t>	// Sort point list and choose median as pivot element</a:t>
            </a:r>
            <a:r>
              <a:rPr lang="en-US" altLang="en-US" dirty="0">
                <a:latin typeface="Arial Unicode MS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	select median </a:t>
            </a:r>
            <a:r>
              <a:rPr lang="en-US" altLang="en-US" b="1" dirty="0">
                <a:latin typeface="Arial Unicode MS"/>
              </a:rPr>
              <a:t>by</a:t>
            </a:r>
            <a:r>
              <a:rPr lang="en-US" altLang="en-US" dirty="0">
                <a:latin typeface="Arial Unicode MS"/>
              </a:rPr>
              <a:t> axis </a:t>
            </a:r>
            <a:r>
              <a:rPr lang="en-US" altLang="en-US" b="1" dirty="0">
                <a:latin typeface="Arial Unicode MS"/>
              </a:rPr>
              <a:t>from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err="1">
                <a:latin typeface="Arial Unicode MS"/>
              </a:rPr>
              <a:t>pointList</a:t>
            </a:r>
            <a:r>
              <a:rPr lang="en-US" altLang="en-US" dirty="0">
                <a:latin typeface="Arial Unicode MS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Arial Unicode MS"/>
              </a:rPr>
              <a:t>	// Create node and construct subtree</a:t>
            </a:r>
            <a:r>
              <a:rPr lang="en-US" altLang="en-US" dirty="0">
                <a:latin typeface="Arial Unicode MS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	</a:t>
            </a:r>
            <a:r>
              <a:rPr lang="en-US" altLang="en-US" dirty="0" err="1">
                <a:latin typeface="Arial Unicode MS"/>
              </a:rPr>
              <a:t>node.location</a:t>
            </a:r>
            <a:r>
              <a:rPr lang="en-US" altLang="en-US" dirty="0">
                <a:latin typeface="Arial Unicode MS"/>
              </a:rPr>
              <a:t> := median;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	</a:t>
            </a:r>
            <a:r>
              <a:rPr lang="en-US" altLang="en-US" dirty="0" err="1">
                <a:latin typeface="Arial Unicode MS"/>
              </a:rPr>
              <a:t>node.leftChild</a:t>
            </a:r>
            <a:r>
              <a:rPr lang="en-US" altLang="en-US" dirty="0">
                <a:latin typeface="Arial Unicode MS"/>
              </a:rPr>
              <a:t> := </a:t>
            </a:r>
            <a:r>
              <a:rPr lang="en-US" altLang="en-US" dirty="0" err="1">
                <a:latin typeface="Arial Unicode MS"/>
              </a:rPr>
              <a:t>kdtree</a:t>
            </a:r>
            <a:r>
              <a:rPr lang="en-US" altLang="en-US" dirty="0">
                <a:latin typeface="Arial Unicode MS"/>
              </a:rPr>
              <a:t>(points </a:t>
            </a:r>
            <a:r>
              <a:rPr lang="en-US" altLang="en-US" b="1" dirty="0">
                <a:latin typeface="Arial Unicode MS"/>
              </a:rPr>
              <a:t>in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err="1">
                <a:latin typeface="Arial Unicode MS"/>
              </a:rPr>
              <a:t>pointList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b="1" dirty="0">
                <a:latin typeface="Arial Unicode MS"/>
              </a:rPr>
              <a:t>before</a:t>
            </a:r>
            <a:r>
              <a:rPr lang="en-US" altLang="en-US" dirty="0">
                <a:latin typeface="Arial Unicode MS"/>
              </a:rPr>
              <a:t> median, depth+1);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	</a:t>
            </a:r>
            <a:r>
              <a:rPr lang="en-US" altLang="en-US" dirty="0" err="1">
                <a:latin typeface="Arial Unicode MS"/>
              </a:rPr>
              <a:t>node.rightChild</a:t>
            </a:r>
            <a:r>
              <a:rPr lang="en-US" altLang="en-US" dirty="0">
                <a:latin typeface="Arial Unicode MS"/>
              </a:rPr>
              <a:t> := </a:t>
            </a:r>
            <a:r>
              <a:rPr lang="en-US" altLang="en-US" dirty="0" err="1">
                <a:latin typeface="Arial Unicode MS"/>
              </a:rPr>
              <a:t>kdtree</a:t>
            </a:r>
            <a:r>
              <a:rPr lang="en-US" altLang="en-US" dirty="0">
                <a:latin typeface="Arial Unicode MS"/>
              </a:rPr>
              <a:t>(points </a:t>
            </a:r>
            <a:r>
              <a:rPr lang="en-US" altLang="en-US" b="1" dirty="0">
                <a:latin typeface="Arial Unicode MS"/>
              </a:rPr>
              <a:t>in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err="1">
                <a:latin typeface="Arial Unicode MS"/>
              </a:rPr>
              <a:t>pointList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b="1" dirty="0">
                <a:latin typeface="Arial Unicode MS"/>
              </a:rPr>
              <a:t>after</a:t>
            </a:r>
            <a:r>
              <a:rPr lang="en-US" altLang="en-US" dirty="0">
                <a:latin typeface="Arial Unicode MS"/>
              </a:rPr>
              <a:t> median, depth+1);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 	</a:t>
            </a:r>
            <a:r>
              <a:rPr lang="en-US" altLang="en-US" b="1" dirty="0">
                <a:latin typeface="Arial Unicode MS"/>
              </a:rPr>
              <a:t>return</a:t>
            </a:r>
            <a:r>
              <a:rPr lang="en-US" altLang="en-US" dirty="0">
                <a:latin typeface="Arial Unicode MS"/>
              </a:rPr>
              <a:t> node;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0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2722" y="1353786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95600" y="218308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7953" y="456804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3502" y="3309254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34299" y="1803069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39829" y="3945158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69532" y="3556659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5600" y="5209309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84275" y="4756067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06093" y="313112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09657" y="5235037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8316" y="291935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9345" y="4253344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416428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72348" y="144285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7133" y="298859"/>
            <a:ext cx="166254" cy="584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5211" y="3945158"/>
            <a:ext cx="4876799" cy="8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70260" y="3220189"/>
            <a:ext cx="478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101443" y="298859"/>
            <a:ext cx="0" cy="2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867402" y="3220189"/>
            <a:ext cx="83128" cy="254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784546" y="3989690"/>
            <a:ext cx="64324" cy="227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0478" y="298859"/>
            <a:ext cx="53968" cy="369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5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Randomized KD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several KD Trees randomly built.</a:t>
            </a:r>
          </a:p>
          <a:p>
            <a:r>
              <a:rPr lang="en-US" dirty="0"/>
              <a:t>Take the union of the results</a:t>
            </a:r>
          </a:p>
          <a:p>
            <a:r>
              <a:rPr lang="en-US" dirty="0"/>
              <a:t>Find the NN</a:t>
            </a:r>
          </a:p>
          <a:p>
            <a:endParaRPr lang="en-US" dirty="0"/>
          </a:p>
          <a:p>
            <a:r>
              <a:rPr lang="en-US" dirty="0"/>
              <a:t>Does this always work?</a:t>
            </a:r>
          </a:p>
        </p:txBody>
      </p:sp>
    </p:spTree>
    <p:extLst>
      <p:ext uri="{BB962C8B-B14F-4D97-AF65-F5344CB8AC3E}">
        <p14:creationId xmlns:p14="http://schemas.microsoft.com/office/powerpoint/2010/main" val="258824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Locality Sensitive Hashing (LSH)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data structure</a:t>
            </a:r>
          </a:p>
          <a:p>
            <a:pPr lvl="1"/>
            <a:r>
              <a:rPr lang="en-US" dirty="0"/>
              <a:t>Randomly choose K cuts (X(j) &gt; cut)</a:t>
            </a:r>
          </a:p>
          <a:p>
            <a:pPr lvl="1"/>
            <a:r>
              <a:rPr lang="en-US" dirty="0"/>
              <a:t>Given a point X compute the K Boolean values of the cuts.</a:t>
            </a:r>
          </a:p>
          <a:p>
            <a:pPr lvl="1"/>
            <a:r>
              <a:rPr lang="en-US" dirty="0"/>
              <a:t>This is a key.</a:t>
            </a:r>
          </a:p>
          <a:p>
            <a:pPr lvl="1"/>
            <a:r>
              <a:rPr lang="en-US" dirty="0"/>
              <a:t>Save the point in a hash table in a list associated with the key.</a:t>
            </a:r>
          </a:p>
          <a:p>
            <a:r>
              <a:rPr lang="en-US" dirty="0"/>
              <a:t>Find the NN given a query q</a:t>
            </a:r>
          </a:p>
          <a:p>
            <a:pPr lvl="1"/>
            <a:r>
              <a:rPr lang="en-US" dirty="0"/>
              <a:t>Compute the key for q</a:t>
            </a:r>
          </a:p>
          <a:p>
            <a:pPr lvl="1"/>
            <a:r>
              <a:rPr lang="en-US" dirty="0"/>
              <a:t>Find the list associated with the key.</a:t>
            </a:r>
          </a:p>
          <a:p>
            <a:pPr lvl="1"/>
            <a:r>
              <a:rPr lang="en-US" dirty="0"/>
              <a:t>Find the nearest neighbor.</a:t>
            </a:r>
          </a:p>
          <a:p>
            <a:r>
              <a:rPr lang="en-US" dirty="0"/>
              <a:t>Does this work?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81200" y="1331556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[</a:t>
            </a:r>
            <a:r>
              <a:rPr lang="en-US" altLang="en-US" sz="1600" dirty="0" err="1"/>
              <a:t>Indyk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Motwani</a:t>
            </a:r>
            <a:r>
              <a:rPr lang="en-US" altLang="en-US" sz="1600" dirty="0"/>
              <a:t>, 98], [</a:t>
            </a:r>
            <a:r>
              <a:rPr lang="en-US" altLang="en-US" sz="1600" dirty="0" err="1"/>
              <a:t>Kushilevitz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Ostrovsky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Rabani</a:t>
            </a:r>
            <a:r>
              <a:rPr lang="en-US" altLang="en-US" sz="1600" dirty="0"/>
              <a:t> 98], [</a:t>
            </a:r>
            <a:r>
              <a:rPr lang="en-US" altLang="en-US" sz="1600" dirty="0" err="1"/>
              <a:t>Gionis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Indyk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Motwani</a:t>
            </a:r>
            <a:r>
              <a:rPr lang="en-US" altLang="en-US" sz="1600" dirty="0"/>
              <a:t>, 99]</a:t>
            </a:r>
          </a:p>
        </p:txBody>
      </p:sp>
    </p:spTree>
    <p:extLst>
      <p:ext uri="{BB962C8B-B14F-4D97-AF65-F5344CB8AC3E}">
        <p14:creationId xmlns:p14="http://schemas.microsoft.com/office/powerpoint/2010/main" val="1949163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N \rightarrow \infty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5"/>
  <p:tag name="PICTUREFILESIZE" val="1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times, epsf, amsmath, amssymb}&#10;\begin{document}&#10;\newcommand{\locim}[1]{latex/#1}&#10;\begin{figure}&#10;\centerline{&#10;\epsfxsize = 2.0in&#10;\epsffile{\locim{cuts.eps}}&#10;}&#10;\end{figure}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4"/>
  <p:tag name="PICTUREFILESIZE" val="582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times, epsf, amsmath, amssymb}&#10;\begin{document}&#10;\newcommand{\locim}[1]{latex/#1}&#10;\begin{figure}&#10;\centerline{&#10;\epsfxsize = 2.0in&#10;\epsffile{\locim{cuts.eps}}&#10;}&#10;\end{figure}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16m"/>
  <p:tag name="DEBUGINTERACTIVE" val="True"/>
  <p:tag name="ORIGWIDTH" val="145"/>
  <p:tag name="PICTUREFILESIZE" val="9350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NewMS/latex2/ourdef}&#10;\usepackage{amsmath}&#10;\begin{document}&#10;\begin{eqnarray*}&#10;(K,L)=\arg\min\limits_{K,L} t(K,L)  \\&#10;\text{subject to:}~~~ &#10;\frac{1}{m} \sum\limits_{j=1}^{m}\frac{h_{j}^{(K,L)}}{h_j} &#10;\le (1+\epsilon)  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16m"/>
  <p:tag name="DEBUGINTERACTIVE" val="True"/>
  <p:tag name="ORIGWIDTH" val="1323"/>
  <p:tag name="PICTUREFILESIZE" val="19457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NewMS/latex2/ourdef}&#10;\usepackage{amsmath}&#10;\begin{document}&#10;$h_j^{(K,L)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16m"/>
  <p:tag name="DEBUGINTERACTIVE" val="True"/>
  <p:tag name="ORIGWIDTH" val="216.875"/>
  <p:tag name="PICTUREFILESIZE" val="1021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NewMS/latex2/ourdef}&#10;\usepackage{amsmath}&#10;\begin{document}&#10;$L=1,\cdots,L_{max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16m"/>
  <p:tag name="DEBUGINTERACTIVE" val="True"/>
  <p:tag name="ORIGWIDTH" val="585"/>
  <p:tag name="PICTUREFILESIZE" val="1542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NewMS/latex2/ourdef}&#10;\usepackage{amsmath}&#10;\begin{document}&#10;$K_{min} \rightarrow L(K_{min}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16m"/>
  <p:tag name="DEBUGINTERACTIVE" val="True"/>
  <p:tag name="ORIGWIDTH" val="618.25"/>
  <p:tag name="PICTUREFILESIZE" val="1713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NewMS/latex2/ourdef}&#10;\usepackage{amsmath,epsf}&#10;\begin{document}&#10;\centerline{&#10; {\epsfxsize = 1.1in \epsffile{k-ls.eps}}&#10;\hspace*{-0.1in}&#10; {\epsfxsize = 1.1in \epsffile{K-L.eps}}&#10; {\epsfxsize = 1.1in \epsffile{timeKL.eps}}&#10;}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59.375"/>
  <p:tag name="PICTUREFILESIZE" val="3515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546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Cambria Math</vt:lpstr>
      <vt:lpstr>CMMI10</vt:lpstr>
      <vt:lpstr>CMR12</vt:lpstr>
      <vt:lpstr>Symbol</vt:lpstr>
      <vt:lpstr>Times New Roman</vt:lpstr>
      <vt:lpstr>Office Theme</vt:lpstr>
      <vt:lpstr>KNN &amp; ANN</vt:lpstr>
      <vt:lpstr>Nearest-Neighbours for Classification </vt:lpstr>
      <vt:lpstr>Nearest-Neighbours for Classification </vt:lpstr>
      <vt:lpstr>Leave One Out Verification</vt:lpstr>
      <vt:lpstr>Approximate Nearest Neighbor </vt:lpstr>
      <vt:lpstr>KD Tree</vt:lpstr>
      <vt:lpstr>PowerPoint Presentation</vt:lpstr>
      <vt:lpstr>Randomized KD Tree</vt:lpstr>
      <vt:lpstr>Locality Sensitive Hashing (LSH)</vt:lpstr>
      <vt:lpstr>PowerPoint Presentation</vt:lpstr>
      <vt:lpstr>Locality Sensitive Hashing (LSH)</vt:lpstr>
      <vt:lpstr>Complexity and Accuracy</vt:lpstr>
      <vt:lpstr>Choosing Optimal K and 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ANN</dc:title>
  <dc:creator>ilan</dc:creator>
  <cp:lastModifiedBy>Tal Dulberg</cp:lastModifiedBy>
  <cp:revision>17</cp:revision>
  <dcterms:created xsi:type="dcterms:W3CDTF">2020-04-30T06:31:18Z</dcterms:created>
  <dcterms:modified xsi:type="dcterms:W3CDTF">2022-07-02T17:14:48Z</dcterms:modified>
</cp:coreProperties>
</file>