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removePersonalInfoOnSave="1" saveSubsetFonts="1">
  <p:sldMasterIdLst>
    <p:sldMasterId id="214748388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9" r:id="rId3"/>
    <p:sldId id="296" r:id="rId4"/>
    <p:sldId id="298" r:id="rId5"/>
    <p:sldId id="299" r:id="rId6"/>
    <p:sldId id="300" r:id="rId7"/>
    <p:sldId id="302" r:id="rId8"/>
    <p:sldId id="330" r:id="rId9"/>
    <p:sldId id="303" r:id="rId10"/>
    <p:sldId id="335" r:id="rId11"/>
    <p:sldId id="336" r:id="rId12"/>
    <p:sldId id="338" r:id="rId13"/>
    <p:sldId id="331" r:id="rId14"/>
    <p:sldId id="327" r:id="rId15"/>
    <p:sldId id="306" r:id="rId16"/>
    <p:sldId id="307" r:id="rId17"/>
    <p:sldId id="332" r:id="rId18"/>
    <p:sldId id="310" r:id="rId19"/>
    <p:sldId id="315" r:id="rId20"/>
    <p:sldId id="316" r:id="rId21"/>
    <p:sldId id="339" r:id="rId22"/>
    <p:sldId id="318" r:id="rId23"/>
    <p:sldId id="314" r:id="rId24"/>
    <p:sldId id="317" r:id="rId25"/>
    <p:sldId id="319" r:id="rId26"/>
    <p:sldId id="320" r:id="rId27"/>
    <p:sldId id="322" r:id="rId28"/>
    <p:sldId id="333" r:id="rId29"/>
    <p:sldId id="323" r:id="rId30"/>
    <p:sldId id="324" r:id="rId31"/>
    <p:sldId id="325" r:id="rId32"/>
    <p:sldId id="326" r:id="rId33"/>
    <p:sldId id="334" r:id="rId34"/>
    <p:sldId id="328" r:id="rId35"/>
    <p:sldId id="308" r:id="rId3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 autoAdjust="0"/>
    <p:restoredTop sz="80775" autoAdjust="0"/>
  </p:normalViewPr>
  <p:slideViewPr>
    <p:cSldViewPr>
      <p:cViewPr varScale="1">
        <p:scale>
          <a:sx n="47" d="100"/>
          <a:sy n="47" d="100"/>
        </p:scale>
        <p:origin x="17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E7A32C3-D066-4C5B-8398-E1F730DF9FA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609E0C5-CC16-42D6-BFFD-B749E07D0DBB}" type="datetimeFigureOut">
              <a:rPr lang="he-IL" smtClean="0"/>
              <a:pPr/>
              <a:t>י"ח/אייר/תשפ"ב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3FF06C-333A-46ED-8161-F0CEF85ADF60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functions</a:t>
            </a:r>
            <a:r>
              <a:rPr lang="he-IL" dirty="0"/>
              <a:t>- משוואות אשר מייצרות עונש על סיווגים לא נכונים, כך שככל שיש יותר בטיחות בסיווג אז הערך שהתקבל יהיה יותר גדול.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נבנה מסווגים ל2 </a:t>
            </a:r>
            <a:r>
              <a:rPr lang="he-IL" dirty="0" err="1"/>
              <a:t>קלאסים</a:t>
            </a:r>
            <a:r>
              <a:rPr lang="he-IL" dirty="0"/>
              <a:t>- הקווים השחורים בציור.</a:t>
            </a:r>
          </a:p>
          <a:p>
            <a:r>
              <a:rPr lang="he-IL" dirty="0"/>
              <a:t>שיטת 1 מול כולם:</a:t>
            </a:r>
            <a:r>
              <a:rPr lang="en-US" dirty="0"/>
              <a:t> </a:t>
            </a:r>
            <a:r>
              <a:rPr lang="he-IL" dirty="0"/>
              <a:t> כל קלאס מושווה לשאר </a:t>
            </a:r>
            <a:r>
              <a:rPr lang="he-IL" dirty="0" err="1"/>
              <a:t>הקלאסים</a:t>
            </a:r>
            <a:endParaRPr lang="he-IL" dirty="0"/>
          </a:p>
          <a:p>
            <a:r>
              <a:rPr lang="he-IL" dirty="0"/>
              <a:t>כך נקבל קלאס שעבור מסווג אחד היא יוצאת חיובית ועבור כל השאר המסווגים היא יוצאת שלילית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גישת כל זוג: כל זוג </a:t>
            </a:r>
            <a:r>
              <a:rPr lang="he-IL" dirty="0" err="1"/>
              <a:t>קלאסים</a:t>
            </a:r>
            <a:r>
              <a:rPr lang="he-IL" dirty="0"/>
              <a:t> משווה </a:t>
            </a:r>
            <a:r>
              <a:rPr lang="he-IL" dirty="0" err="1"/>
              <a:t>לקלאסים</a:t>
            </a:r>
            <a:r>
              <a:rPr lang="he-IL" dirty="0"/>
              <a:t> האחרים.</a:t>
            </a:r>
          </a:p>
          <a:p>
            <a:r>
              <a:rPr lang="he-IL" dirty="0"/>
              <a:t>עבור כל זוג </a:t>
            </a:r>
            <a:r>
              <a:rPr lang="he-IL" dirty="0" err="1"/>
              <a:t>קלאסים</a:t>
            </a:r>
            <a:r>
              <a:rPr lang="he-IL" dirty="0"/>
              <a:t> אנחנו מגדירים האם הדוגמה שייכת לאחד מהזוג</a:t>
            </a:r>
          </a:p>
          <a:p>
            <a:r>
              <a:rPr lang="he-IL" dirty="0"/>
              <a:t>שאר </a:t>
            </a:r>
            <a:r>
              <a:rPr lang="he-IL" dirty="0" err="1"/>
              <a:t>הקלאסים</a:t>
            </a:r>
            <a:r>
              <a:rPr lang="he-IL" dirty="0"/>
              <a:t> לא ישתתפו</a:t>
            </a:r>
          </a:p>
          <a:p>
            <a:r>
              <a:rPr lang="he-IL" dirty="0"/>
              <a:t>כך נקבל מטריצה של ערכים כאשר עבור כל קלאס (שורה) נקבל ערך 1 או -1 לכל זוג (כל זוג יהיה טור), </a:t>
            </a:r>
            <a:r>
              <a:rPr lang="he-IL" dirty="0" err="1"/>
              <a:t>הקלאסים</a:t>
            </a:r>
            <a:r>
              <a:rPr lang="he-IL" dirty="0"/>
              <a:t> שמהם נתעלם יקבלו ערך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יוצרים </a:t>
            </a:r>
            <a:r>
              <a:rPr lang="en-US" dirty="0"/>
              <a:t>l</a:t>
            </a:r>
            <a:r>
              <a:rPr lang="he-IL" dirty="0"/>
              <a:t> מסווגים ובודקים עבור קלאס מסוים אם יוצא ערך 1 או </a:t>
            </a:r>
            <a:r>
              <a:rPr lang="en-US" dirty="0"/>
              <a:t>-1</a:t>
            </a:r>
            <a:r>
              <a:rPr lang="he-IL" dirty="0"/>
              <a:t>, לכן עבור כל קלאס נקבל מערך של מספרים חיוביים ושליליים.</a:t>
            </a:r>
          </a:p>
          <a:p>
            <a:r>
              <a:rPr lang="he-IL" dirty="0"/>
              <a:t>כאשר נבדוק דומה נחפש את הקלאס שקיבל את המערך הכי דומה מבחינת ערכים חיוביים ושליליים.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מטריצה של ערכים כאשר עבור כל קלאס (שורה) נקבל ערך 1 או -1 לכל זוג (כל זוג יהיה טור), </a:t>
            </a:r>
            <a:r>
              <a:rPr lang="he-IL" dirty="0" err="1"/>
              <a:t>הקלאסים</a:t>
            </a:r>
            <a:r>
              <a:rPr lang="he-IL" dirty="0"/>
              <a:t> שמהם נתעלם יקבלו ערך 0</a:t>
            </a:r>
          </a:p>
          <a:p>
            <a:r>
              <a:rPr lang="he-IL" dirty="0"/>
              <a:t>במטריצה השנייה השווה בין 1,2 ל3 ו4 היא אותו הדבר כמו השוואה בים 3,4 ל1 ו2, לכן אפשר להשתמש רק ב3 הטורים הראשונים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משוואות אלו מחשבות מהי רמת השגיאה של הגדרת מה הקלאס מתוך כל </a:t>
            </a:r>
            <a:r>
              <a:rPr lang="he-IL" dirty="0" err="1"/>
              <a:t>הקלאסים</a:t>
            </a:r>
            <a:r>
              <a:rPr lang="he-IL" dirty="0"/>
              <a:t> (</a:t>
            </a:r>
            <a:r>
              <a:rPr lang="en-US" dirty="0"/>
              <a:t>multiclass</a:t>
            </a:r>
            <a:r>
              <a:rPr lang="he-IL"/>
              <a:t>)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22</a:t>
            </a:fld>
            <a:endParaRPr lang="he-I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23</a:t>
            </a:fld>
            <a:endParaRPr lang="he-I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24</a:t>
            </a:fld>
            <a:endParaRPr lang="he-I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25</a:t>
            </a:fld>
            <a:endParaRPr lang="he-I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26</a:t>
            </a:fld>
            <a:endParaRPr lang="he-I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27</a:t>
            </a:fld>
            <a:endParaRPr lang="he-I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28</a:t>
            </a:fld>
            <a:endParaRPr lang="he-I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29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30</a:t>
            </a:fld>
            <a:endParaRPr lang="he-I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31</a:t>
            </a:fld>
            <a:endParaRPr lang="he-I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32</a:t>
            </a:fld>
            <a:endParaRPr lang="he-I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33</a:t>
            </a:fld>
            <a:endParaRPr lang="he-I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34</a:t>
            </a:fld>
            <a:endParaRPr lang="he-I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35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KNN</a:t>
            </a:r>
            <a:r>
              <a:rPr lang="he-IL" dirty="0"/>
              <a:t> או עצי החלטה בנויים מראש לחלוקה לכמה </a:t>
            </a:r>
            <a:r>
              <a:rPr lang="he-IL" dirty="0" err="1"/>
              <a:t>קלאסים</a:t>
            </a:r>
            <a:r>
              <a:rPr lang="he-IL" dirty="0"/>
              <a:t>- </a:t>
            </a:r>
            <a:r>
              <a:rPr lang="en-US" dirty="0"/>
              <a:t>multiclass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אך יותר מסובך להשתמש ב</a:t>
            </a:r>
            <a:r>
              <a:rPr lang="en-US" dirty="0"/>
              <a:t>SVM</a:t>
            </a:r>
            <a:r>
              <a:rPr lang="he-IL" dirty="0"/>
              <a:t> ל</a:t>
            </a:r>
            <a:r>
              <a:rPr lang="en-US" dirty="0"/>
              <a:t>multiclass</a:t>
            </a:r>
            <a:r>
              <a:rPr lang="he-IL" dirty="0"/>
              <a:t>, </a:t>
            </a:r>
            <a:r>
              <a:rPr lang="en-US" dirty="0"/>
              <a:t>SVM</a:t>
            </a:r>
            <a:r>
              <a:rPr lang="he-IL" dirty="0"/>
              <a:t> קלאסי יודע לעבוד רק עם 2 </a:t>
            </a:r>
            <a:r>
              <a:rPr lang="he-IL" dirty="0" err="1"/>
              <a:t>קלאסים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נותנים לו דוגמה והוא מוציא מספר, המספר אומר כמה הוא בטוח שהדוגמה שייכת לקלאס </a:t>
            </a:r>
            <a:r>
              <a:rPr lang="en-US" dirty="0"/>
              <a:t>A</a:t>
            </a:r>
            <a:r>
              <a:rPr lang="he-IL" dirty="0"/>
              <a:t> או קלאס </a:t>
            </a:r>
            <a:r>
              <a:rPr lang="en-US" dirty="0"/>
              <a:t>B</a:t>
            </a:r>
            <a:r>
              <a:rPr lang="he-IL" dirty="0"/>
              <a:t>.</a:t>
            </a:r>
          </a:p>
          <a:p>
            <a:r>
              <a:rPr lang="he-IL" dirty="0"/>
              <a:t>ככל שהמספר גדול יותר כך הוא יותר בטוח לאיזו קלאס שייכת הדוגמה.</a:t>
            </a:r>
          </a:p>
          <a:p>
            <a:r>
              <a:rPr lang="he-IL" dirty="0"/>
              <a:t>אם הערך הוא שלילי אז הסיווג לא נכון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FF06C-333A-46ED-8161-F0CEF85ADF60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he-IL"/>
              <a:t>פברואר 2010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he-IL"/>
              <a:t>מריה קושניר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B1EC71-BE15-45F8-8206-5C1A7D1E221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פברואר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מריה קושניר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C71-BE15-45F8-8206-5C1A7D1E221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פברואר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מריה קושניר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C71-BE15-45F8-8206-5C1A7D1E221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פברואר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ראייה ממוחשבת רב תמונתית - מריה קושניר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C71-BE15-45F8-8206-5C1A7D1E221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פברואר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מריה קושניר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C71-BE15-45F8-8206-5C1A7D1E221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פברואר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מריה קושניר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C71-BE15-45F8-8206-5C1A7D1E221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פברואר 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מריה קושניר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C71-BE15-45F8-8206-5C1A7D1E221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פברואר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מריה קושניר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C71-BE15-45F8-8206-5C1A7D1E221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פברואר 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מריה קושניר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C71-BE15-45F8-8206-5C1A7D1E221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he-IL"/>
              <a:t>פברואר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מריה קושניר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C71-BE15-45F8-8206-5C1A7D1E221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he-IL"/>
              <a:t>פברואר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he-IL"/>
              <a:t>מריה קושניר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B1EC71-BE15-45F8-8206-5C1A7D1E221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he-IL"/>
              <a:t>פברואר 2010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he-IL"/>
              <a:t>מריה קושניר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B1EC71-BE15-45F8-8206-5C1A7D1E2216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media.mit.edu/2006fall/mas622j/Projects/aisen-project/index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14356"/>
            <a:ext cx="8572560" cy="2214578"/>
          </a:xfrm>
        </p:spPr>
        <p:txBody>
          <a:bodyPr wrap="square" tIns="468000" bIns="0" anchor="ctr" anchorCtr="1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Reducing Multiclass to Binary:</a:t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Unifying Approach for Margin Classifiers</a:t>
            </a:r>
            <a:br>
              <a:rPr lang="he-I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he-IL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876" y="3071810"/>
            <a:ext cx="8929718" cy="1785950"/>
          </a:xfrm>
          <a:prstGeom prst="rect">
            <a:avLst/>
          </a:prstGeom>
        </p:spPr>
        <p:txBody>
          <a:bodyPr vert="horz" wrap="square" tIns="468000" bIns="0" anchor="ctr" anchorCtr="1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rtl="0">
              <a:spcBef>
                <a:spcPct val="0"/>
              </a:spcBef>
            </a:pPr>
            <a:r>
              <a:rPr lang="en-US" sz="32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Erin L.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Allwein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he-IL" sz="32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Robert E.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Schapire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and  </a:t>
            </a:r>
          </a:p>
          <a:p>
            <a:pPr algn="ctr" rtl="0">
              <a:spcBef>
                <a:spcPct val="0"/>
              </a:spcBef>
            </a:pPr>
            <a:r>
              <a:rPr lang="en-US" sz="32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Yoram</a:t>
            </a:r>
            <a:r>
              <a:rPr lang="en-US" sz="320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Singer</a:t>
            </a:r>
            <a:endParaRPr lang="en-US" sz="32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rtl="0">
              <a:spcBef>
                <a:spcPct val="0"/>
              </a:spcBef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rtl="0">
              <a:spcBef>
                <a:spcPct val="0"/>
              </a:spcBef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Journal of Machine Learning Research (2000)</a:t>
            </a:r>
            <a:endParaRPr lang="he-IL" sz="2400" b="1" dirty="0" err="1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2844" y="5286388"/>
            <a:ext cx="8929718" cy="1357322"/>
          </a:xfrm>
          <a:prstGeom prst="rect">
            <a:avLst/>
          </a:prstGeom>
        </p:spPr>
        <p:txBody>
          <a:bodyPr vert="horz" wrap="square" tIns="468000" bIns="0" anchor="ctr" anchorCtr="1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rtl="0">
              <a:spcBef>
                <a:spcPct val="0"/>
              </a:spcBef>
            </a:pPr>
            <a:r>
              <a:rPr lang="en-US" sz="32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Presented by: Maria Kushnir</a:t>
            </a:r>
            <a:endParaRPr lang="he-IL" sz="32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Margin-based Learning Algorithms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 nonnegative loss function of the margin</a:t>
            </a:r>
          </a:p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Different choices of the loss function L and different algorithms for minimizing over some hypothesis space lead to various well studied learning algorithms: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Support-Vector Machines 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can be viewed here as a binary margin-based learning algorithm which seeks to achieve small empirical risk for the loss function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10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1357298"/>
            <a:ext cx="1928826" cy="78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3643314"/>
            <a:ext cx="4286280" cy="81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7554" y="5500702"/>
            <a:ext cx="1936515" cy="365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Margin-based Learning Algorithms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is a binary margin-based learning algorithm in which the loss function is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Least squares regression and neural networks attempt to minimize the squared error loss function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Thus, for binary problems, minimizing squared error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11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1857364"/>
            <a:ext cx="1857388" cy="98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2714612" y="3714752"/>
            <a:ext cx="4000528" cy="1500198"/>
            <a:chOff x="2571736" y="3357562"/>
            <a:chExt cx="4000528" cy="150019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71736" y="3357562"/>
              <a:ext cx="3857652" cy="1376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6143636" y="4572008"/>
              <a:ext cx="42862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1934" y="5752710"/>
            <a:ext cx="1785950" cy="39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Margin-based Learning Algorithms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Decision trees splits decision nodes in a manner to greedily minimize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empirical loss associated with decision trees and logistic regression is 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12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1571612"/>
            <a:ext cx="5009210" cy="81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3000372"/>
            <a:ext cx="3143272" cy="522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034" y="857232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Motivation - Reducing Multiclass to Binary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Related work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Margin Classifiers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From Binary to Multiclass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Current paper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 Unifying Approach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Results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Summary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Related Work – from Binary to Multiclass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There are many ways to reduce a multiclass problem to multiple binary classification problems:</a:t>
            </a:r>
          </a:p>
          <a:p>
            <a:pPr lvl="1"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One-against-all – each class is compared to all others. </a:t>
            </a:r>
          </a:p>
          <a:p>
            <a:pPr lvl="1"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 approach is to create one binary problem for each of the K classes. That is, for each class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 solve a binary problem in which all examples labeled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are considered positive examples and all other examples are considered negative examples.</a:t>
            </a:r>
          </a:p>
        </p:txBody>
      </p:sp>
      <p:pic>
        <p:nvPicPr>
          <p:cNvPr id="14" name="Picture 13" descr="boaa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4071942"/>
            <a:ext cx="3464662" cy="216000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14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There are many ways to reduce a multiclass problem to multiple binary classification problems:</a:t>
            </a:r>
          </a:p>
          <a:p>
            <a:pPr lvl="1"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All-pairs approach – all pairs of classes are compared to each other. </a:t>
            </a:r>
          </a:p>
          <a:p>
            <a:pPr lvl="1"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For each distinct pair of classes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we solve a binary problem in which examples labeled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are considered positive, and those labeled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are negative. All other examples are simply ignored.</a:t>
            </a:r>
          </a:p>
        </p:txBody>
      </p:sp>
      <p:pic>
        <p:nvPicPr>
          <p:cNvPr id="82" name="Picture 81" descr="pairwise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5" y="4071942"/>
            <a:ext cx="3464660" cy="2160000"/>
          </a:xfrm>
          <a:prstGeom prst="rect">
            <a:avLst/>
          </a:prstGeom>
        </p:spPr>
      </p:pic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Related Work – from Binary to Multiclass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15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There are many ways to reduce a multiclass problem to multiple binary classification problems: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Error Correcting Output Codes - a general framework. The idea is to associate each class y with a row of a “coding matrix” M for some l.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 binary learning algorithm is then run once for each column of the matrix on the induced binary problem in which the label of each example labeled y is mapped to M(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y,s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). This yields l hypotheses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Given an example x, we then predict the label y for which row y of matrix M is “closest” to (f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(x),…f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(x)).</a:t>
            </a:r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Related Work – from Binary to Multiclass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3000372"/>
            <a:ext cx="2928958" cy="57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16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034" y="857232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Motivation - Reducing Multiclass to Binary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Related work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Margin Classifiers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From Binary to Multiclass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Current paper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Unifying Approach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Results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Summary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18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 paper – A Unifying Approach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Learning multiclass problems using a binary margin-based learning algorithm A works as follows: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It begin with a given coding matrix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285992"/>
            <a:ext cx="3242935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19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 paper – A Unifying Approach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183077"/>
            <a:ext cx="857256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Examples of a coding matrix M: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One-against-all approach –  coding matrix – M is a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KxK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matrix in which all diagonal elements are +1 and all other elements are -1.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All-pairs approach –  coding matrix – M is a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Kx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(K!/(2!*(K-2)!)) matrix in which each column corresponds to a distinct pair (r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,r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this column, M has +1 in row r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-1 in row r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zeros in all other rows.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034" y="857232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Motivation - Reducing Multiclass to Binary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Related work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Margin Classifiers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From Binary to Multiclass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Current paper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 Unifying Approach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Results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20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 paper – A Unifying Approach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183077"/>
            <a:ext cx="857256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Examples of a coding matrix M: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Additional examples –  coding matrix – M is a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mxn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matrix, m classes, n classifiers </a:t>
            </a:r>
          </a:p>
        </p:txBody>
      </p:sp>
      <p:graphicFrame>
        <p:nvGraphicFramePr>
          <p:cNvPr id="11" name="Group 403"/>
          <p:cNvGraphicFramePr>
            <a:graphicFrameLocks noGrp="1"/>
          </p:cNvGraphicFramePr>
          <p:nvPr>
            <p:ph sz="quarter" idx="4294967295"/>
          </p:nvPr>
        </p:nvGraphicFramePr>
        <p:xfrm>
          <a:off x="4286248" y="2214554"/>
          <a:ext cx="3392488" cy="2003426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1:2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1:3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1:4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2:3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2:4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3:4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400"/>
          <p:cNvGraphicFramePr>
            <a:graphicFrameLocks noGrp="1"/>
          </p:cNvGraphicFramePr>
          <p:nvPr>
            <p:ph sz="quarter" idx="4294967295"/>
          </p:nvPr>
        </p:nvGraphicFramePr>
        <p:xfrm>
          <a:off x="4291034" y="4357694"/>
          <a:ext cx="3352800" cy="1990726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1,3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1,4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2,3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2,4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3,4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21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 paper – A Unifying Approach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183077"/>
            <a:ext cx="85725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Considerations in design of a coding matrix M: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Rows to be far apart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Few non-zero entries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Binary problems that are easy to learn</a:t>
            </a:r>
          </a:p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Training </a:t>
            </a:r>
            <a:r>
              <a:rPr lang="en-US" sz="240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error bound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857628"/>
            <a:ext cx="2181223" cy="77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2428860" y="4786322"/>
            <a:ext cx="57222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 - fraction of ignored pairs</a:t>
            </a:r>
          </a:p>
          <a:p>
            <a:pPr algn="l" rtl="0"/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ε - fraction of misclassification errors</a:t>
            </a:r>
          </a:p>
          <a:p>
            <a:pPr algn="l" rtl="0"/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ρ – distance between pairs of distinct rows</a:t>
            </a:r>
            <a:endParaRPr lang="he-IL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3714752"/>
            <a:ext cx="3933821" cy="95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22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 paper – A Unifying Approach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Learning multiclass problems using a binary margin-based learning algorithm A works as follows: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It begin with a given coding matrix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For s = 1,2,…,l the learning algorithm A is provided with labeled data of the form (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,s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)) for all examples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in the training set but omitting all examples for which M(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,s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)=0. 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he-IL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 A uses this data to generate a hypothesis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Another alternative is A that produces a single hypothesis f.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285992"/>
            <a:ext cx="3242935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5851" y="4711512"/>
            <a:ext cx="185059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5662815"/>
            <a:ext cx="4126708" cy="5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23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 paper – A Unifying Approach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For either variant, the algorithm A attempts to minimize the loss L on the induced binary problem(s).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 is a function of the margin of an example so the loss of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on an example x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with induced label M(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,s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is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 average loss over all choices of s and all examples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This average loss is called the average binary loss of the hypotheses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on the given training set with respect to coding matrix M and loss L.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2714620"/>
            <a:ext cx="295544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3692052"/>
            <a:ext cx="4857784" cy="123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24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 paper – Decoding Methods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After the binary classification problems have been solved, the resulting set of binary classifiers must then be combined in some way.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Let M(r) denote row r of M and let f(x) be the vector of predictions on an instance x: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Given the predictions of the f(x) on a test point x which of the k labels should be predicted?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 basic idea of decoding methods is to predict with the label r whose row M(r) is “closest” to the predictions f(x). In other words, predict the label r that minimizes: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3016160"/>
            <a:ext cx="3929090" cy="627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5857892"/>
            <a:ext cx="1928826" cy="41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25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 paper – Hamming Decoding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Hamming Decoding -  count up the number of positions s in which the sign of the prediction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(x) differs from the matrix entry M(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r,s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). Formally, this means that the distance measure is: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where sign(z)  is +1 if z&gt;0, -1 if z&lt;0 and 0 if z=0. If either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(x) or M(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r,s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is zero then that component contributes ½ to the sum.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For an instance x and a Matrix M, the predicted label y is therefore: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500306"/>
            <a:ext cx="644692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5512077"/>
            <a:ext cx="3714776" cy="56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26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 paper – Loss-based decoding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Loss-based decoding -  choose the label r that is most consistent with the predictions</a:t>
            </a:r>
            <a:r>
              <a:rPr lang="he-IL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(x).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If example x were labeled r, the total loss on example (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x,r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would be minimized over choices of r. Formally, this means that the distance measure is the total loss on a proposed example: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For an instance x and a Matrix M, the predicted label y is therefore: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3164282"/>
            <a:ext cx="5143536" cy="112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5357826"/>
            <a:ext cx="3714776" cy="56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27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 paper – Decoding Methods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 illustration of the two decoding methods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05013" y="1423495"/>
            <a:ext cx="7167581" cy="4791587"/>
            <a:chOff x="1905013" y="1423495"/>
            <a:chExt cx="7167581" cy="4791587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13" y="1423495"/>
              <a:ext cx="7167581" cy="479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tangle 13"/>
            <p:cNvSpPr/>
            <p:nvPr/>
          </p:nvSpPr>
          <p:spPr>
            <a:xfrm>
              <a:off x="2000232" y="5357826"/>
              <a:ext cx="857256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034" y="857232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Motivation - Reducing Multiclass to Binary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Related work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Margin Classifiers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From Binary to Multiclass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Current paper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 Unifying Approach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Summary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29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– Synthetic data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Synthetic data instances were generated according to the normal distribution with zero mean and a unit variance. To create a multiclass problem with k classes, k+1 thresholds denoted </a:t>
            </a:r>
            <a:r>
              <a:rPr lang="el-GR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l-GR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were set. 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Instance x is associated with class j if and only if</a:t>
            </a:r>
            <a:r>
              <a:rPr lang="el-GR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j-1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x&lt;</a:t>
            </a:r>
            <a:r>
              <a:rPr lang="el-GR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857356" y="3069413"/>
            <a:ext cx="7286676" cy="3288545"/>
            <a:chOff x="1857356" y="3069413"/>
            <a:chExt cx="7286676" cy="328854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5984" y="3069413"/>
              <a:ext cx="6858048" cy="3288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1857356" y="5572140"/>
              <a:ext cx="857256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404" y="6407944"/>
            <a:ext cx="297628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3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00118" y="60324"/>
            <a:ext cx="8229600" cy="939784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Motivation – Binary vs. Multi-Class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19400" y="2506646"/>
            <a:ext cx="1752600" cy="1447800"/>
            <a:chOff x="2819400" y="2652713"/>
            <a:chExt cx="1752600" cy="1447800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2819400" y="2652713"/>
              <a:ext cx="1752600" cy="1447800"/>
              <a:chOff x="576" y="1680"/>
              <a:chExt cx="1344" cy="1248"/>
            </a:xfrm>
          </p:grpSpPr>
          <p:sp>
            <p:nvSpPr>
              <p:cNvPr id="18" name="Line 5"/>
              <p:cNvSpPr>
                <a:spLocks noChangeShapeType="1"/>
              </p:cNvSpPr>
              <p:nvPr/>
            </p:nvSpPr>
            <p:spPr bwMode="auto">
              <a:xfrm flipV="1">
                <a:off x="576" y="2448"/>
                <a:ext cx="67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" name="Line 6"/>
              <p:cNvSpPr>
                <a:spLocks noChangeShapeType="1"/>
              </p:cNvSpPr>
              <p:nvPr/>
            </p:nvSpPr>
            <p:spPr bwMode="auto">
              <a:xfrm flipH="1" flipV="1">
                <a:off x="1248" y="2448"/>
                <a:ext cx="67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 flipH="1">
                <a:off x="1464" y="2160"/>
                <a:ext cx="456" cy="4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576" y="1680"/>
                <a:ext cx="67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67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 flipV="1">
                <a:off x="576" y="2928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H="1" flipV="1">
                <a:off x="576" y="216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H="1" flipV="1">
                <a:off x="1920" y="216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 flipV="1">
                <a:off x="816" y="1872"/>
                <a:ext cx="0" cy="4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 flipV="1">
                <a:off x="1680" y="1872"/>
                <a:ext cx="0" cy="5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 flipH="1">
                <a:off x="816" y="1872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826" y="1880"/>
                <a:ext cx="844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124200" y="3033713"/>
              <a:ext cx="1073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dirty="0">
                  <a:latin typeface="Arial" pitchFamily="34" charset="0"/>
                </a:rPr>
                <a:t>!!!!$$$!!!!</a:t>
              </a:r>
            </a:p>
          </p:txBody>
        </p:sp>
      </p:grpSp>
      <p:sp>
        <p:nvSpPr>
          <p:cNvPr id="31" name="AutoShape 19"/>
          <p:cNvSpPr>
            <a:spLocks noChangeArrowheads="1"/>
          </p:cNvSpPr>
          <p:nvPr/>
        </p:nvSpPr>
        <p:spPr bwMode="auto">
          <a:xfrm rot="-5400000">
            <a:off x="5330825" y="3001946"/>
            <a:ext cx="457200" cy="990600"/>
          </a:xfrm>
          <a:prstGeom prst="downArrow">
            <a:avLst>
              <a:gd name="adj1" fmla="val 50000"/>
              <a:gd name="adj2" fmla="val 54167"/>
            </a:avLst>
          </a:prstGeom>
          <a:solidFill>
            <a:srgbClr val="0066CC"/>
          </a:solidFill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pic>
        <p:nvPicPr>
          <p:cNvPr id="32" name="Picture 20" descr="w51-c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1525" y="4887896"/>
            <a:ext cx="8905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AutoShape 21"/>
          <p:cNvSpPr>
            <a:spLocks noChangeArrowheads="1"/>
          </p:cNvSpPr>
          <p:nvPr/>
        </p:nvSpPr>
        <p:spPr bwMode="auto">
          <a:xfrm rot="-5400000">
            <a:off x="5330825" y="5154596"/>
            <a:ext cx="457200" cy="990600"/>
          </a:xfrm>
          <a:prstGeom prst="downArrow">
            <a:avLst>
              <a:gd name="adj1" fmla="val 50000"/>
              <a:gd name="adj2" fmla="val 54167"/>
            </a:avLst>
          </a:prstGeom>
          <a:solidFill>
            <a:srgbClr val="0066CC"/>
          </a:solidFill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536575" y="4583096"/>
            <a:ext cx="8226425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31813" y="2209783"/>
            <a:ext cx="1200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990000"/>
                </a:solidFill>
                <a:latin typeface="Tahoma" pitchFamily="34" charset="0"/>
              </a:rPr>
              <a:t>Spam </a:t>
            </a:r>
          </a:p>
          <a:p>
            <a:pPr eaLnBrk="0" hangingPunct="0"/>
            <a:r>
              <a:rPr lang="en-US" sz="2400" dirty="0">
                <a:solidFill>
                  <a:srgbClr val="990000"/>
                </a:solidFill>
                <a:latin typeface="Tahoma" pitchFamily="34" charset="0"/>
              </a:rPr>
              <a:t>filtering</a:t>
            </a: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531813" y="4868846"/>
            <a:ext cx="16748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990000"/>
                </a:solidFill>
                <a:latin typeface="Tahoma" pitchFamily="34" charset="0"/>
              </a:rPr>
              <a:t>Character</a:t>
            </a:r>
          </a:p>
          <a:p>
            <a:pPr eaLnBrk="0" hangingPunct="0"/>
            <a:r>
              <a:rPr lang="en-US" sz="2400">
                <a:solidFill>
                  <a:srgbClr val="990000"/>
                </a:solidFill>
                <a:latin typeface="Tahoma" pitchFamily="34" charset="0"/>
              </a:rPr>
              <a:t>recognition</a:t>
            </a:r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549275" y="2036746"/>
            <a:ext cx="8229600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38" name="Group 37"/>
          <p:cNvGrpSpPr/>
          <p:nvPr/>
        </p:nvGrpSpPr>
        <p:grpSpPr>
          <a:xfrm>
            <a:off x="6403975" y="1000108"/>
            <a:ext cx="1550988" cy="928688"/>
            <a:chOff x="6403975" y="1146175"/>
            <a:chExt cx="1550988" cy="928688"/>
          </a:xfrm>
        </p:grpSpPr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6403975" y="1146175"/>
              <a:ext cx="155098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u="sng" dirty="0">
                  <a:latin typeface="Tahoma" pitchFamily="34" charset="0"/>
                </a:rPr>
                <a:t>Output </a:t>
              </a:r>
            </a:p>
          </p:txBody>
        </p:sp>
        <p:pic>
          <p:nvPicPr>
            <p:cNvPr id="40" name="Picture 29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7188" y="1782763"/>
              <a:ext cx="815975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3105150" y="1000108"/>
            <a:ext cx="1279525" cy="930275"/>
            <a:chOff x="3105150" y="1146175"/>
            <a:chExt cx="1279525" cy="930275"/>
          </a:xfrm>
        </p:grpSpPr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3105150" y="1146175"/>
              <a:ext cx="12795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u="sng" dirty="0">
                  <a:latin typeface="Tahoma" pitchFamily="34" charset="0"/>
                </a:rPr>
                <a:t>Input </a:t>
              </a:r>
            </a:p>
          </p:txBody>
        </p:sp>
        <p:pic>
          <p:nvPicPr>
            <p:cNvPr id="43" name="Picture 30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41675" y="1830388"/>
              <a:ext cx="862013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6675438" y="2216133"/>
            <a:ext cx="1277937" cy="1889125"/>
            <a:chOff x="6675438" y="2362200"/>
            <a:chExt cx="1277937" cy="1889125"/>
          </a:xfrm>
        </p:grpSpPr>
        <p:pic>
          <p:nvPicPr>
            <p:cNvPr id="45" name="Picture 3" descr="spam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75438" y="2879725"/>
              <a:ext cx="12779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6781800" y="2362200"/>
              <a:ext cx="1143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FF3300"/>
                  </a:solidFill>
                  <a:latin typeface="Arial" pitchFamily="34" charset="0"/>
                </a:rPr>
                <a:t>Binary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77000" y="4730733"/>
            <a:ext cx="1905000" cy="1479550"/>
            <a:chOff x="6477000" y="4876800"/>
            <a:chExt cx="1905000" cy="1479550"/>
          </a:xfrm>
        </p:grpSpPr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6765925" y="5257800"/>
              <a:ext cx="1006475" cy="1098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600" b="1">
                  <a:solidFill>
                    <a:srgbClr val="0000FF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6477000" y="4876800"/>
              <a:ext cx="1905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FF3300"/>
                  </a:solidFill>
                  <a:latin typeface="Arial" pitchFamily="34" charset="0"/>
                </a:rPr>
                <a:t>Multi-Class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30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– UCI ML Repository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000108"/>
            <a:ext cx="8796156" cy="439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31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– UCI ML Repository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14348" y="928670"/>
            <a:ext cx="8147022" cy="5500726"/>
            <a:chOff x="714348" y="928670"/>
            <a:chExt cx="8147022" cy="5500726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48" y="928670"/>
              <a:ext cx="8147022" cy="5500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714348" y="5857892"/>
              <a:ext cx="857256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348" y="2643182"/>
              <a:ext cx="857256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32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– UCI ML Repository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861887"/>
            <a:ext cx="7000924" cy="5353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034" y="857232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Motivation - Reducing Multiclass to Binary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Related work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Margin Classifiers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From Binary to Multiclass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Current paper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 Unifying Approach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Results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34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 general method for combining the classifiers generated on the binary problems is presented.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 scheme and the corresponding bounds apply to many popular classification learning algorithms including support-vector machines,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regression, logistic regression and decision-tree algorithms.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 new technique for combining predictions of binary classifiers is proposed.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Experimental results with SVM and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show that current scheme provides a viable alternative to the most commonly used multiclass algorithms.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35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142876" y="60324"/>
            <a:ext cx="8929718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Reducing multiclass to Binary: A Unifying Approach for Margin Classifiers. 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E.L.Allwein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R.E.Schapire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Y.Singer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Solving multiclass learning problems via error-correcting</a:t>
            </a:r>
          </a:p>
          <a:p>
            <a:pPr algn="l" rtl="0"/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 codes. T.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G.Dietterich,.,G.Bakiri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3"/>
              </a:rPr>
              <a:t>http://courses.media.mit.edu/2006fall/mas622j/Projects/aisen-project/index.html</a:t>
            </a:r>
          </a:p>
          <a:p>
            <a:pPr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Waibel</a:t>
            </a:r>
            <a:r>
              <a:rPr lang="fr-FR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Hanzawa</a:t>
            </a:r>
            <a:r>
              <a:rPr lang="fr-FR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Hinton,Shikano</a:t>
            </a:r>
            <a:r>
              <a:rPr lang="fr-FR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Lang 1989</a:t>
            </a:r>
          </a:p>
          <a:p>
            <a:pPr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fr-FR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3"/>
              </a:rPr>
              <a:t>http://www.glue.umd.edu/~zhelin/recog.html</a:t>
            </a:r>
            <a:endParaRPr lang="he-IL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thank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2132" y="4000504"/>
            <a:ext cx="3429024" cy="24003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404" y="6407944"/>
            <a:ext cx="297628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4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pSp>
        <p:nvGrpSpPr>
          <p:cNvPr id="47" name="Group 46"/>
          <p:cNvGrpSpPr/>
          <p:nvPr/>
        </p:nvGrpSpPr>
        <p:grpSpPr>
          <a:xfrm>
            <a:off x="6858016" y="1009659"/>
            <a:ext cx="1785938" cy="3705225"/>
            <a:chOff x="6858000" y="1219200"/>
            <a:chExt cx="1785938" cy="3705225"/>
          </a:xfrm>
        </p:grpSpPr>
        <p:pic>
          <p:nvPicPr>
            <p:cNvPr id="50" name="Picture 4" descr="newd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0" y="1828800"/>
              <a:ext cx="1785938" cy="309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6934200" y="1219200"/>
              <a:ext cx="1676400" cy="9477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Object recognition</a:t>
              </a:r>
            </a:p>
            <a:p>
              <a:pPr algn="ctr">
                <a:spcBef>
                  <a:spcPct val="50000"/>
                </a:spcBef>
              </a:pPr>
              <a:endParaRPr lang="fr-FR" sz="1600" b="1"/>
            </a:p>
          </p:txBody>
        </p: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6858000" y="4114800"/>
              <a:ext cx="862013" cy="762000"/>
              <a:chOff x="3312" y="1872"/>
              <a:chExt cx="543" cy="480"/>
            </a:xfrm>
          </p:grpSpPr>
          <p:sp>
            <p:nvSpPr>
              <p:cNvPr id="53" name="AutoShape 10"/>
              <p:cNvSpPr>
                <a:spLocks noChangeArrowheads="1"/>
              </p:cNvSpPr>
              <p:nvPr/>
            </p:nvSpPr>
            <p:spPr bwMode="auto">
              <a:xfrm>
                <a:off x="3327" y="1872"/>
                <a:ext cx="528" cy="480"/>
              </a:xfrm>
              <a:prstGeom prst="irregularSeal2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3312" y="2016"/>
                <a:ext cx="5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100</a:t>
                </a:r>
                <a:endParaRPr lang="fr-FR" sz="1400" b="1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14282" y="1357298"/>
            <a:ext cx="2438400" cy="2362200"/>
            <a:chOff x="914400" y="1295400"/>
            <a:chExt cx="2438400" cy="2362200"/>
          </a:xfrm>
        </p:grpSpPr>
        <p:pic>
          <p:nvPicPr>
            <p:cNvPr id="56" name="Picture 25" descr="img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95400" y="1600200"/>
              <a:ext cx="1639888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914400" y="1295400"/>
              <a:ext cx="24384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Digit recognition</a:t>
              </a:r>
              <a:endParaRPr lang="fr-FR" sz="1600" b="1"/>
            </a:p>
          </p:txBody>
        </p:sp>
        <p:grpSp>
          <p:nvGrpSpPr>
            <p:cNvPr id="58" name="Group 28"/>
            <p:cNvGrpSpPr>
              <a:grpSpLocks/>
            </p:cNvGrpSpPr>
            <p:nvPr/>
          </p:nvGrpSpPr>
          <p:grpSpPr bwMode="auto">
            <a:xfrm>
              <a:off x="990600" y="2895600"/>
              <a:ext cx="862013" cy="762000"/>
              <a:chOff x="3312" y="1872"/>
              <a:chExt cx="543" cy="480"/>
            </a:xfrm>
          </p:grpSpPr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327" y="1872"/>
                <a:ext cx="528" cy="480"/>
              </a:xfrm>
              <a:prstGeom prst="irregularSeal2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0" name="Text Box 30"/>
              <p:cNvSpPr txBox="1">
                <a:spLocks noChangeArrowheads="1"/>
              </p:cNvSpPr>
              <p:nvPr/>
            </p:nvSpPr>
            <p:spPr bwMode="auto">
              <a:xfrm>
                <a:off x="3312" y="2016"/>
                <a:ext cx="5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10</a:t>
                </a:r>
                <a:endParaRPr lang="fr-FR" sz="1400" b="1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143240" y="3857628"/>
            <a:ext cx="2743200" cy="2165350"/>
            <a:chOff x="533400" y="3930650"/>
            <a:chExt cx="2743200" cy="2165350"/>
          </a:xfrm>
        </p:grpSpPr>
        <p:pic>
          <p:nvPicPr>
            <p:cNvPr id="62" name="Picture 14" descr="phonemes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4267200"/>
              <a:ext cx="2514600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3" name="Group 18"/>
            <p:cNvGrpSpPr>
              <a:grpSpLocks/>
            </p:cNvGrpSpPr>
            <p:nvPr/>
          </p:nvGrpSpPr>
          <p:grpSpPr bwMode="auto">
            <a:xfrm>
              <a:off x="533400" y="5334000"/>
              <a:ext cx="862013" cy="762000"/>
              <a:chOff x="3312" y="1872"/>
              <a:chExt cx="543" cy="480"/>
            </a:xfrm>
          </p:grpSpPr>
          <p:sp>
            <p:nvSpPr>
              <p:cNvPr id="65" name="AutoShape 19"/>
              <p:cNvSpPr>
                <a:spLocks noChangeArrowheads="1"/>
              </p:cNvSpPr>
              <p:nvPr/>
            </p:nvSpPr>
            <p:spPr bwMode="auto">
              <a:xfrm>
                <a:off x="3327" y="1872"/>
                <a:ext cx="528" cy="480"/>
              </a:xfrm>
              <a:prstGeom prst="irregularSeal2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6" name="Text Box 20"/>
              <p:cNvSpPr txBox="1">
                <a:spLocks noChangeArrowheads="1"/>
              </p:cNvSpPr>
              <p:nvPr/>
            </p:nvSpPr>
            <p:spPr bwMode="auto">
              <a:xfrm>
                <a:off x="3312" y="2016"/>
                <a:ext cx="5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 dirty="0"/>
                  <a:t>50</a:t>
                </a:r>
                <a:endParaRPr lang="fr-FR" sz="1400" b="1" dirty="0"/>
              </a:p>
            </p:txBody>
          </p:sp>
        </p:grp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762000" y="3930650"/>
              <a:ext cx="24384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Phoneme recognition</a:t>
              </a:r>
              <a:endParaRPr lang="fr-FR" sz="1600" b="1" dirty="0"/>
            </a:p>
          </p:txBody>
        </p:sp>
      </p:grp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700118" y="60324"/>
            <a:ext cx="8229600" cy="939784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Motivation – Real world problems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714612" y="1643050"/>
            <a:ext cx="38576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Many supervised machine learning tasks can be cast as the problem of assigning elements to a finite set of classes or categories.</a:t>
            </a:r>
            <a:endParaRPr lang="he-IL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404" y="6407944"/>
            <a:ext cx="297628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5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142876" y="60324"/>
            <a:ext cx="8929718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Motivation – from Binary to Multiclass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7158" y="1000108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Some machine learning algorithms can then be naturally extended to handle the multiclass case.</a:t>
            </a:r>
            <a:endParaRPr lang="he-IL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0100" y="2357430"/>
            <a:ext cx="2214578" cy="2681293"/>
            <a:chOff x="1000100" y="2357430"/>
            <a:chExt cx="2214578" cy="2681293"/>
          </a:xfrm>
        </p:grpSpPr>
        <p:pic>
          <p:nvPicPr>
            <p:cNvPr id="29" name="Picture 28" descr="kn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100" y="3143248"/>
              <a:ext cx="2095500" cy="1895475"/>
            </a:xfrm>
            <a:prstGeom prst="rect">
              <a:avLst/>
            </a:prstGeom>
          </p:spPr>
        </p:pic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071538" y="2357430"/>
              <a:ext cx="2143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400" b="1" dirty="0">
                  <a:solidFill>
                    <a:srgbClr val="FF3300"/>
                  </a:solidFill>
                  <a:latin typeface="Arial" pitchFamily="34" charset="0"/>
                </a:rPr>
                <a:t>Binary - KNN</a:t>
              </a:r>
            </a:p>
          </p:txBody>
        </p:sp>
      </p:grpSp>
      <p:sp>
        <p:nvSpPr>
          <p:cNvPr id="33" name="AutoShape 21"/>
          <p:cNvSpPr>
            <a:spLocks noChangeArrowheads="1"/>
          </p:cNvSpPr>
          <p:nvPr/>
        </p:nvSpPr>
        <p:spPr bwMode="auto">
          <a:xfrm rot="-5400000">
            <a:off x="4267196" y="3662366"/>
            <a:ext cx="457200" cy="990600"/>
          </a:xfrm>
          <a:prstGeom prst="downArrow">
            <a:avLst>
              <a:gd name="adj1" fmla="val 50000"/>
              <a:gd name="adj2" fmla="val 54167"/>
            </a:avLst>
          </a:prstGeom>
          <a:solidFill>
            <a:srgbClr val="0066CC"/>
          </a:solidFill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35" name="Group 34"/>
          <p:cNvGrpSpPr/>
          <p:nvPr/>
        </p:nvGrpSpPr>
        <p:grpSpPr>
          <a:xfrm>
            <a:off x="5357818" y="2357430"/>
            <a:ext cx="3429024" cy="2679441"/>
            <a:chOff x="5357818" y="2357430"/>
            <a:chExt cx="3429024" cy="2679441"/>
          </a:xfrm>
        </p:grpSpPr>
        <p:pic>
          <p:nvPicPr>
            <p:cNvPr id="30" name="Picture 29" descr="NearestNeighborThumb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0694" y="2928934"/>
              <a:ext cx="3022222" cy="2107937"/>
            </a:xfrm>
            <a:prstGeom prst="rect">
              <a:avLst/>
            </a:prstGeom>
          </p:spPr>
        </p:pic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5357818" y="2357430"/>
              <a:ext cx="34290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400" b="1" dirty="0">
                  <a:solidFill>
                    <a:srgbClr val="FF3300"/>
                  </a:solidFill>
                  <a:latin typeface="Arial" pitchFamily="34" charset="0"/>
                </a:rPr>
                <a:t>Multi-Class - KNN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404" y="6407944"/>
            <a:ext cx="297628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6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142876" y="60324"/>
            <a:ext cx="8929718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Motivation – from Binary to Multiclass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7158" y="1000108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Some machine learning algorithms can then be naturally extended to handle the multiclass case.</a:t>
            </a:r>
            <a:endParaRPr lang="he-IL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28596" y="1714488"/>
            <a:ext cx="3643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latin typeface="Arial" pitchFamily="34" charset="0"/>
              </a:rPr>
              <a:t>Binary – Decision Tree</a:t>
            </a:r>
          </a:p>
        </p:txBody>
      </p:sp>
      <p:sp>
        <p:nvSpPr>
          <p:cNvPr id="33" name="AutoShape 21"/>
          <p:cNvSpPr>
            <a:spLocks noChangeArrowheads="1"/>
          </p:cNvSpPr>
          <p:nvPr/>
        </p:nvSpPr>
        <p:spPr bwMode="auto">
          <a:xfrm rot="-5400000">
            <a:off x="3838568" y="3662366"/>
            <a:ext cx="457200" cy="990600"/>
          </a:xfrm>
          <a:prstGeom prst="downArrow">
            <a:avLst>
              <a:gd name="adj1" fmla="val 50000"/>
              <a:gd name="adj2" fmla="val 54167"/>
            </a:avLst>
          </a:prstGeom>
          <a:solidFill>
            <a:srgbClr val="0066CC"/>
          </a:solidFill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714876" y="1714488"/>
            <a:ext cx="4286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latin typeface="Arial" pitchFamily="34" charset="0"/>
              </a:rPr>
              <a:t>Multi-Class - Decision Tree</a:t>
            </a:r>
          </a:p>
        </p:txBody>
      </p:sp>
      <p:pic>
        <p:nvPicPr>
          <p:cNvPr id="18" name="Picture 17" descr="imagesCAH3A7D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2571744"/>
            <a:ext cx="4240356" cy="2786082"/>
          </a:xfrm>
          <a:prstGeom prst="rect">
            <a:avLst/>
          </a:prstGeom>
        </p:spPr>
      </p:pic>
      <p:pic>
        <p:nvPicPr>
          <p:cNvPr id="19" name="Picture 18" descr="0416-nat-subOB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662" y="2143116"/>
            <a:ext cx="2428892" cy="38563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404" y="6407944"/>
            <a:ext cx="297628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7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142876" y="60324"/>
            <a:ext cx="8929718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Motivation – from Binary to Multiclass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000108"/>
            <a:ext cx="8572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For other algorithms, such as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the Support-Vector Machines algorithm, a direct extension to the multiclass case may be problematic.</a:t>
            </a:r>
          </a:p>
          <a:p>
            <a:pPr algn="just" rtl="0"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Typically, in such cases, the multiclass problem is reduced to multiple binary classification problems that can be solved separately.</a:t>
            </a:r>
            <a:endParaRPr lang="he-IL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143636" y="3786206"/>
            <a:ext cx="2362200" cy="2286000"/>
            <a:chOff x="6248400" y="2667000"/>
            <a:chExt cx="2362200" cy="2286000"/>
          </a:xfrm>
        </p:grpSpPr>
        <p:grpSp>
          <p:nvGrpSpPr>
            <p:cNvPr id="52" name="Group 20"/>
            <p:cNvGrpSpPr>
              <a:grpSpLocks/>
            </p:cNvGrpSpPr>
            <p:nvPr/>
          </p:nvGrpSpPr>
          <p:grpSpPr bwMode="auto">
            <a:xfrm>
              <a:off x="6248400" y="2667000"/>
              <a:ext cx="2362200" cy="2286000"/>
              <a:chOff x="3936" y="1680"/>
              <a:chExt cx="1488" cy="1440"/>
            </a:xfrm>
          </p:grpSpPr>
          <p:grpSp>
            <p:nvGrpSpPr>
              <p:cNvPr id="75" name="Group 11"/>
              <p:cNvGrpSpPr>
                <a:grpSpLocks/>
              </p:cNvGrpSpPr>
              <p:nvPr/>
            </p:nvGrpSpPr>
            <p:grpSpPr bwMode="auto">
              <a:xfrm>
                <a:off x="3936" y="1680"/>
                <a:ext cx="1488" cy="1440"/>
                <a:chOff x="384" y="1632"/>
                <a:chExt cx="1488" cy="1440"/>
              </a:xfrm>
            </p:grpSpPr>
            <p:sp>
              <p:nvSpPr>
                <p:cNvPr id="77" name="Rectangle 12"/>
                <p:cNvSpPr>
                  <a:spLocks noChangeArrowheads="1"/>
                </p:cNvSpPr>
                <p:nvPr/>
              </p:nvSpPr>
              <p:spPr bwMode="auto">
                <a:xfrm>
                  <a:off x="384" y="1632"/>
                  <a:ext cx="1488" cy="1440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78" name="Freeform 13"/>
                <p:cNvSpPr>
                  <a:spLocks/>
                </p:cNvSpPr>
                <p:nvPr/>
              </p:nvSpPr>
              <p:spPr bwMode="auto">
                <a:xfrm>
                  <a:off x="384" y="1968"/>
                  <a:ext cx="768" cy="1104"/>
                </a:xfrm>
                <a:custGeom>
                  <a:avLst/>
                  <a:gdLst>
                    <a:gd name="T0" fmla="*/ 0 w 768"/>
                    <a:gd name="T1" fmla="*/ 0 h 1104"/>
                    <a:gd name="T2" fmla="*/ 768 w 768"/>
                    <a:gd name="T3" fmla="*/ 384 h 1104"/>
                    <a:gd name="T4" fmla="*/ 768 w 768"/>
                    <a:gd name="T5" fmla="*/ 1104 h 1104"/>
                    <a:gd name="T6" fmla="*/ 0 w 768"/>
                    <a:gd name="T7" fmla="*/ 1104 h 1104"/>
                    <a:gd name="T8" fmla="*/ 0 w 768"/>
                    <a:gd name="T9" fmla="*/ 0 h 1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68"/>
                    <a:gd name="T16" fmla="*/ 0 h 1104"/>
                    <a:gd name="T17" fmla="*/ 768 w 768"/>
                    <a:gd name="T18" fmla="*/ 1104 h 1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68" h="1104">
                      <a:moveTo>
                        <a:pt x="0" y="0"/>
                      </a:moveTo>
                      <a:lnTo>
                        <a:pt x="768" y="384"/>
                      </a:lnTo>
                      <a:lnTo>
                        <a:pt x="768" y="1104"/>
                      </a:lnTo>
                      <a:lnTo>
                        <a:pt x="0" y="1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317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9" name="Freeform 14"/>
                <p:cNvSpPr>
                  <a:spLocks/>
                </p:cNvSpPr>
                <p:nvPr/>
              </p:nvSpPr>
              <p:spPr bwMode="auto">
                <a:xfrm>
                  <a:off x="384" y="1632"/>
                  <a:ext cx="1488" cy="720"/>
                </a:xfrm>
                <a:custGeom>
                  <a:avLst/>
                  <a:gdLst>
                    <a:gd name="T0" fmla="*/ 0 w 1488"/>
                    <a:gd name="T1" fmla="*/ 0 h 720"/>
                    <a:gd name="T2" fmla="*/ 1488 w 1488"/>
                    <a:gd name="T3" fmla="*/ 0 h 720"/>
                    <a:gd name="T4" fmla="*/ 768 w 1488"/>
                    <a:gd name="T5" fmla="*/ 720 h 720"/>
                    <a:gd name="T6" fmla="*/ 0 w 1488"/>
                    <a:gd name="T7" fmla="*/ 336 h 720"/>
                    <a:gd name="T8" fmla="*/ 0 w 1488"/>
                    <a:gd name="T9" fmla="*/ 0 h 7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8"/>
                    <a:gd name="T16" fmla="*/ 0 h 720"/>
                    <a:gd name="T17" fmla="*/ 1488 w 1488"/>
                    <a:gd name="T18" fmla="*/ 720 h 7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8" h="720">
                      <a:moveTo>
                        <a:pt x="0" y="0"/>
                      </a:moveTo>
                      <a:lnTo>
                        <a:pt x="1488" y="0"/>
                      </a:lnTo>
                      <a:lnTo>
                        <a:pt x="768" y="720"/>
                      </a:lnTo>
                      <a:lnTo>
                        <a:pt x="0" y="3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76" name="Freeform 15"/>
              <p:cNvSpPr>
                <a:spLocks/>
              </p:cNvSpPr>
              <p:nvPr/>
            </p:nvSpPr>
            <p:spPr bwMode="auto">
              <a:xfrm>
                <a:off x="3936" y="1680"/>
                <a:ext cx="1488" cy="1440"/>
              </a:xfrm>
              <a:custGeom>
                <a:avLst/>
                <a:gdLst>
                  <a:gd name="T0" fmla="*/ 0 w 1488"/>
                  <a:gd name="T1" fmla="*/ 240 h 1440"/>
                  <a:gd name="T2" fmla="*/ 768 w 1488"/>
                  <a:gd name="T3" fmla="*/ 624 h 1440"/>
                  <a:gd name="T4" fmla="*/ 1392 w 1488"/>
                  <a:gd name="T5" fmla="*/ 0 h 1440"/>
                  <a:gd name="T6" fmla="*/ 1488 w 1488"/>
                  <a:gd name="T7" fmla="*/ 0 h 1440"/>
                  <a:gd name="T8" fmla="*/ 1488 w 1488"/>
                  <a:gd name="T9" fmla="*/ 96 h 1440"/>
                  <a:gd name="T10" fmla="*/ 864 w 1488"/>
                  <a:gd name="T11" fmla="*/ 720 h 1440"/>
                  <a:gd name="T12" fmla="*/ 864 w 1488"/>
                  <a:gd name="T13" fmla="*/ 1440 h 1440"/>
                  <a:gd name="T14" fmla="*/ 672 w 1488"/>
                  <a:gd name="T15" fmla="*/ 1440 h 1440"/>
                  <a:gd name="T16" fmla="*/ 672 w 1488"/>
                  <a:gd name="T17" fmla="*/ 768 h 1440"/>
                  <a:gd name="T18" fmla="*/ 0 w 1488"/>
                  <a:gd name="T19" fmla="*/ 432 h 1440"/>
                  <a:gd name="T20" fmla="*/ 0 w 1488"/>
                  <a:gd name="T21" fmla="*/ 240 h 144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88"/>
                  <a:gd name="T34" fmla="*/ 0 h 1440"/>
                  <a:gd name="T35" fmla="*/ 1488 w 1488"/>
                  <a:gd name="T36" fmla="*/ 1440 h 144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88" h="1440">
                    <a:moveTo>
                      <a:pt x="0" y="240"/>
                    </a:moveTo>
                    <a:lnTo>
                      <a:pt x="768" y="624"/>
                    </a:lnTo>
                    <a:lnTo>
                      <a:pt x="1392" y="0"/>
                    </a:lnTo>
                    <a:lnTo>
                      <a:pt x="1488" y="0"/>
                    </a:lnTo>
                    <a:lnTo>
                      <a:pt x="1488" y="96"/>
                    </a:lnTo>
                    <a:lnTo>
                      <a:pt x="864" y="720"/>
                    </a:lnTo>
                    <a:lnTo>
                      <a:pt x="864" y="1440"/>
                    </a:lnTo>
                    <a:lnTo>
                      <a:pt x="672" y="1440"/>
                    </a:lnTo>
                    <a:lnTo>
                      <a:pt x="672" y="768"/>
                    </a:lnTo>
                    <a:lnTo>
                      <a:pt x="0" y="432"/>
                    </a:lnTo>
                    <a:lnTo>
                      <a:pt x="0" y="24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53" name="Group 80"/>
            <p:cNvGrpSpPr>
              <a:grpSpLocks/>
            </p:cNvGrpSpPr>
            <p:nvPr/>
          </p:nvGrpSpPr>
          <p:grpSpPr bwMode="auto">
            <a:xfrm>
              <a:off x="6248400" y="2819409"/>
              <a:ext cx="2362200" cy="2105034"/>
              <a:chOff x="336" y="1785"/>
              <a:chExt cx="1488" cy="1326"/>
            </a:xfrm>
          </p:grpSpPr>
          <p:sp>
            <p:nvSpPr>
              <p:cNvPr id="54" name="Text Box 81"/>
              <p:cNvSpPr txBox="1">
                <a:spLocks noChangeArrowheads="1"/>
              </p:cNvSpPr>
              <p:nvPr/>
            </p:nvSpPr>
            <p:spPr bwMode="auto">
              <a:xfrm>
                <a:off x="624" y="1824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1</a:t>
                </a:r>
              </a:p>
            </p:txBody>
          </p:sp>
          <p:sp>
            <p:nvSpPr>
              <p:cNvPr id="55" name="Text Box 82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1</a:t>
                </a:r>
              </a:p>
            </p:txBody>
          </p:sp>
          <p:sp>
            <p:nvSpPr>
              <p:cNvPr id="56" name="Text Box 83"/>
              <p:cNvSpPr txBox="1">
                <a:spLocks noChangeArrowheads="1"/>
              </p:cNvSpPr>
              <p:nvPr/>
            </p:nvSpPr>
            <p:spPr bwMode="auto">
              <a:xfrm>
                <a:off x="816" y="1872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1</a:t>
                </a:r>
              </a:p>
            </p:txBody>
          </p:sp>
          <p:sp>
            <p:nvSpPr>
              <p:cNvPr id="57" name="Text Box 84"/>
              <p:cNvSpPr txBox="1">
                <a:spLocks noChangeArrowheads="1"/>
              </p:cNvSpPr>
              <p:nvPr/>
            </p:nvSpPr>
            <p:spPr bwMode="auto">
              <a:xfrm>
                <a:off x="960" y="1824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1</a:t>
                </a:r>
              </a:p>
            </p:txBody>
          </p:sp>
          <p:sp>
            <p:nvSpPr>
              <p:cNvPr id="58" name="Text Box 85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1</a:t>
                </a:r>
              </a:p>
            </p:txBody>
          </p:sp>
          <p:sp>
            <p:nvSpPr>
              <p:cNvPr id="59" name="Text Box 86"/>
              <p:cNvSpPr txBox="1">
                <a:spLocks noChangeArrowheads="1"/>
              </p:cNvSpPr>
              <p:nvPr/>
            </p:nvSpPr>
            <p:spPr bwMode="auto">
              <a:xfrm>
                <a:off x="1104" y="1977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1</a:t>
                </a:r>
              </a:p>
            </p:txBody>
          </p:sp>
          <p:sp>
            <p:nvSpPr>
              <p:cNvPr id="60" name="Text Box 87"/>
              <p:cNvSpPr txBox="1">
                <a:spLocks noChangeArrowheads="1"/>
              </p:cNvSpPr>
              <p:nvPr/>
            </p:nvSpPr>
            <p:spPr bwMode="auto">
              <a:xfrm>
                <a:off x="1344" y="2217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2</a:t>
                </a:r>
              </a:p>
            </p:txBody>
          </p:sp>
          <p:sp>
            <p:nvSpPr>
              <p:cNvPr id="61" name="Text Box 88"/>
              <p:cNvSpPr txBox="1">
                <a:spLocks noChangeArrowheads="1"/>
              </p:cNvSpPr>
              <p:nvPr/>
            </p:nvSpPr>
            <p:spPr bwMode="auto">
              <a:xfrm>
                <a:off x="1440" y="2304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2</a:t>
                </a:r>
              </a:p>
            </p:txBody>
          </p:sp>
          <p:sp>
            <p:nvSpPr>
              <p:cNvPr id="62" name="Text Box 89"/>
              <p:cNvSpPr txBox="1">
                <a:spLocks noChangeArrowheads="1"/>
              </p:cNvSpPr>
              <p:nvPr/>
            </p:nvSpPr>
            <p:spPr bwMode="auto">
              <a:xfrm>
                <a:off x="1536" y="2409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2</a:t>
                </a:r>
              </a:p>
            </p:txBody>
          </p:sp>
          <p:sp>
            <p:nvSpPr>
              <p:cNvPr id="63" name="Text Box 90"/>
              <p:cNvSpPr txBox="1">
                <a:spLocks noChangeArrowheads="1"/>
              </p:cNvSpPr>
              <p:nvPr/>
            </p:nvSpPr>
            <p:spPr bwMode="auto">
              <a:xfrm>
                <a:off x="1200" y="2457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2</a:t>
                </a:r>
              </a:p>
            </p:txBody>
          </p:sp>
          <p:sp>
            <p:nvSpPr>
              <p:cNvPr id="64" name="Text Box 91"/>
              <p:cNvSpPr txBox="1">
                <a:spLocks noChangeArrowheads="1"/>
              </p:cNvSpPr>
              <p:nvPr/>
            </p:nvSpPr>
            <p:spPr bwMode="auto">
              <a:xfrm>
                <a:off x="1200" y="2601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2</a:t>
                </a:r>
              </a:p>
            </p:txBody>
          </p:sp>
          <p:sp>
            <p:nvSpPr>
              <p:cNvPr id="65" name="Text Box 92"/>
              <p:cNvSpPr txBox="1">
                <a:spLocks noChangeArrowheads="1"/>
              </p:cNvSpPr>
              <p:nvPr/>
            </p:nvSpPr>
            <p:spPr bwMode="auto">
              <a:xfrm>
                <a:off x="1392" y="2793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2</a:t>
                </a:r>
              </a:p>
            </p:txBody>
          </p:sp>
          <p:sp>
            <p:nvSpPr>
              <p:cNvPr id="66" name="Text Box 93"/>
              <p:cNvSpPr txBox="1">
                <a:spLocks noChangeArrowheads="1"/>
              </p:cNvSpPr>
              <p:nvPr/>
            </p:nvSpPr>
            <p:spPr bwMode="auto">
              <a:xfrm>
                <a:off x="1632" y="2880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2</a:t>
                </a:r>
              </a:p>
            </p:txBody>
          </p:sp>
          <p:sp>
            <p:nvSpPr>
              <p:cNvPr id="67" name="Text Box 94"/>
              <p:cNvSpPr txBox="1">
                <a:spLocks noChangeArrowheads="1"/>
              </p:cNvSpPr>
              <p:nvPr/>
            </p:nvSpPr>
            <p:spPr bwMode="auto">
              <a:xfrm>
                <a:off x="480" y="2832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3</a:t>
                </a:r>
              </a:p>
            </p:txBody>
          </p:sp>
          <p:sp>
            <p:nvSpPr>
              <p:cNvPr id="69" name="Text Box 95"/>
              <p:cNvSpPr txBox="1">
                <a:spLocks noChangeArrowheads="1"/>
              </p:cNvSpPr>
              <p:nvPr/>
            </p:nvSpPr>
            <p:spPr bwMode="auto">
              <a:xfrm>
                <a:off x="576" y="2880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3</a:t>
                </a:r>
              </a:p>
            </p:txBody>
          </p:sp>
          <p:sp>
            <p:nvSpPr>
              <p:cNvPr id="70" name="Text Box 96"/>
              <p:cNvSpPr txBox="1">
                <a:spLocks noChangeArrowheads="1"/>
              </p:cNvSpPr>
              <p:nvPr/>
            </p:nvSpPr>
            <p:spPr bwMode="auto">
              <a:xfrm>
                <a:off x="672" y="2784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3</a:t>
                </a:r>
              </a:p>
            </p:txBody>
          </p:sp>
          <p:sp>
            <p:nvSpPr>
              <p:cNvPr id="71" name="Text Box 97"/>
              <p:cNvSpPr txBox="1">
                <a:spLocks noChangeArrowheads="1"/>
              </p:cNvSpPr>
              <p:nvPr/>
            </p:nvSpPr>
            <p:spPr bwMode="auto">
              <a:xfrm>
                <a:off x="768" y="2841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3</a:t>
                </a:r>
              </a:p>
            </p:txBody>
          </p:sp>
          <p:sp>
            <p:nvSpPr>
              <p:cNvPr id="72" name="Text Box 98"/>
              <p:cNvSpPr txBox="1">
                <a:spLocks noChangeArrowheads="1"/>
              </p:cNvSpPr>
              <p:nvPr/>
            </p:nvSpPr>
            <p:spPr bwMode="auto">
              <a:xfrm>
                <a:off x="864" y="2640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3</a:t>
                </a:r>
              </a:p>
            </p:txBody>
          </p:sp>
          <p:sp>
            <p:nvSpPr>
              <p:cNvPr id="73" name="Text Box 99"/>
              <p:cNvSpPr txBox="1">
                <a:spLocks noChangeArrowheads="1"/>
              </p:cNvSpPr>
              <p:nvPr/>
            </p:nvSpPr>
            <p:spPr bwMode="auto">
              <a:xfrm>
                <a:off x="576" y="2217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3</a:t>
                </a:r>
              </a:p>
            </p:txBody>
          </p:sp>
          <p:sp>
            <p:nvSpPr>
              <p:cNvPr id="74" name="Text Box 100"/>
              <p:cNvSpPr txBox="1">
                <a:spLocks noChangeArrowheads="1"/>
              </p:cNvSpPr>
              <p:nvPr/>
            </p:nvSpPr>
            <p:spPr bwMode="auto">
              <a:xfrm>
                <a:off x="336" y="2121"/>
                <a:ext cx="192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/>
                  <a:t>3</a:t>
                </a:r>
              </a:p>
            </p:txBody>
          </p:sp>
        </p:grpSp>
      </p:grp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1142976" y="3181649"/>
            <a:ext cx="3643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latin typeface="Arial" pitchFamily="34" charset="0"/>
              </a:rPr>
              <a:t>Binary – SVM</a:t>
            </a:r>
          </a:p>
        </p:txBody>
      </p:sp>
      <p:sp>
        <p:nvSpPr>
          <p:cNvPr id="109" name="Text Box 32"/>
          <p:cNvSpPr txBox="1">
            <a:spLocks noChangeArrowheads="1"/>
          </p:cNvSpPr>
          <p:nvPr/>
        </p:nvSpPr>
        <p:spPr bwMode="auto">
          <a:xfrm>
            <a:off x="5572132" y="3181649"/>
            <a:ext cx="3429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latin typeface="Arial" pitchFamily="34" charset="0"/>
              </a:rPr>
              <a:t>Multi-Class - SVM</a:t>
            </a:r>
          </a:p>
        </p:txBody>
      </p:sp>
      <p:sp>
        <p:nvSpPr>
          <p:cNvPr id="110" name="AutoShape 21"/>
          <p:cNvSpPr>
            <a:spLocks noChangeArrowheads="1"/>
          </p:cNvSpPr>
          <p:nvPr/>
        </p:nvSpPr>
        <p:spPr bwMode="auto">
          <a:xfrm rot="-5400000">
            <a:off x="4981576" y="4376746"/>
            <a:ext cx="457200" cy="990600"/>
          </a:xfrm>
          <a:prstGeom prst="downArrow">
            <a:avLst>
              <a:gd name="adj1" fmla="val 50000"/>
              <a:gd name="adj2" fmla="val 54167"/>
            </a:avLst>
          </a:prstGeom>
          <a:solidFill>
            <a:srgbClr val="0066CC"/>
          </a:solidFill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33" name="Group 132"/>
          <p:cNvGrpSpPr/>
          <p:nvPr/>
        </p:nvGrpSpPr>
        <p:grpSpPr>
          <a:xfrm>
            <a:off x="1500166" y="3643314"/>
            <a:ext cx="3143272" cy="2909886"/>
            <a:chOff x="685800" y="2667000"/>
            <a:chExt cx="3962400" cy="3886200"/>
          </a:xfrm>
        </p:grpSpPr>
        <p:sp>
          <p:nvSpPr>
            <p:cNvPr id="134" name="Line 4"/>
            <p:cNvSpPr>
              <a:spLocks noChangeShapeType="1"/>
            </p:cNvSpPr>
            <p:nvPr/>
          </p:nvSpPr>
          <p:spPr bwMode="auto">
            <a:xfrm flipV="1">
              <a:off x="685800" y="2743200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5" name="Line 5"/>
            <p:cNvSpPr>
              <a:spLocks noChangeShapeType="1"/>
            </p:cNvSpPr>
            <p:nvPr/>
          </p:nvSpPr>
          <p:spPr bwMode="auto">
            <a:xfrm flipV="1">
              <a:off x="685800" y="5943600"/>
              <a:ext cx="304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6" name="Oval 6"/>
            <p:cNvSpPr>
              <a:spLocks noChangeArrowheads="1"/>
            </p:cNvSpPr>
            <p:nvPr/>
          </p:nvSpPr>
          <p:spPr bwMode="auto">
            <a:xfrm>
              <a:off x="27432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7" name="Oval 7"/>
            <p:cNvSpPr>
              <a:spLocks noChangeArrowheads="1"/>
            </p:cNvSpPr>
            <p:nvPr/>
          </p:nvSpPr>
          <p:spPr bwMode="auto">
            <a:xfrm>
              <a:off x="2971800" y="3962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8" name="Oval 8"/>
            <p:cNvSpPr>
              <a:spLocks noChangeArrowheads="1"/>
            </p:cNvSpPr>
            <p:nvPr/>
          </p:nvSpPr>
          <p:spPr bwMode="auto">
            <a:xfrm>
              <a:off x="38100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9" name="Oval 9"/>
            <p:cNvSpPr>
              <a:spLocks noChangeArrowheads="1"/>
            </p:cNvSpPr>
            <p:nvPr/>
          </p:nvSpPr>
          <p:spPr bwMode="auto">
            <a:xfrm>
              <a:off x="2286000" y="3505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32766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1" name="Rectangle 11"/>
            <p:cNvSpPr>
              <a:spLocks noChangeArrowheads="1"/>
            </p:cNvSpPr>
            <p:nvPr/>
          </p:nvSpPr>
          <p:spPr bwMode="auto">
            <a:xfrm>
              <a:off x="990600" y="4419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2" name="Rectangle 12"/>
            <p:cNvSpPr>
              <a:spLocks noChangeArrowheads="1"/>
            </p:cNvSpPr>
            <p:nvPr/>
          </p:nvSpPr>
          <p:spPr bwMode="auto">
            <a:xfrm>
              <a:off x="2209800" y="48768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" name="Rectangle 13"/>
            <p:cNvSpPr>
              <a:spLocks noChangeArrowheads="1"/>
            </p:cNvSpPr>
            <p:nvPr/>
          </p:nvSpPr>
          <p:spPr bwMode="auto">
            <a:xfrm>
              <a:off x="2057400" y="53340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4" name="Rectangle 14"/>
            <p:cNvSpPr>
              <a:spLocks noChangeArrowheads="1"/>
            </p:cNvSpPr>
            <p:nvPr/>
          </p:nvSpPr>
          <p:spPr bwMode="auto">
            <a:xfrm>
              <a:off x="1447800" y="48768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5" name="Rectangle 15"/>
            <p:cNvSpPr>
              <a:spLocks noChangeArrowheads="1"/>
            </p:cNvSpPr>
            <p:nvPr/>
          </p:nvSpPr>
          <p:spPr bwMode="auto">
            <a:xfrm>
              <a:off x="1143000" y="52578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6" name="Rectangle 16"/>
            <p:cNvSpPr>
              <a:spLocks noChangeArrowheads="1"/>
            </p:cNvSpPr>
            <p:nvPr/>
          </p:nvSpPr>
          <p:spPr bwMode="auto">
            <a:xfrm>
              <a:off x="1295400" y="41148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" name="Text Box 17"/>
            <p:cNvSpPr txBox="1">
              <a:spLocks noChangeArrowheads="1"/>
            </p:cNvSpPr>
            <p:nvPr/>
          </p:nvSpPr>
          <p:spPr bwMode="auto">
            <a:xfrm>
              <a:off x="990600" y="5459413"/>
              <a:ext cx="9715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Class 1</a:t>
              </a:r>
            </a:p>
          </p:txBody>
        </p:sp>
        <p:sp>
          <p:nvSpPr>
            <p:cNvPr id="148" name="Text Box 18"/>
            <p:cNvSpPr txBox="1">
              <a:spLocks noChangeArrowheads="1"/>
            </p:cNvSpPr>
            <p:nvPr/>
          </p:nvSpPr>
          <p:spPr bwMode="auto">
            <a:xfrm>
              <a:off x="3429000" y="4267200"/>
              <a:ext cx="9715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Class 2</a:t>
              </a:r>
            </a:p>
          </p:txBody>
        </p:sp>
        <p:sp>
          <p:nvSpPr>
            <p:cNvPr id="149" name="Line 20"/>
            <p:cNvSpPr>
              <a:spLocks noChangeShapeType="1"/>
            </p:cNvSpPr>
            <p:nvPr/>
          </p:nvSpPr>
          <p:spPr bwMode="auto">
            <a:xfrm>
              <a:off x="1752600" y="2971800"/>
              <a:ext cx="2514600" cy="2514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50" name="Line 21"/>
            <p:cNvSpPr>
              <a:spLocks noChangeShapeType="1"/>
            </p:cNvSpPr>
            <p:nvPr/>
          </p:nvSpPr>
          <p:spPr bwMode="auto">
            <a:xfrm>
              <a:off x="762000" y="3352800"/>
              <a:ext cx="2971800" cy="2971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51" name="Line 22"/>
            <p:cNvSpPr>
              <a:spLocks noChangeShapeType="1"/>
            </p:cNvSpPr>
            <p:nvPr/>
          </p:nvSpPr>
          <p:spPr bwMode="auto">
            <a:xfrm>
              <a:off x="762000" y="2667000"/>
              <a:ext cx="3886200" cy="3886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52" name="Line 34"/>
            <p:cNvSpPr>
              <a:spLocks noChangeShapeType="1"/>
            </p:cNvSpPr>
            <p:nvPr/>
          </p:nvSpPr>
          <p:spPr bwMode="auto">
            <a:xfrm flipH="1">
              <a:off x="3200400" y="5133975"/>
              <a:ext cx="723900" cy="733425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53" name="Text Box 36"/>
            <p:cNvSpPr txBox="1">
              <a:spLocks noChangeArrowheads="1"/>
            </p:cNvSpPr>
            <p:nvPr/>
          </p:nvSpPr>
          <p:spPr bwMode="auto">
            <a:xfrm>
              <a:off x="3124200" y="5257800"/>
              <a:ext cx="4397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CC00CC"/>
                  </a:solidFill>
                </a:rPr>
                <a:t>m</a:t>
              </a:r>
            </a:p>
          </p:txBody>
        </p:sp>
        <p:sp>
          <p:nvSpPr>
            <p:cNvPr id="154" name="Line 37"/>
            <p:cNvSpPr>
              <a:spLocks noChangeShapeType="1"/>
            </p:cNvSpPr>
            <p:nvPr/>
          </p:nvSpPr>
          <p:spPr bwMode="auto">
            <a:xfrm flipV="1">
              <a:off x="1905000" y="3352800"/>
              <a:ext cx="1600200" cy="16764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pic>
          <p:nvPicPr>
            <p:cNvPr id="155" name="Picture 39" descr="txp_fig.pn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3200400"/>
              <a:ext cx="28416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034" y="857232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Motivation - Reducing Multiclass to Binary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Related work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Margin Classifiers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From Binary to Multiclass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Current paper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 Unifying Approach</a:t>
            </a:r>
          </a:p>
          <a:p>
            <a:pPr lvl="1"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Results</a:t>
            </a:r>
          </a:p>
          <a:p>
            <a:pPr algn="just" rtl="0">
              <a:lnSpc>
                <a:spcPct val="150000"/>
              </a:lnSpc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Summary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1920240" cy="3657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April 2011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407944"/>
            <a:ext cx="4572032" cy="365125"/>
          </a:xfrm>
        </p:spPr>
        <p:txBody>
          <a:bodyPr/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Machine Learning Seminar - Maria Kushnir</a:t>
            </a:r>
            <a:endParaRPr lang="he-IL" sz="16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404" y="6407944"/>
            <a:ext cx="297628" cy="365125"/>
          </a:xfrm>
        </p:spPr>
        <p:txBody>
          <a:bodyPr>
            <a:noAutofit/>
          </a:bodyPr>
          <a:lstStyle/>
          <a:p>
            <a:pPr algn="l" rtl="0"/>
            <a:fld id="{9FB1EC71-BE15-45F8-8206-5C1A7D1E2216}" type="slidenum">
              <a:rPr lang="he-IL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l" rtl="0"/>
              <a:t>9</a:t>
            </a:fld>
            <a:endParaRPr lang="he-IL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8" name="Title 10"/>
          <p:cNvSpPr>
            <a:spLocks noGrp="1"/>
          </p:cNvSpPr>
          <p:nvPr>
            <p:ph type="title"/>
          </p:nvPr>
        </p:nvSpPr>
        <p:spPr>
          <a:xfrm>
            <a:off x="-142876" y="60324"/>
            <a:ext cx="9501222" cy="939784"/>
          </a:xfrm>
        </p:spPr>
        <p:txBody>
          <a:bodyPr>
            <a:noAutofit/>
          </a:bodyPr>
          <a:lstStyle/>
          <a:p>
            <a:pPr algn="ctr" rtl="0"/>
            <a:r>
              <a:rPr lang="en-US" sz="40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Margin-based Learning Algorithms</a:t>
            </a:r>
            <a:endParaRPr lang="he-IL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785794"/>
            <a:ext cx="85725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 binary margin-based learning algorithm takes as input binary labeled training examples (x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),…,(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where the labels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are {-1,1}.</a:t>
            </a:r>
          </a:p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Such a learning algorithm uses the data to generate a real-valued function or hypothesis: </a:t>
            </a:r>
          </a:p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 margin of an example (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with respect to f is:</a:t>
            </a:r>
          </a:p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</a:pPr>
            <a:endParaRPr lang="en-US" sz="24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Times New Roman" pitchFamily="18" charset="0"/>
              <a:buChar char="♦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 margin of an training example is a number that is positive if and only if the example is correctly classified by a given classifier and whose magnitude is a measure of confidence in the prediction.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3000372"/>
            <a:ext cx="1714512" cy="42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3929066"/>
            <a:ext cx="1109664" cy="53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w}{{\bf w}}&#10;\newcommand{\bx}{{\bf x}}&#10;\newcommand{\by}{{\bf y}}&#10;\newcommand{\bft}{{\bf f}}&#10;\newcommand{\bt}{{\bf t}}&#10;%\newcommand{\ip}[2]{\langle #1, #2 \rangle}&#10;\newcommand{\ip}[2]{ #1^\top #2}&#10;&#10;$&#10;\bx \in \mathcal{X}&#10;$&#10;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51"/>
  <p:tag name="BOXHEIGHT" val="445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26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w}{{\bf w}}&#10;\newcommand{\bx}{{\bf x}}&#10;\newcommand{\by}{{\bf y}}&#10;\newcommand{\bft}{{\bf f}}&#10;\newcommand{\bt}{{\bf t}}&#10;%\newcommand{\ip}[2]{\langle #1, #2 \rangle}&#10;\newcommand{\ip}[2]{ #1^\top #2}&#10;&#10;$&#10;y \in \mathcal{Y}&#10;$&#10;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51"/>
  <p:tag name="BOXHEIGHT" val="445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29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2669</Words>
  <Application>Microsoft Office PowerPoint</Application>
  <PresentationFormat>On-screen Show (4:3)</PresentationFormat>
  <Paragraphs>449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Reducing Multiclass to Binary: A Unifying Approach for Margin Classifiers </vt:lpstr>
      <vt:lpstr>Agenda</vt:lpstr>
      <vt:lpstr>Motivation – Binary vs. Multi-Class</vt:lpstr>
      <vt:lpstr>Motivation – Real world problems</vt:lpstr>
      <vt:lpstr>Motivation – from Binary to Multiclass</vt:lpstr>
      <vt:lpstr>Motivation – from Binary to Multiclass</vt:lpstr>
      <vt:lpstr>Motivation – from Binary to Multiclass</vt:lpstr>
      <vt:lpstr>Agenda</vt:lpstr>
      <vt:lpstr>Margin-based Learning Algorithms</vt:lpstr>
      <vt:lpstr>Margin-based Learning Algorithms</vt:lpstr>
      <vt:lpstr>Margin-based Learning Algorithms</vt:lpstr>
      <vt:lpstr>Margin-based Learning Algorithms</vt:lpstr>
      <vt:lpstr>Agenda</vt:lpstr>
      <vt:lpstr>Related Work – from Binary to Multiclass</vt:lpstr>
      <vt:lpstr>Related Work – from Binary to Multiclass</vt:lpstr>
      <vt:lpstr>Related Work – from Binary to Multiclass</vt:lpstr>
      <vt:lpstr>Agenda</vt:lpstr>
      <vt:lpstr>Current paper – A Unifying Approach</vt:lpstr>
      <vt:lpstr>Current paper – A Unifying Approach</vt:lpstr>
      <vt:lpstr>Current paper – A Unifying Approach</vt:lpstr>
      <vt:lpstr>Current paper – A Unifying Approach</vt:lpstr>
      <vt:lpstr>Current paper – A Unifying Approach</vt:lpstr>
      <vt:lpstr>Current paper – A Unifying Approach</vt:lpstr>
      <vt:lpstr>Current paper – Decoding Methods</vt:lpstr>
      <vt:lpstr>Current paper – Hamming Decoding</vt:lpstr>
      <vt:lpstr>Current paper – Loss-based decoding</vt:lpstr>
      <vt:lpstr>Current paper – Decoding Methods</vt:lpstr>
      <vt:lpstr>Agenda</vt:lpstr>
      <vt:lpstr>Results – Synthetic data</vt:lpstr>
      <vt:lpstr>Results – UCI ML Repository</vt:lpstr>
      <vt:lpstr>Results – UCI ML Repository</vt:lpstr>
      <vt:lpstr>Results – UCI ML Repository</vt:lpstr>
      <vt:lpstr>Agenda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Class SVM</dc:title>
  <dc:creator/>
  <cp:lastModifiedBy/>
  <cp:revision>1</cp:revision>
  <dcterms:created xsi:type="dcterms:W3CDTF">2011-04-12T09:41:02Z</dcterms:created>
  <dcterms:modified xsi:type="dcterms:W3CDTF">2022-05-19T07:57:44Z</dcterms:modified>
</cp:coreProperties>
</file>