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00" autoAdjust="0"/>
  </p:normalViewPr>
  <p:slideViewPr>
    <p:cSldViewPr snapToGrid="0">
      <p:cViewPr>
        <p:scale>
          <a:sx n="61" d="100"/>
          <a:sy n="61" d="100"/>
        </p:scale>
        <p:origin x="7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B4FCA-56A0-44D0-A261-225E3B4CC56D}" type="datetimeFigureOut">
              <a:rPr lang="en-IL" smtClean="0"/>
              <a:t>02/06/2022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E5779-F0AE-4927-A9EE-DF5CE2FF8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489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משמש לחישוב </a:t>
            </a:r>
            <a:r>
              <a:rPr lang="en-US" dirty="0"/>
              <a:t>PCA</a:t>
            </a:r>
            <a:endParaRPr lang="he-IL" dirty="0"/>
          </a:p>
          <a:p>
            <a:pPr algn="r" rtl="1"/>
            <a:r>
              <a:rPr lang="en-US" dirty="0"/>
              <a:t>SVD</a:t>
            </a:r>
            <a:r>
              <a:rPr lang="he-IL" dirty="0"/>
              <a:t>- מוצא את </a:t>
            </a:r>
            <a:r>
              <a:rPr lang="he-IL" dirty="0" err="1"/>
              <a:t>הוקטור</a:t>
            </a:r>
            <a:r>
              <a:rPr lang="he-IL" dirty="0"/>
              <a:t> שמייצג את הנתונים הכי טוב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E5779-F0AE-4927-A9EE-DF5CE2FF8E6E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507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אלגוריתם להורדת ממדים</a:t>
            </a:r>
          </a:p>
          <a:p>
            <a:pPr algn="r" rtl="1"/>
            <a:r>
              <a:rPr lang="he-IL" dirty="0"/>
              <a:t>לדומה במקרה ויש לנו תצפיות עם 100 ממדים</a:t>
            </a:r>
          </a:p>
          <a:p>
            <a:pPr algn="r" rtl="1"/>
            <a:r>
              <a:rPr lang="he-IL" dirty="0"/>
              <a:t>נגיד כי ניתן להבין איפה כל תצפית על פי 5 וקטורים- ה</a:t>
            </a:r>
            <a:r>
              <a:rPr lang="en-US" dirty="0"/>
              <a:t>SVD</a:t>
            </a:r>
            <a:r>
              <a:rPr lang="he-IL" dirty="0"/>
              <a:t> מחפש את </a:t>
            </a:r>
            <a:r>
              <a:rPr lang="he-IL" dirty="0" err="1"/>
              <a:t>הוקטורים</a:t>
            </a:r>
            <a:r>
              <a:rPr lang="he-IL" dirty="0"/>
              <a:t> הכי משמעותיים כדי למקם את הנקודות במרחב</a:t>
            </a:r>
          </a:p>
          <a:p>
            <a:pPr algn="r" rtl="1"/>
            <a:r>
              <a:rPr lang="he-IL" dirty="0"/>
              <a:t>לכן אפשר לעשות </a:t>
            </a:r>
            <a:r>
              <a:rPr lang="en-US" dirty="0"/>
              <a:t>K means</a:t>
            </a:r>
            <a:r>
              <a:rPr lang="he-IL" dirty="0"/>
              <a:t> רק על 5 מספרים</a:t>
            </a:r>
          </a:p>
          <a:p>
            <a:pPr algn="r" rtl="1"/>
            <a:r>
              <a:rPr lang="he-IL" dirty="0"/>
              <a:t>משתמשים בזה כדי להקל על החישוב</a:t>
            </a:r>
          </a:p>
          <a:p>
            <a:pPr algn="r" rtl="1"/>
            <a:r>
              <a:rPr lang="he-IL" dirty="0"/>
              <a:t>אולי יש משמעות לזה שניתן להציג את הנתונים ללא מספר ממדים- אולי אלו תכונות מיותרות מבחינת סיווג</a:t>
            </a:r>
          </a:p>
          <a:p>
            <a:pPr algn="r" rtl="1"/>
            <a:r>
              <a:rPr lang="he-IL" dirty="0"/>
              <a:t>לדוגמה, לקוחים עשרות אלפי תמונות של פרצופים- מגלים שניתן לייצג פרצופים באמצעות 20 וקטורים (</a:t>
            </a:r>
            <a:r>
              <a:rPr lang="en-US" dirty="0"/>
              <a:t>u</a:t>
            </a:r>
            <a:r>
              <a:rPr lang="he-IL" dirty="0"/>
              <a:t>) אז במקום להשתמש בעשרות אלפי תמונות משתמשים רק ב220 וקטורים אלו.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E5779-F0AE-4927-A9EE-DF5CE2FF8E6E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5623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נמצא את </a:t>
            </a:r>
            <a:r>
              <a:rPr lang="he-IL" dirty="0" err="1"/>
              <a:t>הוקטור</a:t>
            </a:r>
            <a:r>
              <a:rPr lang="he-IL" dirty="0"/>
              <a:t> </a:t>
            </a:r>
            <a:r>
              <a:rPr lang="en-US" dirty="0"/>
              <a:t>u</a:t>
            </a:r>
            <a:r>
              <a:rPr lang="he-IL" dirty="0"/>
              <a:t> ונייצג כל </a:t>
            </a:r>
            <a:r>
              <a:rPr lang="he-IL" dirty="0" err="1"/>
              <a:t>נקטדה</a:t>
            </a:r>
            <a:r>
              <a:rPr lang="he-IL" dirty="0"/>
              <a:t> עם ערך מסוים אלפא, אם ניתן לייצג את התצפיות עם הקבוע </a:t>
            </a:r>
            <a:r>
              <a:rPr lang="en-US" dirty="0"/>
              <a:t>u</a:t>
            </a:r>
            <a:r>
              <a:rPr lang="he-IL" dirty="0"/>
              <a:t> ואלפא אחת אז הנתונים הם בערך על קו אחד.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E5779-F0AE-4927-A9EE-DF5CE2FF8E6E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2618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E5779-F0AE-4927-A9EE-DF5CE2FF8E6E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96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קיימת מטריצה </a:t>
            </a:r>
            <a:r>
              <a:rPr lang="en-US" dirty="0"/>
              <a:t>n</a:t>
            </a:r>
            <a:r>
              <a:rPr lang="he-IL" dirty="0"/>
              <a:t> על </a:t>
            </a:r>
            <a:r>
              <a:rPr lang="en-US" dirty="0"/>
              <a:t>m</a:t>
            </a:r>
            <a:r>
              <a:rPr lang="he-IL" dirty="0"/>
              <a:t> תמצא את </a:t>
            </a:r>
            <a:r>
              <a:rPr lang="he-IL" dirty="0" err="1"/>
              <a:t>הוקטור</a:t>
            </a:r>
            <a:r>
              <a:rPr lang="he-IL" dirty="0"/>
              <a:t> הכי ארוך זהו וקטור וי 1</a:t>
            </a:r>
          </a:p>
          <a:p>
            <a:pPr algn="r" rtl="1"/>
            <a:r>
              <a:rPr lang="he-IL" dirty="0" err="1"/>
              <a:t>סיגמה</a:t>
            </a:r>
            <a:r>
              <a:rPr lang="he-IL" dirty="0"/>
              <a:t> זה האורך של </a:t>
            </a:r>
            <a:r>
              <a:rPr lang="he-IL" dirty="0" err="1"/>
              <a:t>הוקטור</a:t>
            </a:r>
            <a:r>
              <a:rPr lang="he-IL" dirty="0"/>
              <a:t> וכך נקבל את הפיזור של הנתונים על </a:t>
            </a:r>
            <a:r>
              <a:rPr lang="he-IL" dirty="0" err="1"/>
              <a:t>הוקטור</a:t>
            </a:r>
            <a:endParaRPr lang="he-IL" dirty="0"/>
          </a:p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E5779-F0AE-4927-A9EE-DF5CE2FF8E6E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7584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ציר </a:t>
            </a:r>
            <a:r>
              <a:rPr lang="en-US" dirty="0"/>
              <a:t>X</a:t>
            </a:r>
            <a:r>
              <a:rPr lang="he-IL" dirty="0"/>
              <a:t> זה אינדקסים של ה</a:t>
            </a:r>
            <a:r>
              <a:rPr lang="en-US" dirty="0"/>
              <a:t>singular values</a:t>
            </a:r>
            <a:r>
              <a:rPr lang="he-IL" dirty="0"/>
              <a:t>. (30 מפלגות), ציר ה</a:t>
            </a:r>
            <a:r>
              <a:rPr lang="en-US" dirty="0"/>
              <a:t>y</a:t>
            </a:r>
            <a:r>
              <a:rPr lang="he-IL" dirty="0"/>
              <a:t>- זה ערך ה</a:t>
            </a:r>
            <a:r>
              <a:rPr lang="en-US" dirty="0"/>
              <a:t>U</a:t>
            </a:r>
            <a:r>
              <a:rPr lang="he-IL" dirty="0"/>
              <a:t> של המפלגה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E5779-F0AE-4927-A9EE-DF5CE2FF8E6E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452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9544-B36E-4B68-9A00-D0F879F74D7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78C1-10C4-49BD-AEDF-7648EEBE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3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9544-B36E-4B68-9A00-D0F879F74D7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78C1-10C4-49BD-AEDF-7648EEBE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1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9544-B36E-4B68-9A00-D0F879F74D7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78C1-10C4-49BD-AEDF-7648EEBE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4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9544-B36E-4B68-9A00-D0F879F74D7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78C1-10C4-49BD-AEDF-7648EEBE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8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9544-B36E-4B68-9A00-D0F879F74D7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78C1-10C4-49BD-AEDF-7648EEBE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8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9544-B36E-4B68-9A00-D0F879F74D7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78C1-10C4-49BD-AEDF-7648EEBE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0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9544-B36E-4B68-9A00-D0F879F74D7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78C1-10C4-49BD-AEDF-7648EEBE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7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9544-B36E-4B68-9A00-D0F879F74D7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78C1-10C4-49BD-AEDF-7648EEBE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9544-B36E-4B68-9A00-D0F879F74D7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78C1-10C4-49BD-AEDF-7648EEBE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0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9544-B36E-4B68-9A00-D0F879F74D7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78C1-10C4-49BD-AEDF-7648EEBE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6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9544-B36E-4B68-9A00-D0F879F74D7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78C1-10C4-49BD-AEDF-7648EEBE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2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9544-B36E-4B68-9A00-D0F879F74D7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78C1-10C4-49BD-AEDF-7648EEBE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2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Singular Value Decomposition(SVD)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Principal Component Analysis(PCA)</a:t>
            </a:r>
          </a:p>
        </p:txBody>
      </p:sp>
    </p:spTree>
    <p:extLst>
      <p:ext uri="{BB962C8B-B14F-4D97-AF65-F5344CB8AC3E}">
        <p14:creationId xmlns:p14="http://schemas.microsoft.com/office/powerpoint/2010/main" val="158038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8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Singular Value Decomposition (SVD)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dataset of points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in high dimensions. </a:t>
                </a:r>
              </a:p>
              <a:p>
                <a:r>
                  <a:rPr lang="en-US" dirty="0"/>
                  <a:t>Can we represent the data as a linear combination of a small number of components.</a:t>
                </a:r>
              </a:p>
              <a:p>
                <a:r>
                  <a:rPr lang="en-US" dirty="0"/>
                  <a:t>Example: The data points are of dimension d=100</a:t>
                </a:r>
              </a:p>
              <a:p>
                <a:r>
                  <a:rPr lang="en-US" dirty="0"/>
                  <a:t>Can we say that each point can be approximated by 5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Analyze only 5 numbers (e.g. do k means only on 5 numbers)</a:t>
                </a:r>
              </a:p>
              <a:p>
                <a:r>
                  <a:rPr lang="en-US" dirty="0"/>
                  <a:t>Transmit only 5 numbers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48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Another Example </a:t>
            </a:r>
          </a:p>
        </p:txBody>
      </p:sp>
      <p:sp>
        <p:nvSpPr>
          <p:cNvPr id="4" name="Oval 3"/>
          <p:cNvSpPr/>
          <p:nvPr/>
        </p:nvSpPr>
        <p:spPr>
          <a:xfrm>
            <a:off x="9130352" y="1460310"/>
            <a:ext cx="272955" cy="230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82752" y="1612710"/>
            <a:ext cx="272955" cy="230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435152" y="1765110"/>
            <a:ext cx="272955" cy="230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87552" y="1917510"/>
            <a:ext cx="272955" cy="230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739952" y="2069910"/>
            <a:ext cx="272955" cy="230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892352" y="2222310"/>
            <a:ext cx="272955" cy="230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44752" y="2374710"/>
            <a:ext cx="272955" cy="230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197152" y="2527110"/>
            <a:ext cx="272955" cy="230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349552" y="2679510"/>
            <a:ext cx="272955" cy="230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501952" y="2831910"/>
            <a:ext cx="272955" cy="230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654352" y="2984310"/>
            <a:ext cx="272955" cy="230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806752" y="3136710"/>
            <a:ext cx="272955" cy="230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959152" y="3289110"/>
            <a:ext cx="272955" cy="230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111552" y="3441510"/>
            <a:ext cx="272955" cy="230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263952" y="3593910"/>
            <a:ext cx="272955" cy="230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8645856" y="946885"/>
            <a:ext cx="1819702" cy="1792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46688" y="9570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855609" y="1515932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609" y="1515932"/>
                <a:ext cx="197746" cy="276999"/>
              </a:xfrm>
              <a:prstGeom prst="rect">
                <a:avLst/>
              </a:prstGeom>
              <a:blipFill>
                <a:blip r:embed="rId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H="1">
            <a:off x="10774907" y="641445"/>
            <a:ext cx="31845" cy="4026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161361" y="3062288"/>
            <a:ext cx="3848669" cy="37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8200" y="3136710"/>
            <a:ext cx="5808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 </a:t>
            </a:r>
            <a:r>
              <a:rPr lang="en-US" i="1" dirty="0"/>
              <a:t>u </a:t>
            </a:r>
            <a:r>
              <a:rPr lang="en-US" dirty="0"/>
              <a:t>and then represent each point with </a:t>
            </a:r>
            <a:r>
              <a:rPr lang="el-GR" dirty="0"/>
              <a:t>α</a:t>
            </a:r>
            <a:endParaRPr lang="en-US" dirty="0"/>
          </a:p>
          <a:p>
            <a:r>
              <a:rPr lang="en-US" dirty="0"/>
              <a:t>If the points can be represented by a constant </a:t>
            </a:r>
            <a:r>
              <a:rPr lang="en-US" i="1" dirty="0"/>
              <a:t>u </a:t>
            </a:r>
            <a:r>
              <a:rPr lang="en-US" dirty="0"/>
              <a:t>and one </a:t>
            </a:r>
            <a:r>
              <a:rPr lang="el-GR" dirty="0"/>
              <a:t>α</a:t>
            </a:r>
            <a:r>
              <a:rPr lang="en-US" dirty="0"/>
              <a:t> the data is approximately on a line.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Question: how do we find these u’s and how many important ones are there.</a:t>
            </a:r>
          </a:p>
        </p:txBody>
      </p:sp>
    </p:spTree>
    <p:extLst>
      <p:ext uri="{BB962C8B-B14F-4D97-AF65-F5344CB8AC3E}">
        <p14:creationId xmlns:p14="http://schemas.microsoft.com/office/powerpoint/2010/main" val="357635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14684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size of A </a:t>
                </a:r>
                <a:r>
                  <a:rPr lang="en-US" i="1" dirty="0">
                    <a:ea typeface="Cambria Math" panose="02040503050406030204" pitchFamily="18" charset="0"/>
                  </a:rPr>
                  <a:t>n </a:t>
                </a:r>
                <a:r>
                  <a:rPr lang="en-US" dirty="0">
                    <a:ea typeface="Cambria Math" panose="02040503050406030204" pitchFamily="18" charset="0"/>
                  </a:rPr>
                  <a:t>x</a:t>
                </a:r>
                <a:r>
                  <a:rPr lang="en-US" i="1" dirty="0">
                    <a:ea typeface="Cambria Math" panose="02040503050406030204" pitchFamily="18" charset="0"/>
                  </a:rPr>
                  <a:t> m</a:t>
                </a:r>
                <a:r>
                  <a:rPr lang="en-US" dirty="0">
                    <a:ea typeface="Cambria Math" panose="02040503050406030204" pitchFamily="18" charset="0"/>
                  </a:rPr>
                  <a:t>.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Lets start with A of size 2 x 2.</a:t>
                </a:r>
              </a:p>
              <a:p>
                <a:r>
                  <a:rPr lang="en-US" dirty="0"/>
                  <a:t>Given a unit vector v (||v||=1).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u is also a unit vector and </a:t>
                </a:r>
                <a:r>
                  <a:rPr lang="el-GR" dirty="0"/>
                  <a:t>σ</a:t>
                </a:r>
                <a:r>
                  <a:rPr lang="en-US" dirty="0"/>
                  <a:t> is the amount of stretch (length of the output).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 rot="19173758">
            <a:off x="8652681" y="655093"/>
            <a:ext cx="2797791" cy="1501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58854" y="764275"/>
            <a:ext cx="1924334" cy="1514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295331" y="1583141"/>
            <a:ext cx="832515" cy="242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126639" y="409433"/>
            <a:ext cx="1105468" cy="99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0"/>
          </p:cNvCxnSpPr>
          <p:nvPr/>
        </p:nvCxnSpPr>
        <p:spPr>
          <a:xfrm flipH="1" flipV="1">
            <a:off x="9564708" y="834406"/>
            <a:ext cx="561931" cy="57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36525" y="2975212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25" y="2975212"/>
                <a:ext cx="2016578" cy="276999"/>
              </a:xfrm>
              <a:prstGeom prst="rect">
                <a:avLst/>
              </a:prstGeom>
              <a:blipFill>
                <a:blip r:embed="rId4"/>
                <a:stretch>
                  <a:fillRect l="-3636" r="-303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896551" y="60981"/>
                <a:ext cx="508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551" y="60981"/>
                <a:ext cx="508857" cy="276999"/>
              </a:xfrm>
              <a:prstGeom prst="rect">
                <a:avLst/>
              </a:prstGeom>
              <a:blipFill>
                <a:blip r:embed="rId5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082388" y="557407"/>
                <a:ext cx="519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388" y="557407"/>
                <a:ext cx="519501" cy="276999"/>
              </a:xfrm>
              <a:prstGeom prst="rect">
                <a:avLst/>
              </a:prstGeom>
              <a:blipFill>
                <a:blip r:embed="rId6"/>
                <a:stretch>
                  <a:fillRect l="-5882" r="-47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045964" y="17758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5412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SVD “algorithm”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A</a:t>
                </a:r>
                <a:r>
                  <a:rPr lang="en-US" i="1" dirty="0"/>
                  <a:t>  n</a:t>
                </a:r>
                <a:r>
                  <a:rPr lang="en-US" dirty="0"/>
                  <a:t> by </a:t>
                </a:r>
                <a:r>
                  <a:rPr lang="en-US" i="1" dirty="0"/>
                  <a:t>m </a:t>
                </a:r>
                <a:r>
                  <a:rPr lang="en-US" dirty="0"/>
                  <a:t>matrix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argmax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argmax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are called singular values.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≥…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are called singular vectors.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=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he-IL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= I    AV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U 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 Singular Value Decomposition (SVD).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2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Uses of 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     approximation of A with rank </a:t>
                </a:r>
                <a:r>
                  <a:rPr lang="en-US" i="1" dirty="0"/>
                  <a:t>k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smaller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for </a:t>
                </a:r>
                <a:r>
                  <a:rPr lang="en-US" i="1" dirty="0"/>
                  <a:t>i &gt; k </a:t>
                </a:r>
                <a:r>
                  <a:rPr lang="en-US" dirty="0"/>
                  <a:t>compared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approximation is more accurate.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ith</a:t>
                </a:r>
                <a:r>
                  <a:rPr lang="en-US" dirty="0"/>
                  <a:t> column of A the </a:t>
                </a:r>
                <a:r>
                  <a:rPr lang="en-US" dirty="0" err="1"/>
                  <a:t>ith</a:t>
                </a:r>
                <a:r>
                  <a:rPr lang="en-US" dirty="0"/>
                  <a:t> data point.</a:t>
                </a:r>
              </a:p>
              <a:p>
                <a:r>
                  <a:rPr lang="en-US" dirty="0"/>
                  <a:t>Remember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size of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depend mainly on the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580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58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1214 data points (places) and 30 parties.</a:t>
            </a:r>
          </a:p>
          <a:p>
            <a:r>
              <a:rPr lang="en-US" dirty="0"/>
              <a:t>Running SVD on this we get 30 singular values. </a:t>
            </a:r>
          </a:p>
          <a:p>
            <a:r>
              <a:rPr lang="en-US" dirty="0"/>
              <a:t>Most of them are zero.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144" y="299869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the first singular vectors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06" y="2436953"/>
            <a:ext cx="8842094" cy="442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graphs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1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646</Words>
  <Application>Microsoft Office PowerPoint</Application>
  <PresentationFormat>Widescreen</PresentationFormat>
  <Paragraphs>75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Singular Value Decomposition(SVD)</vt:lpstr>
      <vt:lpstr>Singular Value Decomposition (SVD)</vt:lpstr>
      <vt:lpstr>Another Example </vt:lpstr>
      <vt:lpstr>SVD</vt:lpstr>
      <vt:lpstr>SVD “algorithm” </vt:lpstr>
      <vt:lpstr>Uses of SVD</vt:lpstr>
      <vt:lpstr>Elections</vt:lpstr>
      <vt:lpstr>Elections</vt:lpstr>
      <vt:lpstr>SVD graphs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Singular Value Decomposition(SVD)</dc:title>
  <dc:creator>ilan</dc:creator>
  <cp:lastModifiedBy>Tal Dulberg</cp:lastModifiedBy>
  <cp:revision>22</cp:revision>
  <dcterms:created xsi:type="dcterms:W3CDTF">2020-06-01T13:13:54Z</dcterms:created>
  <dcterms:modified xsi:type="dcterms:W3CDTF">2022-06-02T07:17:42Z</dcterms:modified>
</cp:coreProperties>
</file>