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81" r:id="rId4"/>
    <p:sldId id="317" r:id="rId5"/>
    <p:sldId id="313" r:id="rId6"/>
    <p:sldId id="316" r:id="rId7"/>
    <p:sldId id="314" r:id="rId8"/>
    <p:sldId id="27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06" r:id="rId17"/>
    <p:sldId id="264" r:id="rId18"/>
    <p:sldId id="275" r:id="rId19"/>
    <p:sldId id="276" r:id="rId20"/>
    <p:sldId id="318" r:id="rId21"/>
    <p:sldId id="319" r:id="rId22"/>
    <p:sldId id="295" r:id="rId23"/>
    <p:sldId id="296" r:id="rId24"/>
    <p:sldId id="297" r:id="rId25"/>
    <p:sldId id="298" r:id="rId26"/>
    <p:sldId id="299" r:id="rId27"/>
    <p:sldId id="310" r:id="rId28"/>
    <p:sldId id="315" r:id="rId29"/>
    <p:sldId id="305" r:id="rId30"/>
    <p:sldId id="304" r:id="rId31"/>
    <p:sldId id="282" r:id="rId32"/>
    <p:sldId id="283" r:id="rId33"/>
    <p:sldId id="284" r:id="rId34"/>
    <p:sldId id="265" r:id="rId35"/>
    <p:sldId id="300" r:id="rId36"/>
    <p:sldId id="301" r:id="rId37"/>
    <p:sldId id="302" r:id="rId38"/>
    <p:sldId id="303" r:id="rId39"/>
    <p:sldId id="266" r:id="rId40"/>
    <p:sldId id="267" r:id="rId41"/>
    <p:sldId id="307" r:id="rId42"/>
    <p:sldId id="308" r:id="rId43"/>
    <p:sldId id="309" r:id="rId44"/>
    <p:sldId id="268" r:id="rId45"/>
    <p:sldId id="270" r:id="rId46"/>
    <p:sldId id="269" r:id="rId47"/>
    <p:sldId id="311" r:id="rId48"/>
    <p:sldId id="312" r:id="rId4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BC568-548F-42E4-8D3E-052E0769F6A2}" v="60" dt="2022-05-12T07:35:00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4892" autoAdjust="0"/>
  </p:normalViewPr>
  <p:slideViewPr>
    <p:cSldViewPr>
      <p:cViewPr varScale="1">
        <p:scale>
          <a:sx n="44" d="100"/>
          <a:sy n="44" d="100"/>
        </p:scale>
        <p:origin x="1848" y="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Dulberg" userId="643278e3d9af6261" providerId="LiveId" clId="{BAABC568-548F-42E4-8D3E-052E0769F6A2}"/>
    <pc:docChg chg="undo custSel modSld sldOrd">
      <pc:chgData name="Tal Dulberg" userId="643278e3d9af6261" providerId="LiveId" clId="{BAABC568-548F-42E4-8D3E-052E0769F6A2}" dt="2022-06-29T20:33:34.606" v="2490"/>
      <pc:docMkLst>
        <pc:docMk/>
      </pc:docMkLst>
      <pc:sldChg chg="modNotesTx">
        <pc:chgData name="Tal Dulberg" userId="643278e3d9af6261" providerId="LiveId" clId="{BAABC568-548F-42E4-8D3E-052E0769F6A2}" dt="2022-05-12T08:23:47.084" v="1728" actId="20577"/>
        <pc:sldMkLst>
          <pc:docMk/>
          <pc:sldMk cId="0" sldId="274"/>
        </pc:sldMkLst>
      </pc:sldChg>
      <pc:sldChg chg="ord">
        <pc:chgData name="Tal Dulberg" userId="643278e3d9af6261" providerId="LiveId" clId="{BAABC568-548F-42E4-8D3E-052E0769F6A2}" dt="2022-06-29T20:33:34.606" v="2490"/>
        <pc:sldMkLst>
          <pc:docMk/>
          <pc:sldMk cId="0" sldId="283"/>
        </pc:sldMkLst>
      </pc:sldChg>
      <pc:sldChg chg="modNotesTx">
        <pc:chgData name="Tal Dulberg" userId="643278e3d9af6261" providerId="LiveId" clId="{BAABC568-548F-42E4-8D3E-052E0769F6A2}" dt="2022-05-12T08:42:22.037" v="2484" actId="20577"/>
        <pc:sldMkLst>
          <pc:docMk/>
          <pc:sldMk cId="0" sldId="287"/>
        </pc:sldMkLst>
      </pc:sldChg>
      <pc:sldChg chg="modNotesTx">
        <pc:chgData name="Tal Dulberg" userId="643278e3d9af6261" providerId="LiveId" clId="{BAABC568-548F-42E4-8D3E-052E0769F6A2}" dt="2022-05-12T08:27:34.495" v="1940" actId="20577"/>
        <pc:sldMkLst>
          <pc:docMk/>
          <pc:sldMk cId="0" sldId="290"/>
        </pc:sldMkLst>
      </pc:sldChg>
      <pc:sldChg chg="modNotesTx">
        <pc:chgData name="Tal Dulberg" userId="643278e3d9af6261" providerId="LiveId" clId="{BAABC568-548F-42E4-8D3E-052E0769F6A2}" dt="2022-05-12T08:28:39.414" v="2044" actId="20577"/>
        <pc:sldMkLst>
          <pc:docMk/>
          <pc:sldMk cId="0" sldId="291"/>
        </pc:sldMkLst>
      </pc:sldChg>
      <pc:sldChg chg="modNotesTx">
        <pc:chgData name="Tal Dulberg" userId="643278e3d9af6261" providerId="LiveId" clId="{BAABC568-548F-42E4-8D3E-052E0769F6A2}" dt="2022-05-12T08:30:25.646" v="2143" actId="20577"/>
        <pc:sldMkLst>
          <pc:docMk/>
          <pc:sldMk cId="0" sldId="292"/>
        </pc:sldMkLst>
      </pc:sldChg>
      <pc:sldChg chg="modNotesTx">
        <pc:chgData name="Tal Dulberg" userId="643278e3d9af6261" providerId="LiveId" clId="{BAABC568-548F-42E4-8D3E-052E0769F6A2}" dt="2022-05-12T08:33:00.422" v="2362" actId="20577"/>
        <pc:sldMkLst>
          <pc:docMk/>
          <pc:sldMk cId="0" sldId="293"/>
        </pc:sldMkLst>
      </pc:sldChg>
      <pc:sldChg chg="ord">
        <pc:chgData name="Tal Dulberg" userId="643278e3d9af6261" providerId="LiveId" clId="{BAABC568-548F-42E4-8D3E-052E0769F6A2}" dt="2022-06-29T20:25:53.859" v="2486"/>
        <pc:sldMkLst>
          <pc:docMk/>
          <pc:sldMk cId="0" sldId="295"/>
        </pc:sldMkLst>
      </pc:sldChg>
      <pc:sldChg chg="ord">
        <pc:chgData name="Tal Dulberg" userId="643278e3d9af6261" providerId="LiveId" clId="{BAABC568-548F-42E4-8D3E-052E0769F6A2}" dt="2022-06-29T20:29:44.944" v="2488"/>
        <pc:sldMkLst>
          <pc:docMk/>
          <pc:sldMk cId="0" sldId="306"/>
        </pc:sldMkLst>
      </pc:sldChg>
      <pc:sldChg chg="modNotesTx">
        <pc:chgData name="Tal Dulberg" userId="643278e3d9af6261" providerId="LiveId" clId="{BAABC568-548F-42E4-8D3E-052E0769F6A2}" dt="2022-05-12T07:26:25.281" v="681" actId="20577"/>
        <pc:sldMkLst>
          <pc:docMk/>
          <pc:sldMk cId="0" sldId="313"/>
        </pc:sldMkLst>
      </pc:sldChg>
      <pc:sldChg chg="modNotesTx">
        <pc:chgData name="Tal Dulberg" userId="643278e3d9af6261" providerId="LiveId" clId="{BAABC568-548F-42E4-8D3E-052E0769F6A2}" dt="2022-05-12T07:34:04.980" v="1238" actId="20577"/>
        <pc:sldMkLst>
          <pc:docMk/>
          <pc:sldMk cId="0" sldId="314"/>
        </pc:sldMkLst>
      </pc:sldChg>
      <pc:sldChg chg="modNotesTx">
        <pc:chgData name="Tal Dulberg" userId="643278e3d9af6261" providerId="LiveId" clId="{BAABC568-548F-42E4-8D3E-052E0769F6A2}" dt="2022-05-12T07:11:23.337" v="111" actId="20577"/>
        <pc:sldMkLst>
          <pc:docMk/>
          <pc:sldMk cId="1940249828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E0A4F74-5EA4-4E5F-A028-31856CEBDB9C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E7C636-9256-4D2D-A147-7767866FCDB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736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כל הקוים תופסים כדי לסווג נכון, אך אנחנו מחפשים את הכי טוב, עם ה</a:t>
            </a:r>
            <a:r>
              <a:rPr lang="en-US" dirty="0"/>
              <a:t>margin</a:t>
            </a:r>
            <a:r>
              <a:rPr lang="he-IL" dirty="0"/>
              <a:t> הכי גדול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הנקודה המסומנת יסווג את הנקודה כשחורה(</a:t>
            </a:r>
            <a:r>
              <a:rPr lang="en-US" dirty="0"/>
              <a:t>+1</a:t>
            </a:r>
            <a:r>
              <a:rPr lang="he-IL" dirty="0"/>
              <a:t>) למרות שהיא כנראה לבנה</a:t>
            </a:r>
            <a:r>
              <a:rPr lang="en-US" dirty="0"/>
              <a:t>(-1)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מתרחקים מהקו המסווג לשני הכיוונים עד שנתקלים בנקודה בשני הכיוונים, זה יקבע כערך ה</a:t>
            </a:r>
            <a:r>
              <a:rPr lang="en-US" dirty="0" err="1"/>
              <a:t>marign</a:t>
            </a:r>
            <a:r>
              <a:rPr lang="he-IL" dirty="0"/>
              <a:t> של המסווג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vectors</a:t>
            </a:r>
            <a:r>
              <a:rPr lang="he-IL" dirty="0"/>
              <a:t> אלו </a:t>
            </a:r>
            <a:r>
              <a:rPr lang="he-IL" dirty="0" err="1"/>
              <a:t>הוקטורים</a:t>
            </a:r>
            <a:r>
              <a:rPr lang="he-IL" dirty="0"/>
              <a:t> שמגדירים לנו את ה</a:t>
            </a:r>
            <a:r>
              <a:rPr lang="en-US" dirty="0"/>
              <a:t>margin</a:t>
            </a:r>
            <a:r>
              <a:rPr lang="he-IL" dirty="0"/>
              <a:t>.</a:t>
            </a:r>
          </a:p>
          <a:p>
            <a:r>
              <a:rPr lang="en-US" dirty="0"/>
              <a:t>SVM-Support Vector Machine</a:t>
            </a:r>
            <a:r>
              <a:rPr lang="he-IL" dirty="0"/>
              <a:t> מחפש את המסווג עם ה</a:t>
            </a:r>
            <a:r>
              <a:rPr lang="en-US" dirty="0"/>
              <a:t>support vectors</a:t>
            </a:r>
            <a:r>
              <a:rPr lang="he-IL" dirty="0"/>
              <a:t> שנותנים את ה</a:t>
            </a:r>
            <a:r>
              <a:rPr lang="en-US" dirty="0"/>
              <a:t>margin</a:t>
            </a:r>
            <a:r>
              <a:rPr lang="he-IL" dirty="0"/>
              <a:t> ההכי גדול.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לגרנזיאן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27</a:t>
            </a:fld>
            <a:endParaRPr lang="he-I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E7490E7-09EA-4DA5-AD7E-5D08400CA0B3}" type="slidenum">
              <a:rPr lang="he-IL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29</a:t>
            </a:fld>
            <a:endParaRPr lang="he-I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30</a:t>
            </a:fld>
            <a:endParaRPr lang="he-I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31</a:t>
            </a:fld>
            <a:endParaRPr lang="he-I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baseline="0" dirty="0"/>
              <a:t> is the number off all documents</a:t>
            </a:r>
          </a:p>
          <a:p>
            <a:r>
              <a:rPr lang="en-US" baseline="0" dirty="0"/>
              <a:t>DF is the number of document word </a:t>
            </a:r>
            <a:r>
              <a:rPr lang="en-US" baseline="0" dirty="0" err="1"/>
              <a:t>wi</a:t>
            </a:r>
            <a:r>
              <a:rPr lang="en-US" baseline="0" dirty="0"/>
              <a:t> occur in them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33</a:t>
            </a:fld>
            <a:endParaRPr lang="he-I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הצורך</a:t>
            </a:r>
            <a:r>
              <a:rPr lang="he-IL" baseline="0" dirty="0"/>
              <a:t> בהפחתת תכוניות קטן בגלל שבטקסט רוב המילים חשובות.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34</a:t>
            </a:fld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35</a:t>
            </a:fld>
            <a:endParaRPr lang="he-I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36</a:t>
            </a:fld>
            <a:endParaRPr lang="he-I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37</a:t>
            </a:fld>
            <a:endParaRPr lang="he-I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 Risk Minimization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38</a:t>
            </a:fld>
            <a:endParaRPr lang="he-I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39</a:t>
            </a:fld>
            <a:endParaRPr lang="he-I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40</a:t>
            </a:fld>
            <a:endParaRPr lang="he-I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41</a:t>
            </a:fld>
            <a:endParaRPr lang="he-I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42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100" dirty="0">
                <a:cs typeface="+mn-cs"/>
              </a:rPr>
              <a:t>ההסתברות ש</a:t>
            </a:r>
            <a:r>
              <a:rPr lang="en-US" sz="1100" dirty="0">
                <a:cs typeface="+mn-cs"/>
              </a:rPr>
              <a:t>x</a:t>
            </a:r>
            <a:r>
              <a:rPr lang="he-IL" sz="1100" dirty="0">
                <a:cs typeface="+mn-cs"/>
              </a:rPr>
              <a:t> שייך ל</a:t>
            </a:r>
            <a:r>
              <a:rPr lang="en-US" sz="1100" dirty="0">
                <a:cs typeface="+mn-cs"/>
              </a:rPr>
              <a:t>c</a:t>
            </a:r>
            <a:r>
              <a:rPr lang="he-IL" sz="1100" dirty="0">
                <a:cs typeface="+mn-cs"/>
              </a:rPr>
              <a:t>1 ועוד ההסתברות ש</a:t>
            </a:r>
            <a:r>
              <a:rPr lang="en-US" sz="1100" dirty="0">
                <a:cs typeface="+mn-cs"/>
              </a:rPr>
              <a:t>x</a:t>
            </a:r>
            <a:r>
              <a:rPr lang="he-IL" sz="1100" dirty="0">
                <a:cs typeface="+mn-cs"/>
              </a:rPr>
              <a:t> שייך ל</a:t>
            </a:r>
            <a:r>
              <a:rPr lang="en-US" sz="1100" dirty="0">
                <a:cs typeface="+mn-cs"/>
              </a:rPr>
              <a:t>c2</a:t>
            </a:r>
            <a:r>
              <a:rPr lang="he-IL" sz="1100" dirty="0">
                <a:cs typeface="+mn-cs"/>
              </a:rPr>
              <a:t> זו </a:t>
            </a:r>
            <a:r>
              <a:rPr lang="he-IL" sz="1100" dirty="0" err="1">
                <a:cs typeface="+mn-cs"/>
              </a:rPr>
              <a:t>ההתסברות</a:t>
            </a:r>
            <a:r>
              <a:rPr lang="he-IL" sz="1100" dirty="0">
                <a:cs typeface="+mn-cs"/>
              </a:rPr>
              <a:t> לטעות- סיווג לקבוצה הלא נכונה</a:t>
            </a:r>
          </a:p>
          <a:p>
            <a:r>
              <a:rPr lang="he-IL" sz="1100" dirty="0">
                <a:cs typeface="+mn-cs"/>
              </a:rPr>
              <a:t>זה מה שבמצעים כאשר יש ממד אחד. לכן כאשר יש בעיה עם כמה ממדים אז עוברים לממד אחד ומצבעים את תהליך זה.</a:t>
            </a:r>
            <a:endParaRPr lang="en-IL" sz="1100" dirty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02539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43</a:t>
            </a:fld>
            <a:endParaRPr lang="he-I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44</a:t>
            </a:fld>
            <a:endParaRPr lang="he-I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45</a:t>
            </a:fld>
            <a:endParaRPr lang="he-I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46</a:t>
            </a:fld>
            <a:endParaRPr lang="he-I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47</a:t>
            </a:fld>
            <a:endParaRPr lang="he-I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48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BD1E1-42B0-45AF-A38B-6059A00A6182}" type="slidenum">
              <a:rPr lang="he-IL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e-IL" dirty="0"/>
              <a:t>בהינתן 2 </a:t>
            </a:r>
            <a:r>
              <a:rPr lang="he-IL" dirty="0" err="1"/>
              <a:t>קלאסים</a:t>
            </a:r>
            <a:r>
              <a:rPr lang="he-IL" dirty="0"/>
              <a:t> מחפשים את </a:t>
            </a:r>
            <a:r>
              <a:rPr lang="he-IL" dirty="0" err="1"/>
              <a:t>הוקטור</a:t>
            </a:r>
            <a:r>
              <a:rPr lang="he-IL" dirty="0"/>
              <a:t> שמחבר בין 2 המרכזים של </a:t>
            </a:r>
            <a:r>
              <a:rPr lang="he-IL" dirty="0" err="1"/>
              <a:t>הקלאסים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המרכזים הם הממוצע של כל קלאס.</a:t>
            </a:r>
          </a:p>
          <a:p>
            <a:pPr eaLnBrk="1" hangingPunct="1"/>
            <a:r>
              <a:rPr lang="he-IL" dirty="0"/>
              <a:t>כאשר מכפילים וקטור אחד באחר נקבל מספר אחד- נרד ממד</a:t>
            </a:r>
          </a:p>
          <a:p>
            <a:pPr eaLnBrk="1" hangingPunct="1"/>
            <a:r>
              <a:rPr lang="he-IL" dirty="0"/>
              <a:t>רוצים </a:t>
            </a:r>
            <a:r>
              <a:rPr lang="he-IL" dirty="0" err="1"/>
              <a:t>שהקלאסים</a:t>
            </a:r>
            <a:r>
              <a:rPr lang="he-IL" dirty="0"/>
              <a:t> יהיו כמה שפחות מעורבבים כאשר מכפילים </a:t>
            </a:r>
            <a:r>
              <a:rPr lang="he-IL" dirty="0" err="1"/>
              <a:t>בוקטור</a:t>
            </a:r>
            <a:r>
              <a:rPr lang="he-IL" dirty="0"/>
              <a:t> ועוברים </a:t>
            </a:r>
            <a:r>
              <a:rPr lang="he-IL" dirty="0" err="1"/>
              <a:t>למימד</a:t>
            </a:r>
            <a:r>
              <a:rPr lang="he-IL" dirty="0"/>
              <a:t> אחד.</a:t>
            </a:r>
          </a:p>
          <a:p>
            <a:pPr eaLnBrk="1" hangingPunct="1"/>
            <a:r>
              <a:rPr lang="he-IL" dirty="0"/>
              <a:t>כאשר נכפיל </a:t>
            </a:r>
            <a:r>
              <a:rPr lang="he-IL" dirty="0" err="1"/>
              <a:t>בוקטור</a:t>
            </a:r>
            <a:r>
              <a:rPr lang="he-IL" dirty="0"/>
              <a:t> </a:t>
            </a:r>
            <a:r>
              <a:rPr lang="en-US" dirty="0"/>
              <a:t>w</a:t>
            </a:r>
            <a:r>
              <a:rPr lang="he-IL" dirty="0"/>
              <a:t> שהוא עובר במרכז בין 2 </a:t>
            </a:r>
            <a:r>
              <a:rPr lang="he-IL" dirty="0" err="1"/>
              <a:t>הקלאסים</a:t>
            </a:r>
            <a:r>
              <a:rPr lang="he-IL" dirty="0"/>
              <a:t> אז נקבל מעבר </a:t>
            </a:r>
            <a:r>
              <a:rPr lang="he-IL" dirty="0" err="1"/>
              <a:t>למימד</a:t>
            </a:r>
            <a:r>
              <a:rPr lang="he-IL" dirty="0"/>
              <a:t> אחד שבו יש את ההפרדה הכי גבוהה בין 2 </a:t>
            </a:r>
            <a:r>
              <a:rPr lang="he-IL" dirty="0" err="1"/>
              <a:t>הקלאסים</a:t>
            </a:r>
            <a:r>
              <a:rPr lang="he-IL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9E8F6-87DE-4C33-B0B4-1B63A2ED2FB9}" type="slidenum">
              <a:rPr lang="he-IL"/>
              <a:pPr/>
              <a:t>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pPr eaLnBrk="1" hangingPunct="1"/>
                <a:r>
                  <a:rPr lang="he-IL" dirty="0"/>
                  <a:t>ניתן לראות בגרף העליון כי כאשר אנחנו מכפילים </a:t>
                </a:r>
                <a:r>
                  <a:rPr lang="he-IL" dirty="0" err="1"/>
                  <a:t>בוקטור</a:t>
                </a:r>
                <a:r>
                  <a:rPr lang="he-IL" dirty="0"/>
                  <a:t> </a:t>
                </a:r>
                <a:r>
                  <a:rPr lang="en-US" dirty="0"/>
                  <a:t>w</a:t>
                </a:r>
                <a:r>
                  <a:rPr lang="he-IL" dirty="0"/>
                  <a:t> אנחנו מקבלים מספר נקודות שהן לא מסווגות טוב</a:t>
                </a:r>
              </a:p>
              <a:p>
                <a:pPr eaLnBrk="1" hangingPunct="1"/>
                <a:r>
                  <a:rPr lang="he-IL" dirty="0"/>
                  <a:t>כיוון </a:t>
                </a:r>
                <a:r>
                  <a:rPr lang="he-IL" dirty="0" err="1"/>
                  <a:t>שהקלאסטרים</a:t>
                </a:r>
                <a:r>
                  <a:rPr lang="he-IL" dirty="0"/>
                  <a:t> לא כדוריים, אלא אליפסות. לכן צריך לקחת בחשבון את צורת </a:t>
                </a:r>
                <a:r>
                  <a:rPr lang="he-IL" dirty="0" err="1"/>
                  <a:t>הקלאסטר</a:t>
                </a:r>
                <a:r>
                  <a:rPr lang="he-IL" dirty="0"/>
                  <a:t> כאשר אנחנו רוצים לעשות הפרדה. בגרף השני אנחנו רואים הפרדה טובה בין </a:t>
                </a:r>
                <a:r>
                  <a:rPr lang="he-IL" dirty="0" err="1"/>
                  <a:t>הקלאסים</a:t>
                </a:r>
                <a:r>
                  <a:rPr lang="he-IL" dirty="0"/>
                  <a:t> כי יש התחשבות בכך </a:t>
                </a:r>
                <a:r>
                  <a:rPr lang="he-IL" dirty="0" err="1"/>
                  <a:t>שהקלאסטרים</a:t>
                </a:r>
                <a:r>
                  <a:rPr lang="he-IL" dirty="0"/>
                  <a:t> הם אליפסה. זה מתקבל באמצעות חלוקה של התוצאות בהכפלה של וקטור </a:t>
                </a:r>
                <a:r>
                  <a:rPr lang="en-US" dirty="0"/>
                  <a:t>w</a:t>
                </a:r>
                <a:r>
                  <a:rPr lang="he-IL" dirty="0"/>
                  <a:t> בסכום סטיות התקן של המרכזים של </a:t>
                </a:r>
                <a:r>
                  <a:rPr lang="he-IL" dirty="0" err="1"/>
                  <a:t>הקלאסטרים</a:t>
                </a:r>
                <a:r>
                  <a:rPr lang="he-IL" dirty="0"/>
                  <a:t>. אנחנו מחפשים את ה</a:t>
                </a:r>
                <a:r>
                  <a:rPr lang="en-US" dirty="0"/>
                  <a:t>w</a:t>
                </a:r>
                <a:r>
                  <a:rPr lang="he-IL" dirty="0"/>
                  <a:t> עם המרחק הכי גדול בין המרכזים והשונות הכי קטנה של כל מרכז.</a:t>
                </a:r>
              </a:p>
              <a:p>
                <a:pPr eaLnBrk="1" hangingPunct="1"/>
                <a:r>
                  <a:rPr lang="he-IL" dirty="0"/>
                  <a:t>למקסם את הנוסחה: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4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pPr eaLnBrk="1" hangingPunct="1"/>
                <a:r>
                  <a:rPr lang="he-IL" dirty="0"/>
                  <a:t>ניתן לראות בגרף העליון כי כאשר אנחנו מכפילים </a:t>
                </a:r>
                <a:r>
                  <a:rPr lang="he-IL" dirty="0" err="1"/>
                  <a:t>בוקטור</a:t>
                </a:r>
                <a:r>
                  <a:rPr lang="he-IL" dirty="0"/>
                  <a:t> </a:t>
                </a:r>
                <a:r>
                  <a:rPr lang="en-US" dirty="0"/>
                  <a:t>w</a:t>
                </a:r>
                <a:r>
                  <a:rPr lang="he-IL" dirty="0"/>
                  <a:t> אנחנו מקבלים מספר נקודות שהן לא מסווגות טוב</a:t>
                </a:r>
              </a:p>
              <a:p>
                <a:pPr eaLnBrk="1" hangingPunct="1"/>
                <a:r>
                  <a:rPr lang="he-IL" dirty="0"/>
                  <a:t>כיוון </a:t>
                </a:r>
                <a:r>
                  <a:rPr lang="he-IL" dirty="0" err="1"/>
                  <a:t>שהקלאסטרים</a:t>
                </a:r>
                <a:r>
                  <a:rPr lang="he-IL" dirty="0"/>
                  <a:t> לא כדוריים, אלא אליפסות. לכן צריך לקחת בחשבון את צורת </a:t>
                </a:r>
                <a:r>
                  <a:rPr lang="he-IL" dirty="0" err="1"/>
                  <a:t>הקלאסטר</a:t>
                </a:r>
                <a:r>
                  <a:rPr lang="he-IL" dirty="0"/>
                  <a:t> כאשר אנחנו רוצים לעשות הפרדה. בגרף השני אנחנו רואים הפרדה טובה בין </a:t>
                </a:r>
                <a:r>
                  <a:rPr lang="he-IL" dirty="0" err="1"/>
                  <a:t>הקלאסים</a:t>
                </a:r>
                <a:r>
                  <a:rPr lang="he-IL" dirty="0"/>
                  <a:t> כי יש התחשבות בכך </a:t>
                </a:r>
                <a:r>
                  <a:rPr lang="he-IL" dirty="0" err="1"/>
                  <a:t>שהקלאסטרים</a:t>
                </a:r>
                <a:r>
                  <a:rPr lang="he-IL" dirty="0"/>
                  <a:t> הם אליפסה. זה מתקבל באמצעות חלוקה של התוצאות בהכפלה של וקטור </a:t>
                </a:r>
                <a:r>
                  <a:rPr lang="en-US" dirty="0"/>
                  <a:t>w</a:t>
                </a:r>
                <a:r>
                  <a:rPr lang="he-IL" dirty="0"/>
                  <a:t> בסכום סטיות התקן של המרכזים של </a:t>
                </a:r>
                <a:r>
                  <a:rPr lang="he-IL" dirty="0" err="1"/>
                  <a:t>הקלאסטרים</a:t>
                </a:r>
                <a:r>
                  <a:rPr lang="he-IL" dirty="0"/>
                  <a:t>. אנחנו מחפשים את ה</a:t>
                </a:r>
                <a:r>
                  <a:rPr lang="en-US" dirty="0"/>
                  <a:t>w</a:t>
                </a:r>
                <a:r>
                  <a:rPr lang="he-IL" dirty="0"/>
                  <a:t> עם המרחק הכי גדול בין המרכזים והשונות הכי קטנה של כל מרכז.</a:t>
                </a:r>
              </a:p>
              <a:p>
                <a:pPr eaLnBrk="1" hangingPunct="1"/>
                <a:r>
                  <a:rPr lang="he-IL" dirty="0"/>
                  <a:t>למקסם את הנוסחה:</a:t>
                </a:r>
                <a:r>
                  <a:rPr lang="en-US" b="0" i="0">
                    <a:latin typeface="Cambria Math" panose="02040503050406030204" pitchFamily="18" charset="0"/>
                  </a:rPr>
                  <a:t>(𝑚_1−𝑚_2 )^2/(𝑆_1^2+𝑆_2^2 )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SVM</a:t>
            </a:r>
            <a:r>
              <a:rPr lang="he-IL" dirty="0"/>
              <a:t> מאפשר לנו למצוא את </a:t>
            </a:r>
            <a:r>
              <a:rPr lang="he-IL" dirty="0" err="1"/>
              <a:t>הוקטור</a:t>
            </a:r>
            <a:r>
              <a:rPr lang="he-IL" dirty="0"/>
              <a:t> שמפריד את הנתונים בצורה הכי טובה גם כאשר הנתונים הם לא בהתפלגות נורמלית (כמו שהדגמנו מקודם).</a:t>
            </a:r>
            <a:endParaRPr lang="en-US" dirty="0"/>
          </a:p>
          <a:p>
            <a:r>
              <a:rPr lang="he-IL" dirty="0"/>
              <a:t>מגדירים מפריד </a:t>
            </a:r>
            <a:r>
              <a:rPr lang="he-IL" dirty="0" err="1"/>
              <a:t>במימד</a:t>
            </a:r>
            <a:r>
              <a:rPr lang="he-IL" dirty="0"/>
              <a:t> הכי גבוה ובודקים האם זה מפריד בין </a:t>
            </a:r>
            <a:r>
              <a:rPr lang="he-IL" dirty="0" err="1"/>
              <a:t>הקלאסים</a:t>
            </a:r>
            <a:r>
              <a:rPr lang="he-IL" dirty="0"/>
              <a:t> ב</a:t>
            </a:r>
            <a:r>
              <a:rPr lang="en-US" dirty="0"/>
              <a:t>training data</a:t>
            </a:r>
            <a:r>
              <a:rPr lang="he-IL" dirty="0"/>
              <a:t>.</a:t>
            </a:r>
          </a:p>
          <a:p>
            <a:r>
              <a:rPr lang="he-IL" dirty="0"/>
              <a:t>צריך למצוא מפריד שהאזור הריק </a:t>
            </a:r>
            <a:r>
              <a:rPr lang="en-US" dirty="0"/>
              <a:t>(margin)</a:t>
            </a:r>
            <a:r>
              <a:rPr lang="he-IL" dirty="0"/>
              <a:t> בין הקו המפריד לבין כל קלאס הוא הגדול ביותר, על מנת שבהמשך לא יהיו נקודות באוספי נתונים אחרים שבו יהיו טעויות בסיווג.</a:t>
            </a:r>
            <a:endParaRPr lang="en-US" dirty="0"/>
          </a:p>
          <a:p>
            <a:r>
              <a:rPr lang="en-US" dirty="0"/>
              <a:t>SVM</a:t>
            </a:r>
            <a:r>
              <a:rPr lang="he-IL" dirty="0"/>
              <a:t>- אלגוריתם מסווג</a:t>
            </a: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הערך של </a:t>
            </a:r>
            <a:r>
              <a:rPr lang="en-US" dirty="0" err="1"/>
              <a:t>wx+b</a:t>
            </a:r>
            <a:r>
              <a:rPr lang="he-IL" dirty="0"/>
              <a:t> אומר אם התצפית שייכת לקלאס </a:t>
            </a:r>
            <a:r>
              <a:rPr lang="en-US" dirty="0"/>
              <a:t>+1</a:t>
            </a:r>
            <a:r>
              <a:rPr lang="he-IL" dirty="0"/>
              <a:t> או קלאס </a:t>
            </a:r>
            <a:r>
              <a:rPr lang="en-US" dirty="0"/>
              <a:t>-1</a:t>
            </a:r>
            <a:r>
              <a:rPr lang="he-IL" dirty="0"/>
              <a:t> .</a:t>
            </a:r>
          </a:p>
          <a:p>
            <a:r>
              <a:rPr lang="he-IL" dirty="0"/>
              <a:t>אם גדול מ0 אז קלאס </a:t>
            </a:r>
            <a:r>
              <a:rPr lang="en-US" dirty="0"/>
              <a:t>+1</a:t>
            </a:r>
            <a:r>
              <a:rPr lang="he-IL" dirty="0"/>
              <a:t> אם קטן מ0 אז קלאס </a:t>
            </a:r>
            <a:r>
              <a:rPr lang="en-US" dirty="0"/>
              <a:t>-1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אז מעניין רק אם הערך גדול, קטן או שווה ל0-חיובי או שלילי, נקרא ערך ה</a:t>
            </a:r>
            <a:r>
              <a:rPr lang="en-US" dirty="0"/>
              <a:t>sign</a:t>
            </a:r>
            <a:r>
              <a:rPr lang="he-IL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7C636-9256-4D2D-A147-7767866FCDBE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9CA2B67-DEA1-4442-A36B-6174DD66A1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6286B-8417-41AD-A05C-4C7E85520D0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B96C415-A594-4133-9857-18FFFD4089D4}" type="datetimeFigureOut">
              <a:rPr lang="he-IL" smtClean="0"/>
              <a:pPr/>
              <a:t>ל'/סיון/תשפ"ב</a:t>
            </a:fld>
            <a:endParaRPr lang="he-IL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EF989FF-66E0-4E7C-AEB9-24011CFC15CF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en.wikipedia.org/wiki/File:Svm_max_sep_hyperplane_with_margin.png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Svm_separating_hyperplanes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3786190"/>
            <a:ext cx="8458200" cy="1222375"/>
          </a:xfrm>
        </p:spPr>
        <p:txBody>
          <a:bodyPr>
            <a:normAutofit/>
          </a:bodyPr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042" y="2428868"/>
            <a:ext cx="6000792" cy="914400"/>
          </a:xfrm>
        </p:spPr>
        <p:txBody>
          <a:bodyPr/>
          <a:lstStyle/>
          <a:p>
            <a:pPr rtl="0"/>
            <a:r>
              <a:rPr lang="en-US" b="1" dirty="0"/>
              <a:t>Thorsten </a:t>
            </a:r>
            <a:r>
              <a:rPr lang="en-US" b="1" dirty="0" err="1"/>
              <a:t>Joachims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6143644"/>
            <a:ext cx="31432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chemeClr val="tx2">
                    <a:shade val="75000"/>
                  </a:schemeClr>
                </a:solidFill>
              </a:rPr>
              <a:t>Presented by: </a:t>
            </a:r>
            <a:r>
              <a:rPr lang="en-US" sz="2400" b="1" dirty="0" err="1">
                <a:solidFill>
                  <a:schemeClr val="tx2">
                    <a:shade val="75000"/>
                  </a:schemeClr>
                </a:solidFill>
              </a:rPr>
              <a:t>Avi</a:t>
            </a:r>
            <a:r>
              <a:rPr lang="en-US" sz="2400" b="1" dirty="0">
                <a:solidFill>
                  <a:schemeClr val="tx2">
                    <a:shade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shade val="75000"/>
                  </a:schemeClr>
                </a:solidFill>
              </a:rPr>
              <a:t>Edri</a:t>
            </a:r>
            <a:endParaRPr lang="he-IL" sz="2400" b="1" dirty="0">
              <a:solidFill>
                <a:schemeClr val="tx2">
                  <a:shade val="75000"/>
                </a:schemeClr>
              </a:solidFill>
            </a:endParaRPr>
          </a:p>
        </p:txBody>
      </p:sp>
      <p:pic>
        <p:nvPicPr>
          <p:cNvPr id="5" name="Picture 4" descr="joachim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000240"/>
            <a:ext cx="1238252" cy="1764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38598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38600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38602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38605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06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8608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38609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0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1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2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3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4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5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6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7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8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19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0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1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2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3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4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5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6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7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8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29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0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1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2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3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4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5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6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7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8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39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40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41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42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8643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38644" name="Line 52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38645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he-IL" sz="2000">
              <a:latin typeface="Tahoma" pitchFamily="34" charset="0"/>
            </a:endParaRPr>
          </a:p>
        </p:txBody>
      </p:sp>
      <p:sp>
        <p:nvSpPr>
          <p:cNvPr id="238646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39629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30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9632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39633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34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35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36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37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38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39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0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1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2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3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4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5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6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7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8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49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0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1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2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3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4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5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6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7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8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59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60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61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62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63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64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65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66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39668" name="Line 52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39669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he-IL" sz="2000">
              <a:latin typeface="Tahoma" pitchFamily="34" charset="0"/>
            </a:endParaRPr>
          </a:p>
        </p:txBody>
      </p:sp>
      <p:sp>
        <p:nvSpPr>
          <p:cNvPr id="239670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0649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0651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40653" name="Oval 13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54" name="Oval 14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55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0657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58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59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0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1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2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3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4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5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6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7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8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69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0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1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2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3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4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5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6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7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8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79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0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1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2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3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4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5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6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7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8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89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90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0691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0692" name="Line 52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0693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he-IL" sz="2000">
              <a:latin typeface="Tahoma" pitchFamily="34" charset="0"/>
            </a:endParaRPr>
          </a:p>
        </p:txBody>
      </p:sp>
      <p:sp>
        <p:nvSpPr>
          <p:cNvPr id="240694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Any of these would be fine..</a:t>
            </a: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zh-CN" sz="2000">
              <a:latin typeface="Tahoma" pitchFamily="34" charset="0"/>
            </a:endParaRP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..but which is best?</a:t>
            </a:r>
          </a:p>
        </p:txBody>
      </p:sp>
      <p:sp>
        <p:nvSpPr>
          <p:cNvPr id="240695" name="Line 55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0696" name="Line 56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0697" name="Line 57"/>
          <p:cNvSpPr>
            <a:spLocks noChangeShapeType="1"/>
          </p:cNvSpPr>
          <p:nvPr/>
        </p:nvSpPr>
        <p:spPr bwMode="auto">
          <a:xfrm flipV="1">
            <a:off x="2057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0698" name="Line 58"/>
          <p:cNvSpPr>
            <a:spLocks noChangeShapeType="1"/>
          </p:cNvSpPr>
          <p:nvPr/>
        </p:nvSpPr>
        <p:spPr bwMode="auto">
          <a:xfrm flipV="1">
            <a:off x="2438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0699" name="Line 59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0700" name="Line 60"/>
          <p:cNvSpPr>
            <a:spLocks noChangeShapeType="1"/>
          </p:cNvSpPr>
          <p:nvPr/>
        </p:nvSpPr>
        <p:spPr bwMode="auto">
          <a:xfrm flipV="1">
            <a:off x="2590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0701" name="Line 61"/>
          <p:cNvSpPr>
            <a:spLocks noChangeShapeType="1"/>
          </p:cNvSpPr>
          <p:nvPr/>
        </p:nvSpPr>
        <p:spPr bwMode="auto">
          <a:xfrm flipV="1">
            <a:off x="2819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0702" name="Line 62"/>
          <p:cNvSpPr>
            <a:spLocks noChangeShapeType="1"/>
          </p:cNvSpPr>
          <p:nvPr/>
        </p:nvSpPr>
        <p:spPr bwMode="auto">
          <a:xfrm flipV="1">
            <a:off x="2362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61" name="Rectangle 60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1668" name="Line 4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1673" name="Text Box 9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41675" name="Oval 11"/>
          <p:cNvSpPr>
            <a:spLocks noChangeAspect="1" noChangeArrowheads="1"/>
          </p:cNvSpPr>
          <p:nvPr/>
        </p:nvSpPr>
        <p:spPr bwMode="auto">
          <a:xfrm rot="4777107">
            <a:off x="915194" y="20566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76" name="Oval 12"/>
          <p:cNvSpPr>
            <a:spLocks noChangeAspect="1" noChangeArrowheads="1"/>
          </p:cNvSpPr>
          <p:nvPr/>
        </p:nvSpPr>
        <p:spPr bwMode="auto">
          <a:xfrm rot="5895381">
            <a:off x="91598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1679" name="Oval 15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0" name="Oval 16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1" name="Oval 17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2" name="Oval 18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3" name="Oval 19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4" name="Oval 20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5" name="Oval 21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6" name="Oval 22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7" name="Oval 23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8" name="Oval 24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89" name="Oval 25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0" name="Oval 26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1" name="Oval 27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2" name="Oval 28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3" name="Oval 29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4" name="Oval 30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5" name="Oval 31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6" name="Oval 32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7" name="Oval 33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8" name="Oval 34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699" name="Oval 35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0" name="Oval 36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1" name="Oval 37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2" name="Oval 38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3" name="Oval 39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4" name="Oval 40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5" name="Oval 41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6" name="Oval 42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7" name="Oval 43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8" name="Oval 44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09" name="Oval 45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10" name="Oval 46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11" name="Oval 47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12" name="Oval 48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13" name="Text Box 49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1715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he-IL" sz="2000">
              <a:latin typeface="Tahoma" pitchFamily="34" charset="0"/>
            </a:endParaRPr>
          </a:p>
        </p:txBody>
      </p:sp>
      <p:sp>
        <p:nvSpPr>
          <p:cNvPr id="241716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241717" name="Line 53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1720" name="Rectangle 56"/>
          <p:cNvSpPr>
            <a:spLocks noChangeArrowheads="1"/>
          </p:cNvSpPr>
          <p:nvPr/>
        </p:nvSpPr>
        <p:spPr bwMode="auto">
          <a:xfrm>
            <a:off x="3657600" y="4724400"/>
            <a:ext cx="76200" cy="76200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1721" name="Line 57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1722" name="Oval 58"/>
          <p:cNvSpPr>
            <a:spLocks noChangeArrowheads="1"/>
          </p:cNvSpPr>
          <p:nvPr/>
        </p:nvSpPr>
        <p:spPr bwMode="auto">
          <a:xfrm>
            <a:off x="4343400" y="5867400"/>
            <a:ext cx="1676400" cy="685800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400" b="1"/>
              <a:t>Misclassified</a:t>
            </a:r>
          </a:p>
          <a:p>
            <a:r>
              <a:rPr lang="en-US" altLang="zh-CN" sz="1400" b="1"/>
              <a:t> to +1 class</a:t>
            </a:r>
          </a:p>
        </p:txBody>
      </p:sp>
      <p:cxnSp>
        <p:nvCxnSpPr>
          <p:cNvPr id="241725" name="AutoShape 61"/>
          <p:cNvCxnSpPr>
            <a:cxnSpLocks noChangeShapeType="1"/>
            <a:stCxn id="241722" idx="2"/>
          </p:cNvCxnSpPr>
          <p:nvPr/>
        </p:nvCxnSpPr>
        <p:spPr bwMode="auto">
          <a:xfrm rot="10800000">
            <a:off x="3657600" y="4876800"/>
            <a:ext cx="685800" cy="1333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0" grpId="0" animBg="1"/>
      <p:bldP spid="241721" grpId="0" animBg="1"/>
      <p:bldP spid="2417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04800" y="4572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Classifier Margin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486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>
            <a:off x="4114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3657600" y="9144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6172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2700" name="Text Box 12"/>
          <p:cNvSpPr txBox="1">
            <a:spLocks noChangeArrowheads="1"/>
          </p:cNvSpPr>
          <p:nvPr/>
        </p:nvSpPr>
        <p:spPr bwMode="auto">
          <a:xfrm>
            <a:off x="5943600" y="152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7086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2702" name="Text Box 14"/>
          <p:cNvSpPr txBox="1">
            <a:spLocks noChangeArrowheads="1"/>
          </p:cNvSpPr>
          <p:nvPr/>
        </p:nvSpPr>
        <p:spPr bwMode="auto">
          <a:xfrm>
            <a:off x="8458200" y="9906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2703" name="Text Box 15"/>
          <p:cNvSpPr txBox="1">
            <a:spLocks noChangeArrowheads="1"/>
          </p:cNvSpPr>
          <p:nvPr/>
        </p:nvSpPr>
        <p:spPr bwMode="auto">
          <a:xfrm>
            <a:off x="990600" y="20574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42704" name="Oval 16"/>
          <p:cNvSpPr>
            <a:spLocks noChangeAspect="1" noChangeArrowheads="1"/>
          </p:cNvSpPr>
          <p:nvPr/>
        </p:nvSpPr>
        <p:spPr bwMode="auto">
          <a:xfrm rot="4777107">
            <a:off x="1067594" y="22090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05" name="Oval 17"/>
          <p:cNvSpPr>
            <a:spLocks noChangeAspect="1" noChangeArrowheads="1"/>
          </p:cNvSpPr>
          <p:nvPr/>
        </p:nvSpPr>
        <p:spPr bwMode="auto">
          <a:xfrm rot="5895381">
            <a:off x="1068388" y="26654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>
            <a:off x="2743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V="1">
            <a:off x="2590800" y="5715000"/>
            <a:ext cx="3657600" cy="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2708" name="Oval 20"/>
          <p:cNvSpPr>
            <a:spLocks noChangeAspect="1" noChangeArrowheads="1"/>
          </p:cNvSpPr>
          <p:nvPr/>
        </p:nvSpPr>
        <p:spPr bwMode="auto">
          <a:xfrm>
            <a:off x="3870325" y="5184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09" name="Oval 21"/>
          <p:cNvSpPr>
            <a:spLocks noChangeAspect="1" noChangeArrowheads="1"/>
          </p:cNvSpPr>
          <p:nvPr/>
        </p:nvSpPr>
        <p:spPr bwMode="auto">
          <a:xfrm>
            <a:off x="2638425" y="40560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0" name="Oval 22"/>
          <p:cNvSpPr>
            <a:spLocks noChangeAspect="1" noChangeArrowheads="1"/>
          </p:cNvSpPr>
          <p:nvPr/>
        </p:nvSpPr>
        <p:spPr bwMode="auto">
          <a:xfrm>
            <a:off x="4492625" y="29670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1" name="Oval 23"/>
          <p:cNvSpPr>
            <a:spLocks noChangeAspect="1" noChangeArrowheads="1"/>
          </p:cNvSpPr>
          <p:nvPr/>
        </p:nvSpPr>
        <p:spPr bwMode="auto">
          <a:xfrm>
            <a:off x="4556125" y="3787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2" name="Oval 24"/>
          <p:cNvSpPr>
            <a:spLocks noChangeAspect="1" noChangeArrowheads="1"/>
          </p:cNvSpPr>
          <p:nvPr/>
        </p:nvSpPr>
        <p:spPr bwMode="auto">
          <a:xfrm>
            <a:off x="3562350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3" name="Oval 25"/>
          <p:cNvSpPr>
            <a:spLocks noChangeAspect="1" noChangeArrowheads="1"/>
          </p:cNvSpPr>
          <p:nvPr/>
        </p:nvSpPr>
        <p:spPr bwMode="auto">
          <a:xfrm>
            <a:off x="4038600" y="38862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4" name="Oval 26"/>
          <p:cNvSpPr>
            <a:spLocks noChangeAspect="1" noChangeArrowheads="1"/>
          </p:cNvSpPr>
          <p:nvPr/>
        </p:nvSpPr>
        <p:spPr bwMode="auto">
          <a:xfrm>
            <a:off x="3200400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5" name="Oval 27"/>
          <p:cNvSpPr>
            <a:spLocks noChangeAspect="1" noChangeArrowheads="1"/>
          </p:cNvSpPr>
          <p:nvPr/>
        </p:nvSpPr>
        <p:spPr bwMode="auto">
          <a:xfrm>
            <a:off x="5257800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6" name="Oval 28"/>
          <p:cNvSpPr>
            <a:spLocks noChangeAspect="1" noChangeArrowheads="1"/>
          </p:cNvSpPr>
          <p:nvPr/>
        </p:nvSpPr>
        <p:spPr bwMode="auto">
          <a:xfrm rot="-1118274">
            <a:off x="4040188" y="45958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7" name="Oval 29"/>
          <p:cNvSpPr>
            <a:spLocks noChangeAspect="1" noChangeArrowheads="1"/>
          </p:cNvSpPr>
          <p:nvPr/>
        </p:nvSpPr>
        <p:spPr bwMode="auto">
          <a:xfrm rot="-1118274">
            <a:off x="6156325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8" name="Oval 30"/>
          <p:cNvSpPr>
            <a:spLocks noChangeAspect="1" noChangeArrowheads="1"/>
          </p:cNvSpPr>
          <p:nvPr/>
        </p:nvSpPr>
        <p:spPr bwMode="auto">
          <a:xfrm rot="-1118274">
            <a:off x="5448300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19" name="Oval 31"/>
          <p:cNvSpPr>
            <a:spLocks noChangeAspect="1" noChangeArrowheads="1"/>
          </p:cNvSpPr>
          <p:nvPr/>
        </p:nvSpPr>
        <p:spPr bwMode="auto">
          <a:xfrm rot="-1118274">
            <a:off x="3276600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0" name="Oval 32"/>
          <p:cNvSpPr>
            <a:spLocks noChangeAspect="1" noChangeArrowheads="1"/>
          </p:cNvSpPr>
          <p:nvPr/>
        </p:nvSpPr>
        <p:spPr bwMode="auto">
          <a:xfrm rot="-1118274">
            <a:off x="4864100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1" name="Oval 33"/>
          <p:cNvSpPr>
            <a:spLocks noChangeAspect="1" noChangeArrowheads="1"/>
          </p:cNvSpPr>
          <p:nvPr/>
        </p:nvSpPr>
        <p:spPr bwMode="auto">
          <a:xfrm rot="-1118274">
            <a:off x="6019800" y="46482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2" name="Oval 34"/>
          <p:cNvSpPr>
            <a:spLocks noChangeAspect="1" noChangeArrowheads="1"/>
          </p:cNvSpPr>
          <p:nvPr/>
        </p:nvSpPr>
        <p:spPr bwMode="auto">
          <a:xfrm rot="-1118274">
            <a:off x="3267075" y="37925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3" name="Oval 35"/>
          <p:cNvSpPr>
            <a:spLocks noChangeAspect="1" noChangeArrowheads="1"/>
          </p:cNvSpPr>
          <p:nvPr/>
        </p:nvSpPr>
        <p:spPr bwMode="auto">
          <a:xfrm rot="5895381">
            <a:off x="4019550" y="32099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4" name="Oval 36"/>
          <p:cNvSpPr>
            <a:spLocks noChangeAspect="1" noChangeArrowheads="1"/>
          </p:cNvSpPr>
          <p:nvPr/>
        </p:nvSpPr>
        <p:spPr bwMode="auto">
          <a:xfrm rot="5895381">
            <a:off x="4288631" y="53951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5" name="Oval 37"/>
          <p:cNvSpPr>
            <a:spLocks noChangeAspect="1" noChangeArrowheads="1"/>
          </p:cNvSpPr>
          <p:nvPr/>
        </p:nvSpPr>
        <p:spPr bwMode="auto">
          <a:xfrm rot="5895381">
            <a:off x="3267075" y="4251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6" name="Oval 38"/>
          <p:cNvSpPr>
            <a:spLocks noChangeAspect="1" noChangeArrowheads="1"/>
          </p:cNvSpPr>
          <p:nvPr/>
        </p:nvSpPr>
        <p:spPr bwMode="auto">
          <a:xfrm rot="5895381">
            <a:off x="4495800" y="25463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7" name="Oval 39"/>
          <p:cNvSpPr>
            <a:spLocks noChangeAspect="1" noChangeArrowheads="1"/>
          </p:cNvSpPr>
          <p:nvPr/>
        </p:nvSpPr>
        <p:spPr bwMode="auto">
          <a:xfrm rot="5895381">
            <a:off x="5457032" y="42965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8" name="Oval 40"/>
          <p:cNvSpPr>
            <a:spLocks noChangeAspect="1" noChangeArrowheads="1"/>
          </p:cNvSpPr>
          <p:nvPr/>
        </p:nvSpPr>
        <p:spPr bwMode="auto">
          <a:xfrm rot="5895381">
            <a:off x="4522788" y="42322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29" name="Oval 41"/>
          <p:cNvSpPr>
            <a:spLocks noChangeAspect="1" noChangeArrowheads="1"/>
          </p:cNvSpPr>
          <p:nvPr/>
        </p:nvSpPr>
        <p:spPr bwMode="auto">
          <a:xfrm rot="5895381">
            <a:off x="5772150" y="35179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0" name="Oval 42"/>
          <p:cNvSpPr>
            <a:spLocks noChangeAspect="1" noChangeArrowheads="1"/>
          </p:cNvSpPr>
          <p:nvPr/>
        </p:nvSpPr>
        <p:spPr bwMode="auto">
          <a:xfrm rot="5895381">
            <a:off x="3240088" y="24987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1" name="Oval 43"/>
          <p:cNvSpPr>
            <a:spLocks noChangeAspect="1" noChangeArrowheads="1"/>
          </p:cNvSpPr>
          <p:nvPr/>
        </p:nvSpPr>
        <p:spPr bwMode="auto">
          <a:xfrm rot="5895381">
            <a:off x="5413375" y="34258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2" name="Oval 44"/>
          <p:cNvSpPr>
            <a:spLocks noChangeAspect="1" noChangeArrowheads="1"/>
          </p:cNvSpPr>
          <p:nvPr/>
        </p:nvSpPr>
        <p:spPr bwMode="auto">
          <a:xfrm rot="5895381">
            <a:off x="5269707" y="48712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3" name="Oval 45"/>
          <p:cNvSpPr>
            <a:spLocks noChangeAspect="1" noChangeArrowheads="1"/>
          </p:cNvSpPr>
          <p:nvPr/>
        </p:nvSpPr>
        <p:spPr bwMode="auto">
          <a:xfrm rot="4777107">
            <a:off x="3650457" y="36869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4" name="Oval 46"/>
          <p:cNvSpPr>
            <a:spLocks noChangeAspect="1" noChangeArrowheads="1"/>
          </p:cNvSpPr>
          <p:nvPr/>
        </p:nvSpPr>
        <p:spPr bwMode="auto">
          <a:xfrm rot="4777107">
            <a:off x="4803775" y="5407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5" name="Oval 47"/>
          <p:cNvSpPr>
            <a:spLocks noChangeAspect="1" noChangeArrowheads="1"/>
          </p:cNvSpPr>
          <p:nvPr/>
        </p:nvSpPr>
        <p:spPr bwMode="auto">
          <a:xfrm rot="4777107">
            <a:off x="4498975" y="5026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6" name="Oval 48"/>
          <p:cNvSpPr>
            <a:spLocks noChangeAspect="1" noChangeArrowheads="1"/>
          </p:cNvSpPr>
          <p:nvPr/>
        </p:nvSpPr>
        <p:spPr bwMode="auto">
          <a:xfrm rot="4777107">
            <a:off x="2969419" y="38885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7" name="Oval 49"/>
          <p:cNvSpPr>
            <a:spLocks noChangeAspect="1" noChangeArrowheads="1"/>
          </p:cNvSpPr>
          <p:nvPr/>
        </p:nvSpPr>
        <p:spPr bwMode="auto">
          <a:xfrm rot="4777107">
            <a:off x="3865563" y="29289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8" name="Oval 50"/>
          <p:cNvSpPr>
            <a:spLocks noChangeAspect="1" noChangeArrowheads="1"/>
          </p:cNvSpPr>
          <p:nvPr/>
        </p:nvSpPr>
        <p:spPr bwMode="auto">
          <a:xfrm rot="4777107">
            <a:off x="4508501" y="45164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39" name="Oval 51"/>
          <p:cNvSpPr>
            <a:spLocks noChangeAspect="1" noChangeArrowheads="1"/>
          </p:cNvSpPr>
          <p:nvPr/>
        </p:nvSpPr>
        <p:spPr bwMode="auto">
          <a:xfrm rot="4777107">
            <a:off x="2656682" y="32345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40" name="Oval 52"/>
          <p:cNvSpPr>
            <a:spLocks noChangeAspect="1" noChangeArrowheads="1"/>
          </p:cNvSpPr>
          <p:nvPr/>
        </p:nvSpPr>
        <p:spPr bwMode="auto">
          <a:xfrm rot="4777107">
            <a:off x="4090194" y="52014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41" name="Oval 53"/>
          <p:cNvSpPr>
            <a:spLocks noChangeAspect="1" noChangeArrowheads="1"/>
          </p:cNvSpPr>
          <p:nvPr/>
        </p:nvSpPr>
        <p:spPr bwMode="auto">
          <a:xfrm rot="4777107">
            <a:off x="5456238" y="49085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42" name="Text Box 54"/>
          <p:cNvSpPr txBox="1">
            <a:spLocks noChangeArrowheads="1"/>
          </p:cNvSpPr>
          <p:nvPr/>
        </p:nvSpPr>
        <p:spPr bwMode="auto">
          <a:xfrm>
            <a:off x="5638800" y="18288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2743" name="Text Box 55"/>
          <p:cNvSpPr txBox="1">
            <a:spLocks noChangeArrowheads="1"/>
          </p:cNvSpPr>
          <p:nvPr/>
        </p:nvSpPr>
        <p:spPr bwMode="auto">
          <a:xfrm>
            <a:off x="6400800" y="33528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he-IL" sz="2000">
              <a:latin typeface="Tahoma" pitchFamily="34" charset="0"/>
            </a:endParaRPr>
          </a:p>
        </p:txBody>
      </p:sp>
      <p:sp>
        <p:nvSpPr>
          <p:cNvPr id="242744" name="Text Box 56"/>
          <p:cNvSpPr txBox="1">
            <a:spLocks noChangeArrowheads="1"/>
          </p:cNvSpPr>
          <p:nvPr/>
        </p:nvSpPr>
        <p:spPr bwMode="auto">
          <a:xfrm>
            <a:off x="6553200" y="2438400"/>
            <a:ext cx="2743200" cy="301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itchFamily="34" charset="0"/>
              </a:rPr>
              <a:t>Define the </a:t>
            </a:r>
            <a:r>
              <a:rPr lang="en-US" altLang="zh-CN" sz="2400">
                <a:solidFill>
                  <a:schemeClr val="hlink"/>
                </a:solidFill>
                <a:latin typeface="Tahoma" pitchFamily="34" charset="0"/>
              </a:rPr>
              <a:t>margin</a:t>
            </a:r>
            <a:r>
              <a:rPr lang="en-US" altLang="zh-CN" sz="2400">
                <a:latin typeface="Tahoma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 rot="-4217956">
            <a:off x="1358107" y="4228306"/>
            <a:ext cx="5562600" cy="1587"/>
            <a:chOff x="960" y="3888"/>
            <a:chExt cx="3504" cy="0"/>
          </a:xfrm>
        </p:grpSpPr>
        <p:sp>
          <p:nvSpPr>
            <p:cNvPr id="242746" name="Line 58"/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he-IL"/>
            </a:p>
          </p:txBody>
        </p:sp>
        <p:sp>
          <p:nvSpPr>
            <p:cNvPr id="242747" name="Line 59"/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he-IL"/>
            </a:p>
          </p:txBody>
        </p:sp>
      </p:grpSp>
      <p:sp>
        <p:nvSpPr>
          <p:cNvPr id="242748" name="Rectangle 60"/>
          <p:cNvSpPr>
            <a:spLocks noChangeArrowheads="1"/>
          </p:cNvSpPr>
          <p:nvPr/>
        </p:nvSpPr>
        <p:spPr bwMode="auto">
          <a:xfrm>
            <a:off x="304800" y="4572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Classifier Margin</a:t>
            </a:r>
          </a:p>
        </p:txBody>
      </p:sp>
      <p:sp>
        <p:nvSpPr>
          <p:cNvPr id="242749" name="Rectangle 61"/>
          <p:cNvSpPr>
            <a:spLocks noChangeArrowheads="1"/>
          </p:cNvSpPr>
          <p:nvPr/>
        </p:nvSpPr>
        <p:spPr bwMode="auto">
          <a:xfrm>
            <a:off x="5486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2750" name="Line 62"/>
          <p:cNvSpPr>
            <a:spLocks noChangeShapeType="1"/>
          </p:cNvSpPr>
          <p:nvPr/>
        </p:nvSpPr>
        <p:spPr bwMode="auto">
          <a:xfrm>
            <a:off x="4114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2751" name="Text Box 63"/>
          <p:cNvSpPr txBox="1">
            <a:spLocks noChangeArrowheads="1"/>
          </p:cNvSpPr>
          <p:nvPr/>
        </p:nvSpPr>
        <p:spPr bwMode="auto">
          <a:xfrm>
            <a:off x="3657600" y="9144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>
            <a:off x="6172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2753" name="Text Box 65"/>
          <p:cNvSpPr txBox="1">
            <a:spLocks noChangeArrowheads="1"/>
          </p:cNvSpPr>
          <p:nvPr/>
        </p:nvSpPr>
        <p:spPr bwMode="auto">
          <a:xfrm>
            <a:off x="5943600" y="15240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2754" name="Line 66"/>
          <p:cNvSpPr>
            <a:spLocks noChangeShapeType="1"/>
          </p:cNvSpPr>
          <p:nvPr/>
        </p:nvSpPr>
        <p:spPr bwMode="auto">
          <a:xfrm>
            <a:off x="7086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2755" name="Text Box 67"/>
          <p:cNvSpPr txBox="1">
            <a:spLocks noChangeArrowheads="1"/>
          </p:cNvSpPr>
          <p:nvPr/>
        </p:nvSpPr>
        <p:spPr bwMode="auto">
          <a:xfrm>
            <a:off x="8458200" y="9906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990600" y="20574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42757" name="Oval 69"/>
          <p:cNvSpPr>
            <a:spLocks noChangeAspect="1" noChangeArrowheads="1"/>
          </p:cNvSpPr>
          <p:nvPr/>
        </p:nvSpPr>
        <p:spPr bwMode="auto">
          <a:xfrm rot="4777107">
            <a:off x="1067594" y="22090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58" name="Oval 70"/>
          <p:cNvSpPr>
            <a:spLocks noChangeAspect="1" noChangeArrowheads="1"/>
          </p:cNvSpPr>
          <p:nvPr/>
        </p:nvSpPr>
        <p:spPr bwMode="auto">
          <a:xfrm rot="5895381">
            <a:off x="1068388" y="26654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59" name="Line 71"/>
          <p:cNvSpPr>
            <a:spLocks noChangeShapeType="1"/>
          </p:cNvSpPr>
          <p:nvPr/>
        </p:nvSpPr>
        <p:spPr bwMode="auto">
          <a:xfrm>
            <a:off x="2743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42760" name="Line 72"/>
          <p:cNvSpPr>
            <a:spLocks noChangeShapeType="1"/>
          </p:cNvSpPr>
          <p:nvPr/>
        </p:nvSpPr>
        <p:spPr bwMode="auto">
          <a:xfrm flipV="1">
            <a:off x="2590800" y="57150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42761" name="Oval 73"/>
          <p:cNvSpPr>
            <a:spLocks noChangeAspect="1" noChangeArrowheads="1"/>
          </p:cNvSpPr>
          <p:nvPr/>
        </p:nvSpPr>
        <p:spPr bwMode="auto">
          <a:xfrm>
            <a:off x="3870325" y="5184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62" name="Oval 74"/>
          <p:cNvSpPr>
            <a:spLocks noChangeAspect="1" noChangeArrowheads="1"/>
          </p:cNvSpPr>
          <p:nvPr/>
        </p:nvSpPr>
        <p:spPr bwMode="auto">
          <a:xfrm>
            <a:off x="2638425" y="40560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63" name="Oval 75"/>
          <p:cNvSpPr>
            <a:spLocks noChangeAspect="1" noChangeArrowheads="1"/>
          </p:cNvSpPr>
          <p:nvPr/>
        </p:nvSpPr>
        <p:spPr bwMode="auto">
          <a:xfrm>
            <a:off x="4492625" y="29670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64" name="Oval 76"/>
          <p:cNvSpPr>
            <a:spLocks noChangeAspect="1" noChangeArrowheads="1"/>
          </p:cNvSpPr>
          <p:nvPr/>
        </p:nvSpPr>
        <p:spPr bwMode="auto">
          <a:xfrm>
            <a:off x="4556125" y="37877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65" name="Oval 77"/>
          <p:cNvSpPr>
            <a:spLocks noChangeAspect="1" noChangeArrowheads="1"/>
          </p:cNvSpPr>
          <p:nvPr/>
        </p:nvSpPr>
        <p:spPr bwMode="auto">
          <a:xfrm>
            <a:off x="3562350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66" name="Oval 78"/>
          <p:cNvSpPr>
            <a:spLocks noChangeAspect="1" noChangeArrowheads="1"/>
          </p:cNvSpPr>
          <p:nvPr/>
        </p:nvSpPr>
        <p:spPr bwMode="auto">
          <a:xfrm>
            <a:off x="4038600" y="38862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67" name="Oval 79"/>
          <p:cNvSpPr>
            <a:spLocks noChangeAspect="1" noChangeArrowheads="1"/>
          </p:cNvSpPr>
          <p:nvPr/>
        </p:nvSpPr>
        <p:spPr bwMode="auto">
          <a:xfrm>
            <a:off x="3200400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68" name="Oval 80"/>
          <p:cNvSpPr>
            <a:spLocks noChangeAspect="1" noChangeArrowheads="1"/>
          </p:cNvSpPr>
          <p:nvPr/>
        </p:nvSpPr>
        <p:spPr bwMode="auto">
          <a:xfrm>
            <a:off x="5257800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69" name="Oval 81"/>
          <p:cNvSpPr>
            <a:spLocks noChangeAspect="1" noChangeArrowheads="1"/>
          </p:cNvSpPr>
          <p:nvPr/>
        </p:nvSpPr>
        <p:spPr bwMode="auto">
          <a:xfrm rot="-1118274">
            <a:off x="4040188" y="45958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0" name="Oval 82"/>
          <p:cNvSpPr>
            <a:spLocks noChangeAspect="1" noChangeArrowheads="1"/>
          </p:cNvSpPr>
          <p:nvPr/>
        </p:nvSpPr>
        <p:spPr bwMode="auto">
          <a:xfrm rot="-1118274">
            <a:off x="6156325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1" name="Oval 83"/>
          <p:cNvSpPr>
            <a:spLocks noChangeAspect="1" noChangeArrowheads="1"/>
          </p:cNvSpPr>
          <p:nvPr/>
        </p:nvSpPr>
        <p:spPr bwMode="auto">
          <a:xfrm rot="-1118274">
            <a:off x="5448300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2" name="Oval 84"/>
          <p:cNvSpPr>
            <a:spLocks noChangeAspect="1" noChangeArrowheads="1"/>
          </p:cNvSpPr>
          <p:nvPr/>
        </p:nvSpPr>
        <p:spPr bwMode="auto">
          <a:xfrm rot="-1118274">
            <a:off x="3276600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3" name="Oval 85"/>
          <p:cNvSpPr>
            <a:spLocks noChangeAspect="1" noChangeArrowheads="1"/>
          </p:cNvSpPr>
          <p:nvPr/>
        </p:nvSpPr>
        <p:spPr bwMode="auto">
          <a:xfrm rot="-1118274">
            <a:off x="4864100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4" name="Oval 86"/>
          <p:cNvSpPr>
            <a:spLocks noChangeAspect="1" noChangeArrowheads="1"/>
          </p:cNvSpPr>
          <p:nvPr/>
        </p:nvSpPr>
        <p:spPr bwMode="auto">
          <a:xfrm rot="-1118274">
            <a:off x="6019800" y="46482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5" name="Oval 87"/>
          <p:cNvSpPr>
            <a:spLocks noChangeAspect="1" noChangeArrowheads="1"/>
          </p:cNvSpPr>
          <p:nvPr/>
        </p:nvSpPr>
        <p:spPr bwMode="auto">
          <a:xfrm rot="-1118274">
            <a:off x="3267075" y="37925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6" name="Oval 88"/>
          <p:cNvSpPr>
            <a:spLocks noChangeAspect="1" noChangeArrowheads="1"/>
          </p:cNvSpPr>
          <p:nvPr/>
        </p:nvSpPr>
        <p:spPr bwMode="auto">
          <a:xfrm rot="5895381">
            <a:off x="4019550" y="32099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7" name="Oval 89"/>
          <p:cNvSpPr>
            <a:spLocks noChangeAspect="1" noChangeArrowheads="1"/>
          </p:cNvSpPr>
          <p:nvPr/>
        </p:nvSpPr>
        <p:spPr bwMode="auto">
          <a:xfrm rot="5895381">
            <a:off x="4288631" y="53951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8" name="Oval 90"/>
          <p:cNvSpPr>
            <a:spLocks noChangeAspect="1" noChangeArrowheads="1"/>
          </p:cNvSpPr>
          <p:nvPr/>
        </p:nvSpPr>
        <p:spPr bwMode="auto">
          <a:xfrm rot="5895381">
            <a:off x="3267075" y="4251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79" name="Oval 91"/>
          <p:cNvSpPr>
            <a:spLocks noChangeAspect="1" noChangeArrowheads="1"/>
          </p:cNvSpPr>
          <p:nvPr/>
        </p:nvSpPr>
        <p:spPr bwMode="auto">
          <a:xfrm rot="5895381">
            <a:off x="4495800" y="25463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0" name="Oval 92"/>
          <p:cNvSpPr>
            <a:spLocks noChangeAspect="1" noChangeArrowheads="1"/>
          </p:cNvSpPr>
          <p:nvPr/>
        </p:nvSpPr>
        <p:spPr bwMode="auto">
          <a:xfrm rot="5895381">
            <a:off x="5457032" y="42965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1" name="Oval 93"/>
          <p:cNvSpPr>
            <a:spLocks noChangeAspect="1" noChangeArrowheads="1"/>
          </p:cNvSpPr>
          <p:nvPr/>
        </p:nvSpPr>
        <p:spPr bwMode="auto">
          <a:xfrm rot="5895381">
            <a:off x="4522788" y="42322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2" name="Oval 94"/>
          <p:cNvSpPr>
            <a:spLocks noChangeAspect="1" noChangeArrowheads="1"/>
          </p:cNvSpPr>
          <p:nvPr/>
        </p:nvSpPr>
        <p:spPr bwMode="auto">
          <a:xfrm rot="5895381">
            <a:off x="5772150" y="35179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3" name="Oval 95"/>
          <p:cNvSpPr>
            <a:spLocks noChangeAspect="1" noChangeArrowheads="1"/>
          </p:cNvSpPr>
          <p:nvPr/>
        </p:nvSpPr>
        <p:spPr bwMode="auto">
          <a:xfrm rot="5895381">
            <a:off x="3240088" y="24987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4" name="Oval 96"/>
          <p:cNvSpPr>
            <a:spLocks noChangeAspect="1" noChangeArrowheads="1"/>
          </p:cNvSpPr>
          <p:nvPr/>
        </p:nvSpPr>
        <p:spPr bwMode="auto">
          <a:xfrm rot="5895381">
            <a:off x="5413375" y="34258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5" name="Oval 97"/>
          <p:cNvSpPr>
            <a:spLocks noChangeAspect="1" noChangeArrowheads="1"/>
          </p:cNvSpPr>
          <p:nvPr/>
        </p:nvSpPr>
        <p:spPr bwMode="auto">
          <a:xfrm rot="5895381">
            <a:off x="5269707" y="48712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6" name="Oval 98"/>
          <p:cNvSpPr>
            <a:spLocks noChangeAspect="1" noChangeArrowheads="1"/>
          </p:cNvSpPr>
          <p:nvPr/>
        </p:nvSpPr>
        <p:spPr bwMode="auto">
          <a:xfrm rot="4777107">
            <a:off x="3650457" y="36869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7" name="Oval 99"/>
          <p:cNvSpPr>
            <a:spLocks noChangeAspect="1" noChangeArrowheads="1"/>
          </p:cNvSpPr>
          <p:nvPr/>
        </p:nvSpPr>
        <p:spPr bwMode="auto">
          <a:xfrm rot="4777107">
            <a:off x="4803775" y="5407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8" name="Oval 100"/>
          <p:cNvSpPr>
            <a:spLocks noChangeAspect="1" noChangeArrowheads="1"/>
          </p:cNvSpPr>
          <p:nvPr/>
        </p:nvSpPr>
        <p:spPr bwMode="auto">
          <a:xfrm rot="4777107">
            <a:off x="4498975" y="50260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89" name="Oval 101"/>
          <p:cNvSpPr>
            <a:spLocks noChangeAspect="1" noChangeArrowheads="1"/>
          </p:cNvSpPr>
          <p:nvPr/>
        </p:nvSpPr>
        <p:spPr bwMode="auto">
          <a:xfrm rot="4777107">
            <a:off x="2969419" y="38885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90" name="Oval 102"/>
          <p:cNvSpPr>
            <a:spLocks noChangeAspect="1" noChangeArrowheads="1"/>
          </p:cNvSpPr>
          <p:nvPr/>
        </p:nvSpPr>
        <p:spPr bwMode="auto">
          <a:xfrm rot="4777107">
            <a:off x="3865563" y="29289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91" name="Oval 103"/>
          <p:cNvSpPr>
            <a:spLocks noChangeAspect="1" noChangeArrowheads="1"/>
          </p:cNvSpPr>
          <p:nvPr/>
        </p:nvSpPr>
        <p:spPr bwMode="auto">
          <a:xfrm rot="4777107">
            <a:off x="4508501" y="45164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92" name="Oval 104"/>
          <p:cNvSpPr>
            <a:spLocks noChangeAspect="1" noChangeArrowheads="1"/>
          </p:cNvSpPr>
          <p:nvPr/>
        </p:nvSpPr>
        <p:spPr bwMode="auto">
          <a:xfrm rot="4777107">
            <a:off x="2656682" y="32345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93" name="Oval 105"/>
          <p:cNvSpPr>
            <a:spLocks noChangeAspect="1" noChangeArrowheads="1"/>
          </p:cNvSpPr>
          <p:nvPr/>
        </p:nvSpPr>
        <p:spPr bwMode="auto">
          <a:xfrm rot="4777107">
            <a:off x="4090194" y="52014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94" name="Oval 106"/>
          <p:cNvSpPr>
            <a:spLocks noChangeAspect="1" noChangeArrowheads="1"/>
          </p:cNvSpPr>
          <p:nvPr/>
        </p:nvSpPr>
        <p:spPr bwMode="auto">
          <a:xfrm rot="4777107">
            <a:off x="5456238" y="49085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42795" name="Text Box 107"/>
          <p:cNvSpPr txBox="1">
            <a:spLocks noChangeArrowheads="1"/>
          </p:cNvSpPr>
          <p:nvPr/>
        </p:nvSpPr>
        <p:spPr bwMode="auto">
          <a:xfrm>
            <a:off x="5638800" y="18288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+</a:t>
            </a:r>
            <a:r>
              <a:rPr lang="en-US" altLang="zh-CN" sz="2000" i="1">
                <a:latin typeface="Tahoma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2796" name="Text Box 108"/>
          <p:cNvSpPr txBox="1">
            <a:spLocks noChangeArrowheads="1"/>
          </p:cNvSpPr>
          <p:nvPr/>
        </p:nvSpPr>
        <p:spPr bwMode="auto">
          <a:xfrm>
            <a:off x="6400800" y="33528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he-IL" sz="2000">
              <a:latin typeface="Tahoma" pitchFamily="34" charset="0"/>
            </a:endParaRPr>
          </a:p>
        </p:txBody>
      </p:sp>
      <p:sp>
        <p:nvSpPr>
          <p:cNvPr id="242797" name="Text Box 109"/>
          <p:cNvSpPr txBox="1">
            <a:spLocks noChangeArrowheads="1"/>
          </p:cNvSpPr>
          <p:nvPr/>
        </p:nvSpPr>
        <p:spPr bwMode="auto">
          <a:xfrm>
            <a:off x="6553200" y="2438400"/>
            <a:ext cx="2743200" cy="3046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Tahoma" pitchFamily="34" charset="0"/>
              </a:rPr>
              <a:t>Define the </a:t>
            </a: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margin</a:t>
            </a:r>
            <a:r>
              <a:rPr lang="en-US" altLang="zh-CN" sz="2400" dirty="0">
                <a:latin typeface="Tahoma" pitchFamily="34" charset="0"/>
              </a:rPr>
              <a:t> of a linear classifier as the width that the boundary could be increased by before hitting a </a:t>
            </a:r>
            <a:r>
              <a:rPr lang="en-US" altLang="zh-CN" sz="2400" dirty="0" err="1">
                <a:latin typeface="Tahoma" pitchFamily="34" charset="0"/>
              </a:rPr>
              <a:t>datapoint</a:t>
            </a:r>
            <a:r>
              <a:rPr lang="en-US" altLang="zh-CN" sz="2400" dirty="0"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Line 4"/>
          <p:cNvSpPr>
            <a:spLocks noChangeShapeType="1"/>
          </p:cNvSpPr>
          <p:nvPr/>
        </p:nvSpPr>
        <p:spPr bwMode="auto">
          <a:xfrm rot="-3472419">
            <a:off x="1239838" y="4076700"/>
            <a:ext cx="5410200" cy="0"/>
          </a:xfrm>
          <a:prstGeom prst="line">
            <a:avLst/>
          </a:prstGeom>
          <a:noFill/>
          <a:ln w="36195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17" name="Line 5"/>
          <p:cNvSpPr>
            <a:spLocks noChangeShapeType="1"/>
          </p:cNvSpPr>
          <p:nvPr/>
        </p:nvSpPr>
        <p:spPr bwMode="auto">
          <a:xfrm rot="-3472419">
            <a:off x="1163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4572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 rtl="0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Maximum Margin</a:t>
            </a:r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43724" name="Line 12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itchFamily="34" charset="0"/>
              </a:rPr>
              <a:t>denotes +1</a:t>
            </a:r>
          </a:p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latin typeface="Tahoma" pitchFamily="34" charset="0"/>
              </a:rPr>
              <a:t>denotes -1</a:t>
            </a:r>
          </a:p>
        </p:txBody>
      </p:sp>
      <p:sp>
        <p:nvSpPr>
          <p:cNvPr id="243727" name="Oval 15"/>
          <p:cNvSpPr>
            <a:spLocks noChangeAspect="1" noChangeArrowheads="1"/>
          </p:cNvSpPr>
          <p:nvPr/>
        </p:nvSpPr>
        <p:spPr bwMode="auto">
          <a:xfrm rot="4777107">
            <a:off x="577065" y="2078629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28" name="Oval 16"/>
          <p:cNvSpPr>
            <a:spLocks noChangeAspect="1" noChangeArrowheads="1"/>
          </p:cNvSpPr>
          <p:nvPr/>
        </p:nvSpPr>
        <p:spPr bwMode="auto">
          <a:xfrm rot="5895381">
            <a:off x="576428" y="25130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29" name="Line 17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30" name="Line 18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31" name="Oval 19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32" name="Oval 20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33" name="Oval 21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34" name="Oval 22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35" name="Oval 23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36" name="Oval 24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37" name="Oval 25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38" name="Oval 26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39" name="Oval 27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0" name="Oval 28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1" name="Oval 29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2" name="Oval 30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3" name="Oval 31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4" name="Oval 32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5" name="Oval 33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6" name="Oval 34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7" name="Oval 35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8" name="Oval 36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49" name="Oval 37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0" name="Oval 38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1" name="Oval 39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2" name="Oval 40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3" name="Oval 41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4" name="Oval 42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5" name="Oval 43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6" name="Oval 44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7" name="Oval 45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8" name="Oval 46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59" name="Oval 47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60" name="Oval 48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61" name="Oval 49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62" name="Oval 50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63" name="Oval 51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64" name="Oval 52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/>
            <a:endParaRPr lang="he-IL"/>
          </a:p>
        </p:txBody>
      </p:sp>
      <p:sp>
        <p:nvSpPr>
          <p:cNvPr id="243765" name="Text Box 53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43766" name="Text Box 54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endParaRPr lang="he-IL" sz="2000">
              <a:latin typeface="Tahoma" pitchFamily="34" charset="0"/>
            </a:endParaRPr>
          </a:p>
        </p:txBody>
      </p:sp>
      <p:sp>
        <p:nvSpPr>
          <p:cNvPr id="243767" name="Text Box 55"/>
          <p:cNvSpPr txBox="1">
            <a:spLocks noChangeArrowheads="1"/>
          </p:cNvSpPr>
          <p:nvPr/>
        </p:nvSpPr>
        <p:spPr bwMode="auto">
          <a:xfrm>
            <a:off x="6400800" y="2286000"/>
            <a:ext cx="2743200" cy="3970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Tahoma" pitchFamily="34" charset="0"/>
              </a:rPr>
              <a:t>The </a:t>
            </a:r>
            <a:r>
              <a:rPr lang="en-US" altLang="zh-CN" sz="2400" dirty="0">
                <a:solidFill>
                  <a:srgbClr val="CC0000"/>
                </a:solidFill>
                <a:latin typeface="Tahoma" pitchFamily="34" charset="0"/>
              </a:rPr>
              <a:t>maximum margin linear classifier</a:t>
            </a:r>
            <a:r>
              <a:rPr lang="en-US" altLang="zh-CN" sz="2400" dirty="0">
                <a:latin typeface="Tahoma" pitchFamily="34" charset="0"/>
              </a:rPr>
              <a:t> is the linear classifier with the, um, maximum margin.</a:t>
            </a:r>
          </a:p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Tahoma" pitchFamily="34" charset="0"/>
              </a:rPr>
              <a:t>This is the simplest kind of SVM (Called an LSVM)</a:t>
            </a:r>
          </a:p>
        </p:txBody>
      </p:sp>
      <p:sp>
        <p:nvSpPr>
          <p:cNvPr id="243768" name="AutoShape 56"/>
          <p:cNvSpPr>
            <a:spLocks noChangeArrowheads="1"/>
          </p:cNvSpPr>
          <p:nvPr/>
        </p:nvSpPr>
        <p:spPr bwMode="auto">
          <a:xfrm>
            <a:off x="4441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Linear SVM</a:t>
            </a:r>
          </a:p>
        </p:txBody>
      </p:sp>
      <p:sp>
        <p:nvSpPr>
          <p:cNvPr id="243769" name="Text Box 57"/>
          <p:cNvSpPr txBox="1">
            <a:spLocks noChangeArrowheads="1"/>
          </p:cNvSpPr>
          <p:nvPr/>
        </p:nvSpPr>
        <p:spPr bwMode="auto">
          <a:xfrm>
            <a:off x="173038" y="3675063"/>
            <a:ext cx="21209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00CC00"/>
                </a:solidFill>
                <a:latin typeface="Tahoma" pitchFamily="34" charset="0"/>
              </a:rPr>
              <a:t>Support Vectors </a:t>
            </a:r>
            <a:r>
              <a:rPr lang="en-US" altLang="zh-CN" sz="2000">
                <a:latin typeface="Tahoma" pitchFamily="34" charset="0"/>
              </a:rPr>
              <a:t>are those datapoints that the margin pushes up against</a:t>
            </a:r>
          </a:p>
        </p:txBody>
      </p:sp>
      <p:sp>
        <p:nvSpPr>
          <p:cNvPr id="243770" name="Freeform 58"/>
          <p:cNvSpPr>
            <a:spLocks/>
          </p:cNvSpPr>
          <p:nvPr/>
        </p:nvSpPr>
        <p:spPr bwMode="auto">
          <a:xfrm>
            <a:off x="2112963" y="3725863"/>
            <a:ext cx="1708150" cy="369332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04" y="39"/>
              </a:cxn>
              <a:cxn ang="0">
                <a:pos x="212" y="0"/>
              </a:cxn>
              <a:cxn ang="0">
                <a:pos x="326" y="11"/>
              </a:cxn>
              <a:cxn ang="0">
                <a:pos x="386" y="39"/>
              </a:cxn>
              <a:cxn ang="0">
                <a:pos x="386" y="39"/>
              </a:cxn>
              <a:cxn ang="0">
                <a:pos x="511" y="82"/>
              </a:cxn>
              <a:cxn ang="0">
                <a:pos x="989" y="55"/>
              </a:cxn>
              <a:cxn ang="0">
                <a:pos x="1076" y="44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71" name="Freeform 59"/>
          <p:cNvSpPr>
            <a:spLocks/>
          </p:cNvSpPr>
          <p:nvPr/>
        </p:nvSpPr>
        <p:spPr bwMode="auto">
          <a:xfrm>
            <a:off x="2079625" y="3317875"/>
            <a:ext cx="2293938" cy="369332"/>
          </a:xfrm>
          <a:custGeom>
            <a:avLst/>
            <a:gdLst/>
            <a:ahLst/>
            <a:cxnLst>
              <a:cxn ang="0">
                <a:pos x="0" y="306"/>
              </a:cxn>
              <a:cxn ang="0">
                <a:pos x="16" y="301"/>
              </a:cxn>
              <a:cxn ang="0">
                <a:pos x="27" y="268"/>
              </a:cxn>
              <a:cxn ang="0">
                <a:pos x="48" y="236"/>
              </a:cxn>
              <a:cxn ang="0">
                <a:pos x="125" y="171"/>
              </a:cxn>
              <a:cxn ang="0">
                <a:pos x="228" y="105"/>
              </a:cxn>
              <a:cxn ang="0">
                <a:pos x="298" y="73"/>
              </a:cxn>
              <a:cxn ang="0">
                <a:pos x="635" y="2"/>
              </a:cxn>
              <a:cxn ang="0">
                <a:pos x="1043" y="18"/>
              </a:cxn>
              <a:cxn ang="0">
                <a:pos x="1119" y="40"/>
              </a:cxn>
              <a:cxn ang="0">
                <a:pos x="1217" y="84"/>
              </a:cxn>
              <a:cxn ang="0">
                <a:pos x="1336" y="132"/>
              </a:cxn>
              <a:cxn ang="0">
                <a:pos x="1445" y="16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72" name="Freeform 60"/>
          <p:cNvSpPr>
            <a:spLocks/>
          </p:cNvSpPr>
          <p:nvPr/>
        </p:nvSpPr>
        <p:spPr bwMode="auto">
          <a:xfrm>
            <a:off x="2105025" y="3994150"/>
            <a:ext cx="1733550" cy="3693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" y="54"/>
              </a:cxn>
              <a:cxn ang="0">
                <a:pos x="326" y="147"/>
              </a:cxn>
              <a:cxn ang="0">
                <a:pos x="397" y="174"/>
              </a:cxn>
              <a:cxn ang="0">
                <a:pos x="527" y="217"/>
              </a:cxn>
              <a:cxn ang="0">
                <a:pos x="1092" y="272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75" name="Oval 63"/>
          <p:cNvSpPr>
            <a:spLocks noChangeArrowheads="1"/>
          </p:cNvSpPr>
          <p:nvPr/>
        </p:nvSpPr>
        <p:spPr bwMode="auto">
          <a:xfrm>
            <a:off x="4341813" y="3579813"/>
            <a:ext cx="180000" cy="2160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76" name="Oval 64"/>
          <p:cNvSpPr>
            <a:spLocks noChangeArrowheads="1"/>
          </p:cNvSpPr>
          <p:nvPr/>
        </p:nvSpPr>
        <p:spPr bwMode="auto">
          <a:xfrm>
            <a:off x="3844925" y="3689350"/>
            <a:ext cx="180000" cy="1800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77" name="Oval 65"/>
          <p:cNvSpPr>
            <a:spLocks noChangeArrowheads="1"/>
          </p:cNvSpPr>
          <p:nvPr/>
        </p:nvSpPr>
        <p:spPr bwMode="auto">
          <a:xfrm>
            <a:off x="3833813" y="4384675"/>
            <a:ext cx="180000" cy="216000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rtl="0"/>
            <a:endParaRPr lang="he-IL"/>
          </a:p>
        </p:txBody>
      </p:sp>
      <p:sp>
        <p:nvSpPr>
          <p:cNvPr id="243778" name="Text Box 66"/>
          <p:cNvSpPr txBox="1">
            <a:spLocks noChangeArrowheads="1"/>
          </p:cNvSpPr>
          <p:nvPr/>
        </p:nvSpPr>
        <p:spPr bwMode="auto">
          <a:xfrm>
            <a:off x="4044950" y="1276350"/>
            <a:ext cx="4968875" cy="2162175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>
              <a:spcBef>
                <a:spcPct val="20000"/>
              </a:spcBef>
              <a:buFontTx/>
              <a:buAutoNum type="arabicPeriod"/>
            </a:pPr>
            <a:r>
              <a:rPr lang="en-US" altLang="zh-CN" sz="2000" dirty="0">
                <a:latin typeface="Tahoma" pitchFamily="34" charset="0"/>
              </a:rPr>
              <a:t>Maximizing the margin is good according to intuition and PAC theory </a:t>
            </a:r>
          </a:p>
          <a:p>
            <a:pPr marL="457200" indent="-457200" algn="l" rtl="0">
              <a:spcBef>
                <a:spcPct val="20000"/>
              </a:spcBef>
              <a:buFontTx/>
              <a:buAutoNum type="arabicPeriod"/>
            </a:pPr>
            <a:r>
              <a:rPr lang="en-US" altLang="zh-CN" sz="2000" dirty="0">
                <a:latin typeface="Tahoma" pitchFamily="34" charset="0"/>
              </a:rPr>
              <a:t>Implies that only support vectors are important; other training examples are ignorable.</a:t>
            </a:r>
          </a:p>
          <a:p>
            <a:pPr marL="457200" indent="-457200" algn="l" rtl="0"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z="2000" dirty="0">
                <a:latin typeface="Tahoma" pitchFamily="34" charset="0"/>
              </a:rPr>
              <a:t>Empirically it works very </a:t>
            </a:r>
            <a:r>
              <a:rPr lang="en-US" altLang="zh-CN" sz="2000" dirty="0" err="1">
                <a:latin typeface="Tahoma" pitchFamily="34" charset="0"/>
              </a:rPr>
              <a:t>very</a:t>
            </a:r>
            <a:r>
              <a:rPr lang="en-US" altLang="zh-CN" sz="2000" dirty="0">
                <a:latin typeface="Tahoma" pitchFamily="34" charset="0"/>
              </a:rPr>
              <a:t> well.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69" grpId="0"/>
      <p:bldP spid="243770" grpId="0" animBg="1"/>
      <p:bldP spid="243771" grpId="0" animBg="1"/>
      <p:bldP spid="243772" grpId="0" animBg="1"/>
      <p:bldP spid="2437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SVM Mathematically</a:t>
            </a: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4357694"/>
            <a:ext cx="3886200" cy="193992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600" dirty="0"/>
              <a:t>What we know:</a:t>
            </a:r>
          </a:p>
          <a:p>
            <a:r>
              <a:rPr lang="en-US" altLang="zh-CN" sz="2600" b="1" i="1" dirty="0"/>
              <a:t>&lt;w</a:t>
            </a:r>
            <a:r>
              <a:rPr lang="en-US" altLang="zh-CN" sz="2600" i="1" dirty="0"/>
              <a:t> , 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+&gt;</a:t>
            </a:r>
            <a:r>
              <a:rPr lang="en-US" altLang="zh-CN" sz="2600" i="1" dirty="0"/>
              <a:t> + b = +1 </a:t>
            </a:r>
          </a:p>
          <a:p>
            <a:r>
              <a:rPr lang="en-US" altLang="zh-CN" sz="2600" b="1" i="1" dirty="0"/>
              <a:t>&lt;w</a:t>
            </a:r>
            <a:r>
              <a:rPr lang="en-US" altLang="zh-CN" sz="2600" i="1" dirty="0"/>
              <a:t> , 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-&gt;</a:t>
            </a:r>
            <a:r>
              <a:rPr lang="en-US" altLang="zh-CN" sz="2600" i="1" dirty="0"/>
              <a:t> + b = -1 </a:t>
            </a:r>
          </a:p>
          <a:p>
            <a:r>
              <a:rPr lang="en-US" altLang="zh-CN" sz="2600" b="1" i="1" dirty="0"/>
              <a:t>&lt;w</a:t>
            </a:r>
            <a:r>
              <a:rPr lang="en-US" altLang="zh-CN" sz="2600" i="1" dirty="0"/>
              <a:t> , (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+</a:t>
            </a:r>
            <a:r>
              <a:rPr lang="en-US" altLang="zh-CN" sz="2600" b="1" i="1" dirty="0"/>
              <a:t>-x</a:t>
            </a:r>
            <a:r>
              <a:rPr lang="en-US" altLang="zh-CN" sz="2600" b="1" i="1" baseline="30000" dirty="0"/>
              <a:t>-)&gt;</a:t>
            </a:r>
            <a:r>
              <a:rPr lang="en-US" altLang="zh-CN" sz="2600" i="1" dirty="0"/>
              <a:t> = 2 </a:t>
            </a:r>
            <a:endParaRPr lang="en-US" altLang="zh-CN" sz="2600" dirty="0"/>
          </a:p>
        </p:txBody>
      </p:sp>
      <p:sp>
        <p:nvSpPr>
          <p:cNvPr id="251909" name="Line 5"/>
          <p:cNvSpPr>
            <a:spLocks noChangeShapeType="1"/>
          </p:cNvSpPr>
          <p:nvPr/>
        </p:nvSpPr>
        <p:spPr bwMode="auto">
          <a:xfrm rot="-23199335">
            <a:off x="2292350" y="2222523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1910" name="Line 6"/>
          <p:cNvSpPr>
            <a:spLocks noChangeShapeType="1"/>
          </p:cNvSpPr>
          <p:nvPr/>
        </p:nvSpPr>
        <p:spPr bwMode="auto">
          <a:xfrm rot="-23199335">
            <a:off x="2438400" y="2513035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 rot="-23199335">
            <a:off x="2582863" y="2801960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1912" name="Text Box 8"/>
          <p:cNvSpPr txBox="1">
            <a:spLocks noChangeArrowheads="1"/>
          </p:cNvSpPr>
          <p:nvPr/>
        </p:nvSpPr>
        <p:spPr bwMode="auto">
          <a:xfrm rot="-1586986">
            <a:off x="1752600" y="1731985"/>
            <a:ext cx="3048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</a:rPr>
              <a:t>“Predict Class = +1” zone</a:t>
            </a:r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 rot="-1586986">
            <a:off x="2971800" y="3027385"/>
            <a:ext cx="2887663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33CC33"/>
                </a:solidFill>
                <a:latin typeface="Tahoma" pitchFamily="34" charset="0"/>
              </a:rPr>
              <a:t>“Predict Class = -1” zone</a:t>
            </a: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 rot="-1777892">
            <a:off x="1057057" y="3102354"/>
            <a:ext cx="149383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solidFill>
                  <a:schemeClr val="hlink"/>
                </a:solidFill>
                <a:latin typeface="Tahoma" pitchFamily="34" charset="0"/>
              </a:rPr>
              <a:t>wx+b</a:t>
            </a:r>
            <a:r>
              <a:rPr lang="en-US" altLang="zh-CN" sz="1600" dirty="0">
                <a:solidFill>
                  <a:schemeClr val="hlink"/>
                </a:solidFill>
                <a:latin typeface="Tahoma" pitchFamily="34" charset="0"/>
              </a:rPr>
              <a:t>=1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 rot="-1777892">
            <a:off x="1600200" y="3298198"/>
            <a:ext cx="9906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latin typeface="Tahoma" pitchFamily="34" charset="0"/>
              </a:rPr>
              <a:t>wx+b</a:t>
            </a:r>
            <a:r>
              <a:rPr lang="en-US" altLang="zh-CN" sz="1600" dirty="0">
                <a:latin typeface="Tahoma" pitchFamily="34" charset="0"/>
              </a:rPr>
              <a:t>=0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 rot="-1777892">
            <a:off x="1570618" y="3653438"/>
            <a:ext cx="12874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solidFill>
                  <a:srgbClr val="747E26"/>
                </a:solidFill>
                <a:latin typeface="Tahoma" pitchFamily="34" charset="0"/>
              </a:rPr>
              <a:t>wx+b</a:t>
            </a:r>
            <a:r>
              <a:rPr lang="en-US" altLang="zh-CN" sz="1600" dirty="0">
                <a:solidFill>
                  <a:srgbClr val="747E26"/>
                </a:solidFill>
                <a:latin typeface="Tahoma" pitchFamily="34" charset="0"/>
              </a:rPr>
              <a:t>=-1</a:t>
            </a:r>
          </a:p>
        </p:txBody>
      </p:sp>
      <p:sp>
        <p:nvSpPr>
          <p:cNvPr id="251917" name="Line 13"/>
          <p:cNvSpPr>
            <a:spLocks noChangeShapeType="1"/>
          </p:cNvSpPr>
          <p:nvPr/>
        </p:nvSpPr>
        <p:spPr bwMode="auto">
          <a:xfrm>
            <a:off x="5170488" y="1531960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he-IL"/>
          </a:p>
        </p:txBody>
      </p:sp>
      <p:sp>
        <p:nvSpPr>
          <p:cNvPr id="251920" name="Oval 16"/>
          <p:cNvSpPr>
            <a:spLocks noChangeArrowheads="1"/>
          </p:cNvSpPr>
          <p:nvPr/>
        </p:nvSpPr>
        <p:spPr bwMode="auto">
          <a:xfrm>
            <a:off x="4114800" y="2722585"/>
            <a:ext cx="76200" cy="76200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51921" name="Text Box 17"/>
          <p:cNvSpPr txBox="1">
            <a:spLocks noChangeArrowheads="1"/>
          </p:cNvSpPr>
          <p:nvPr/>
        </p:nvSpPr>
        <p:spPr bwMode="auto">
          <a:xfrm>
            <a:off x="4267200" y="2570185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990099"/>
                </a:solidFill>
                <a:latin typeface="Tahoma" pitchFamily="34" charset="0"/>
              </a:rPr>
              <a:t>X</a:t>
            </a:r>
            <a:r>
              <a:rPr lang="en-US" altLang="zh-CN" sz="2000" b="1" i="1" baseline="40000">
                <a:solidFill>
                  <a:srgbClr val="990099"/>
                </a:solidFill>
                <a:latin typeface="Tahoma" pitchFamily="34" charset="0"/>
              </a:rPr>
              <a:t>-</a:t>
            </a:r>
          </a:p>
        </p:txBody>
      </p:sp>
      <p:sp>
        <p:nvSpPr>
          <p:cNvPr id="251922" name="Oval 18"/>
          <p:cNvSpPr>
            <a:spLocks noChangeArrowheads="1"/>
          </p:cNvSpPr>
          <p:nvPr/>
        </p:nvSpPr>
        <p:spPr bwMode="auto">
          <a:xfrm>
            <a:off x="4189413" y="1973285"/>
            <a:ext cx="76200" cy="76200"/>
          </a:xfrm>
          <a:prstGeom prst="ellipse">
            <a:avLst/>
          </a:prstGeom>
          <a:solidFill>
            <a:srgbClr val="CC3300"/>
          </a:solidFill>
          <a:ln w="1905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51923" name="Text Box 19"/>
          <p:cNvSpPr txBox="1">
            <a:spLocks noChangeArrowheads="1"/>
          </p:cNvSpPr>
          <p:nvPr/>
        </p:nvSpPr>
        <p:spPr bwMode="auto">
          <a:xfrm>
            <a:off x="4300538" y="1535135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CC3300"/>
                </a:solidFill>
                <a:latin typeface="Tahoma" pitchFamily="34" charset="0"/>
              </a:rPr>
              <a:t>x</a:t>
            </a:r>
            <a:r>
              <a:rPr lang="en-US" altLang="zh-CN" sz="2400" i="1" baseline="30000">
                <a:solidFill>
                  <a:srgbClr val="CC3300"/>
                </a:solidFill>
                <a:latin typeface="Tahoma" pitchFamily="34" charset="0"/>
              </a:rPr>
              <a:t>+</a:t>
            </a:r>
          </a:p>
        </p:txBody>
      </p:sp>
      <p:sp>
        <p:nvSpPr>
          <p:cNvPr id="251934" name="Rectangle 30"/>
          <p:cNvSpPr>
            <a:spLocks noChangeArrowheads="1"/>
          </p:cNvSpPr>
          <p:nvPr/>
        </p:nvSpPr>
        <p:spPr bwMode="auto">
          <a:xfrm>
            <a:off x="0" y="51278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251933" name="Object 29"/>
          <p:cNvGraphicFramePr>
            <a:graphicFrameLocks noChangeAspect="1"/>
          </p:cNvGraphicFramePr>
          <p:nvPr/>
        </p:nvGraphicFramePr>
        <p:xfrm>
          <a:off x="4329138" y="4786322"/>
          <a:ext cx="3886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200" imgH="469900" progId="Equation.3">
                  <p:embed/>
                </p:oleObj>
              </mc:Choice>
              <mc:Fallback>
                <p:oleObj name="Equation" r:id="rId3" imgW="1473200" imgH="469900" progId="Equation.3">
                  <p:embed/>
                  <p:pic>
                    <p:nvPicPr>
                      <p:cNvPr id="2519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38" y="4786322"/>
                        <a:ext cx="3886200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5" name="Text Box 31"/>
          <p:cNvSpPr txBox="1">
            <a:spLocks noChangeArrowheads="1"/>
          </p:cNvSpPr>
          <p:nvPr/>
        </p:nvSpPr>
        <p:spPr bwMode="auto">
          <a:xfrm>
            <a:off x="5638800" y="1579585"/>
            <a:ext cx="2743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>
                <a:latin typeface="Tahoma" pitchFamily="34" charset="0"/>
              </a:rPr>
              <a:t>M</a:t>
            </a:r>
            <a:r>
              <a:rPr lang="en-US" altLang="zh-CN" sz="2400">
                <a:latin typeface="Tahoma" pitchFamily="34" charset="0"/>
              </a:rPr>
              <a:t>=Margin Width</a:t>
            </a:r>
            <a:endParaRPr lang="en-US" altLang="zh-CN" sz="2400" i="1">
              <a:latin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4282" y="6488692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7" grpId="0" animBg="1"/>
      <p:bldP spid="2519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</a:t>
            </a:r>
            <a:r>
              <a:rPr lang="en-US" dirty="0" err="1"/>
              <a:t>svm</a:t>
            </a:r>
            <a:endParaRPr lang="he-IL" dirty="0"/>
          </a:p>
        </p:txBody>
      </p:sp>
      <p:pic>
        <p:nvPicPr>
          <p:cNvPr id="8196" name="Picture 4" descr="http://upload.wikimedia.org/wikipedia/commons/thumb/2/2a/Svm_max_sep_hyperplane_with_margin.png/220px-Svm_max_sep_hyperplane_with_margin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643050"/>
            <a:ext cx="3779882" cy="4071966"/>
          </a:xfrm>
          <a:prstGeom prst="rect">
            <a:avLst/>
          </a:prstGeom>
          <a:noFill/>
        </p:spPr>
      </p:pic>
      <p:pic>
        <p:nvPicPr>
          <p:cNvPr id="8198" name="Picture 6" descr="\mathcal{D} = \left\{ (\mathbf{x}_i, y_i)\mid\mathbf{x}_i \in \mathbb{R}^p,\, y_i \in \{-1,1\}\right\}_{i=1}^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237" y="1643050"/>
            <a:ext cx="4377201" cy="500066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4357694"/>
            <a:ext cx="4565182" cy="1071570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218" name="Picture 2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9828" y="3214686"/>
            <a:ext cx="3570668" cy="928694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222" name="Picture 30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2500306"/>
            <a:ext cx="3429024" cy="571504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224" name="Picture 3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5643578"/>
            <a:ext cx="6811289" cy="857256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</a:t>
            </a:r>
            <a:r>
              <a:rPr lang="en-US" dirty="0" err="1"/>
              <a:t>svm</a:t>
            </a:r>
            <a:r>
              <a:rPr lang="en-US" dirty="0"/>
              <a:t> – The primal problem</a:t>
            </a:r>
            <a:endParaRPr lang="he-IL" dirty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1571611"/>
            <a:ext cx="8215370" cy="98767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04800" y="2786058"/>
            <a:ext cx="8196290" cy="3571900"/>
          </a:xfrm>
        </p:spPr>
        <p:txBody>
          <a:bodyPr/>
          <a:lstStyle/>
          <a:p>
            <a:r>
              <a:rPr lang="en-US" dirty="0"/>
              <a:t>This is a quadratic programming problem and can be solved using efficient numeric algorithms, finding the global minimum.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</a:t>
            </a:r>
            <a:r>
              <a:rPr lang="en-US" dirty="0" err="1"/>
              <a:t>svm</a:t>
            </a:r>
            <a:r>
              <a:rPr lang="en-US" dirty="0"/>
              <a:t> – The Dual problem</a:t>
            </a:r>
            <a:endParaRPr lang="he-IL" dirty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1" y="1285861"/>
            <a:ext cx="8001057" cy="1214446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600320"/>
            <a:ext cx="6572296" cy="928694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1220" y="3643314"/>
            <a:ext cx="2443524" cy="1071570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59" y="3643315"/>
            <a:ext cx="1857389" cy="1071570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pSp>
        <p:nvGrpSpPr>
          <p:cNvPr id="37" name="Group 36"/>
          <p:cNvGrpSpPr/>
          <p:nvPr/>
        </p:nvGrpSpPr>
        <p:grpSpPr>
          <a:xfrm>
            <a:off x="214282" y="4929198"/>
            <a:ext cx="8358246" cy="1795715"/>
            <a:chOff x="214282" y="4714884"/>
            <a:chExt cx="8358246" cy="2010029"/>
          </a:xfrm>
        </p:grpSpPr>
        <p:sp>
          <p:nvSpPr>
            <p:cNvPr id="34" name="Rectangle 33"/>
            <p:cNvSpPr/>
            <p:nvPr/>
          </p:nvSpPr>
          <p:spPr>
            <a:xfrm>
              <a:off x="214282" y="4714884"/>
              <a:ext cx="8358246" cy="2000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5720" y="4786322"/>
              <a:ext cx="4786346" cy="1099566"/>
            </a:xfrm>
            <a:prstGeom prst="rect">
              <a:avLst/>
            </a:prstGeom>
            <a:noFill/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2024" y="6072206"/>
              <a:ext cx="3522786" cy="428628"/>
            </a:xfrm>
            <a:prstGeom prst="rect">
              <a:avLst/>
            </a:prstGeom>
            <a:noFill/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43504" y="5786454"/>
              <a:ext cx="1571636" cy="93845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Inductive SVM</a:t>
            </a:r>
          </a:p>
          <a:p>
            <a:pPr algn="l" rtl="0"/>
            <a:r>
              <a:rPr lang="en-US" dirty="0"/>
              <a:t>Text Classification</a:t>
            </a:r>
          </a:p>
          <a:p>
            <a:pPr algn="l" rtl="0"/>
            <a:r>
              <a:rPr lang="en-US" dirty="0"/>
              <a:t>Bag of Words</a:t>
            </a:r>
          </a:p>
          <a:p>
            <a:pPr algn="l" rtl="0"/>
            <a:r>
              <a:rPr lang="en-US" dirty="0"/>
              <a:t>TF/IDF </a:t>
            </a:r>
          </a:p>
          <a:p>
            <a:pPr marL="342900" lvl="1" indent="-342900">
              <a:buFont typeface="Wingdings 2"/>
              <a:buChar char=""/>
            </a:pPr>
            <a:r>
              <a:rPr lang="en-US" sz="3200" dirty="0"/>
              <a:t>Shuttering and VC-Dimension</a:t>
            </a:r>
            <a:endParaRPr lang="en-US" dirty="0"/>
          </a:p>
          <a:p>
            <a:pPr algn="l" rtl="0"/>
            <a:r>
              <a:rPr lang="en-US" dirty="0"/>
              <a:t>Transductive SVM</a:t>
            </a:r>
            <a:endParaRPr lang="he-IL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+∑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09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 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 +∑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42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Dataset with noise  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4267200" y="1600200"/>
            <a:ext cx="449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 dirty="0">
                <a:latin typeface="Times New Roman" pitchFamily="18" charset="0"/>
              </a:rPr>
              <a:t>Hard Margin: </a:t>
            </a:r>
            <a:r>
              <a:rPr lang="en-US" altLang="zh-CN" sz="2000" b="1" dirty="0">
                <a:latin typeface="Times New Roman" pitchFamily="18" charset="0"/>
              </a:rPr>
              <a:t>So far we require all data points be classified correctly 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  </a:t>
            </a:r>
            <a:r>
              <a:rPr lang="en-US" altLang="zh-CN" sz="2000" b="1" dirty="0">
                <a:latin typeface="Times New Roman" pitchFamily="18" charset="0"/>
              </a:rPr>
              <a:t>- No training error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 dirty="0">
                <a:latin typeface="Times New Roman" pitchFamily="18" charset="0"/>
              </a:rPr>
              <a:t>What if the training set is noisy?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   - Solution 1: </a:t>
            </a:r>
            <a:r>
              <a:rPr lang="en-US" altLang="zh-CN" sz="2000" b="1" dirty="0">
                <a:latin typeface="Times New Roman" pitchFamily="18" charset="0"/>
              </a:rPr>
              <a:t>use very powerful kernels</a:t>
            </a:r>
            <a:endParaRPr lang="en-US" altLang="zh-CN" sz="2400" b="1" dirty="0">
              <a:latin typeface="Times New Roman" pitchFamily="18" charset="0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52400" y="1676400"/>
            <a:ext cx="1905000" cy="866775"/>
            <a:chOff x="528" y="1200"/>
            <a:chExt cx="1200" cy="546"/>
          </a:xfrm>
        </p:grpSpPr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28" y="1200"/>
              <a:ext cx="1200" cy="5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sp>
          <p:nvSpPr>
            <p:cNvPr id="308270" name="Oval 46"/>
            <p:cNvSpPr>
              <a:spLocks noChangeAspect="1" noChangeArrowheads="1"/>
            </p:cNvSpPr>
            <p:nvPr/>
          </p:nvSpPr>
          <p:spPr bwMode="auto">
            <a:xfrm rot="4777107">
              <a:off x="576" y="1296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71" name="Oval 47"/>
            <p:cNvSpPr>
              <a:spLocks noChangeAspect="1" noChangeArrowheads="1"/>
            </p:cNvSpPr>
            <p:nvPr/>
          </p:nvSpPr>
          <p:spPr bwMode="auto">
            <a:xfrm rot="5895381">
              <a:off x="577" y="1583"/>
              <a:ext cx="32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28600" y="2743200"/>
            <a:ext cx="3657600" cy="3581400"/>
            <a:chOff x="1536" y="1344"/>
            <a:chExt cx="2304" cy="2256"/>
          </a:xfrm>
        </p:grpSpPr>
        <p:sp>
          <p:nvSpPr>
            <p:cNvPr id="308273" name="Line 49"/>
            <p:cNvSpPr>
              <a:spLocks noChangeShapeType="1"/>
            </p:cNvSpPr>
            <p:nvPr/>
          </p:nvSpPr>
          <p:spPr bwMode="auto">
            <a:xfrm>
              <a:off x="1632" y="1392"/>
              <a:ext cx="0" cy="220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08274" name="Line 50"/>
            <p:cNvSpPr>
              <a:spLocks noChangeShapeType="1"/>
            </p:cNvSpPr>
            <p:nvPr/>
          </p:nvSpPr>
          <p:spPr bwMode="auto">
            <a:xfrm flipV="1">
              <a:off x="1536" y="3504"/>
              <a:ext cx="23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308275" name="Oval 51"/>
            <p:cNvSpPr>
              <a:spLocks noChangeAspect="1" noChangeArrowheads="1"/>
            </p:cNvSpPr>
            <p:nvPr/>
          </p:nvSpPr>
          <p:spPr bwMode="auto">
            <a:xfrm>
              <a:off x="2342" y="317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76" name="Oval 52"/>
            <p:cNvSpPr>
              <a:spLocks noChangeAspect="1" noChangeArrowheads="1"/>
            </p:cNvSpPr>
            <p:nvPr/>
          </p:nvSpPr>
          <p:spPr bwMode="auto">
            <a:xfrm>
              <a:off x="1566" y="2459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77" name="Oval 53"/>
            <p:cNvSpPr>
              <a:spLocks noChangeAspect="1" noChangeArrowheads="1"/>
            </p:cNvSpPr>
            <p:nvPr/>
          </p:nvSpPr>
          <p:spPr bwMode="auto">
            <a:xfrm>
              <a:off x="2734" y="177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78" name="Oval 54"/>
            <p:cNvSpPr>
              <a:spLocks noChangeAspect="1" noChangeArrowheads="1"/>
            </p:cNvSpPr>
            <p:nvPr/>
          </p:nvSpPr>
          <p:spPr bwMode="auto">
            <a:xfrm>
              <a:off x="2774" y="2290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79" name="Oval 55"/>
            <p:cNvSpPr>
              <a:spLocks noChangeAspect="1" noChangeArrowheads="1"/>
            </p:cNvSpPr>
            <p:nvPr/>
          </p:nvSpPr>
          <p:spPr bwMode="auto">
            <a:xfrm>
              <a:off x="2148" y="1678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0" name="Oval 56"/>
            <p:cNvSpPr>
              <a:spLocks noChangeAspect="1" noChangeArrowheads="1"/>
            </p:cNvSpPr>
            <p:nvPr/>
          </p:nvSpPr>
          <p:spPr bwMode="auto">
            <a:xfrm>
              <a:off x="2448" y="2352"/>
              <a:ext cx="34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1" name="Oval 57"/>
            <p:cNvSpPr>
              <a:spLocks noChangeAspect="1" noChangeArrowheads="1"/>
            </p:cNvSpPr>
            <p:nvPr/>
          </p:nvSpPr>
          <p:spPr bwMode="auto">
            <a:xfrm>
              <a:off x="1920" y="1968"/>
              <a:ext cx="38" cy="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2" name="Oval 58"/>
            <p:cNvSpPr>
              <a:spLocks noChangeAspect="1" noChangeArrowheads="1"/>
            </p:cNvSpPr>
            <p:nvPr/>
          </p:nvSpPr>
          <p:spPr bwMode="auto">
            <a:xfrm>
              <a:off x="3216" y="2592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3" name="Oval 59"/>
            <p:cNvSpPr>
              <a:spLocks noChangeAspect="1" noChangeArrowheads="1"/>
            </p:cNvSpPr>
            <p:nvPr/>
          </p:nvSpPr>
          <p:spPr bwMode="auto">
            <a:xfrm rot="-1118274">
              <a:off x="2449" y="2799"/>
              <a:ext cx="34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4" name="Oval 60"/>
            <p:cNvSpPr>
              <a:spLocks noChangeAspect="1" noChangeArrowheads="1"/>
            </p:cNvSpPr>
            <p:nvPr/>
          </p:nvSpPr>
          <p:spPr bwMode="auto">
            <a:xfrm rot="-1118274">
              <a:off x="3782" y="203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5" name="Oval 61"/>
            <p:cNvSpPr>
              <a:spLocks noChangeAspect="1" noChangeArrowheads="1"/>
            </p:cNvSpPr>
            <p:nvPr/>
          </p:nvSpPr>
          <p:spPr bwMode="auto">
            <a:xfrm rot="-1118274">
              <a:off x="3336" y="2863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6" name="Oval 62"/>
            <p:cNvSpPr>
              <a:spLocks noChangeAspect="1" noChangeArrowheads="1"/>
            </p:cNvSpPr>
            <p:nvPr/>
          </p:nvSpPr>
          <p:spPr bwMode="auto">
            <a:xfrm rot="-1118274">
              <a:off x="1968" y="1680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7" name="Oval 63"/>
            <p:cNvSpPr>
              <a:spLocks noChangeAspect="1" noChangeArrowheads="1"/>
            </p:cNvSpPr>
            <p:nvPr/>
          </p:nvSpPr>
          <p:spPr bwMode="auto">
            <a:xfrm rot="-1118274">
              <a:off x="2968" y="2258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8" name="Oval 64"/>
            <p:cNvSpPr>
              <a:spLocks noChangeAspect="1" noChangeArrowheads="1"/>
            </p:cNvSpPr>
            <p:nvPr/>
          </p:nvSpPr>
          <p:spPr bwMode="auto">
            <a:xfrm rot="-1118274">
              <a:off x="3696" y="2832"/>
              <a:ext cx="38" cy="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89" name="Oval 65"/>
            <p:cNvSpPr>
              <a:spLocks noChangeAspect="1" noChangeArrowheads="1"/>
            </p:cNvSpPr>
            <p:nvPr/>
          </p:nvSpPr>
          <p:spPr bwMode="auto">
            <a:xfrm rot="-1118274">
              <a:off x="1962" y="2293"/>
              <a:ext cx="38" cy="3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0" name="Oval 66"/>
            <p:cNvSpPr>
              <a:spLocks noChangeAspect="1" noChangeArrowheads="1"/>
            </p:cNvSpPr>
            <p:nvPr/>
          </p:nvSpPr>
          <p:spPr bwMode="auto">
            <a:xfrm rot="5895381">
              <a:off x="2436" y="1926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1" name="Oval 67"/>
            <p:cNvSpPr>
              <a:spLocks noChangeAspect="1" noChangeArrowheads="1"/>
            </p:cNvSpPr>
            <p:nvPr/>
          </p:nvSpPr>
          <p:spPr bwMode="auto">
            <a:xfrm rot="5895381">
              <a:off x="2605" y="3303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2" name="Oval 68"/>
            <p:cNvSpPr>
              <a:spLocks noChangeAspect="1" noChangeArrowheads="1"/>
            </p:cNvSpPr>
            <p:nvPr/>
          </p:nvSpPr>
          <p:spPr bwMode="auto">
            <a:xfrm rot="5895381">
              <a:off x="1962" y="2582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3" name="Oval 69"/>
            <p:cNvSpPr>
              <a:spLocks noChangeAspect="1" noChangeArrowheads="1"/>
            </p:cNvSpPr>
            <p:nvPr/>
          </p:nvSpPr>
          <p:spPr bwMode="auto">
            <a:xfrm rot="5895381">
              <a:off x="2736" y="1508"/>
              <a:ext cx="30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4" name="Oval 70"/>
            <p:cNvSpPr>
              <a:spLocks noChangeAspect="1" noChangeArrowheads="1"/>
            </p:cNvSpPr>
            <p:nvPr/>
          </p:nvSpPr>
          <p:spPr bwMode="auto">
            <a:xfrm rot="5895381">
              <a:off x="3341" y="2611"/>
              <a:ext cx="37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5" name="Oval 71"/>
            <p:cNvSpPr>
              <a:spLocks noChangeAspect="1" noChangeArrowheads="1"/>
            </p:cNvSpPr>
            <p:nvPr/>
          </p:nvSpPr>
          <p:spPr bwMode="auto">
            <a:xfrm rot="5895381">
              <a:off x="2753" y="25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6" name="Oval 72"/>
            <p:cNvSpPr>
              <a:spLocks noChangeAspect="1" noChangeArrowheads="1"/>
            </p:cNvSpPr>
            <p:nvPr/>
          </p:nvSpPr>
          <p:spPr bwMode="auto">
            <a:xfrm rot="5895381">
              <a:off x="3540" y="212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7" name="Oval 73"/>
            <p:cNvSpPr>
              <a:spLocks noChangeAspect="1" noChangeArrowheads="1"/>
            </p:cNvSpPr>
            <p:nvPr/>
          </p:nvSpPr>
          <p:spPr bwMode="auto">
            <a:xfrm rot="5895381">
              <a:off x="1945" y="1478"/>
              <a:ext cx="30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8" name="Oval 74"/>
            <p:cNvSpPr>
              <a:spLocks noChangeAspect="1" noChangeArrowheads="1"/>
            </p:cNvSpPr>
            <p:nvPr/>
          </p:nvSpPr>
          <p:spPr bwMode="auto">
            <a:xfrm rot="5895381">
              <a:off x="3314" y="2062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299" name="Oval 75"/>
            <p:cNvSpPr>
              <a:spLocks noChangeAspect="1" noChangeArrowheads="1"/>
            </p:cNvSpPr>
            <p:nvPr/>
          </p:nvSpPr>
          <p:spPr bwMode="auto">
            <a:xfrm rot="5895381">
              <a:off x="3223" y="2973"/>
              <a:ext cx="37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0" name="Oval 76"/>
            <p:cNvSpPr>
              <a:spLocks noChangeAspect="1" noChangeArrowheads="1"/>
            </p:cNvSpPr>
            <p:nvPr/>
          </p:nvSpPr>
          <p:spPr bwMode="auto">
            <a:xfrm rot="4777107">
              <a:off x="2203" y="2227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1" name="Oval 77"/>
            <p:cNvSpPr>
              <a:spLocks noChangeAspect="1" noChangeArrowheads="1"/>
            </p:cNvSpPr>
            <p:nvPr/>
          </p:nvSpPr>
          <p:spPr bwMode="auto">
            <a:xfrm rot="4777107">
              <a:off x="2930" y="331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2" name="Oval 78"/>
            <p:cNvSpPr>
              <a:spLocks noChangeAspect="1" noChangeArrowheads="1"/>
            </p:cNvSpPr>
            <p:nvPr/>
          </p:nvSpPr>
          <p:spPr bwMode="auto">
            <a:xfrm rot="4777107">
              <a:off x="2738" y="3070"/>
              <a:ext cx="30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3" name="Oval 79"/>
            <p:cNvSpPr>
              <a:spLocks noChangeAspect="1" noChangeArrowheads="1"/>
            </p:cNvSpPr>
            <p:nvPr/>
          </p:nvSpPr>
          <p:spPr bwMode="auto">
            <a:xfrm rot="4777107">
              <a:off x="1774" y="2354"/>
              <a:ext cx="37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4" name="Oval 80"/>
            <p:cNvSpPr>
              <a:spLocks noChangeAspect="1" noChangeArrowheads="1"/>
            </p:cNvSpPr>
            <p:nvPr/>
          </p:nvSpPr>
          <p:spPr bwMode="auto">
            <a:xfrm rot="4777107">
              <a:off x="2339" y="1749"/>
              <a:ext cx="32" cy="3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5" name="Oval 81"/>
            <p:cNvSpPr>
              <a:spLocks noChangeAspect="1" noChangeArrowheads="1"/>
            </p:cNvSpPr>
            <p:nvPr/>
          </p:nvSpPr>
          <p:spPr bwMode="auto">
            <a:xfrm rot="4777107">
              <a:off x="2744" y="2749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6" name="Oval 82"/>
            <p:cNvSpPr>
              <a:spLocks noChangeAspect="1" noChangeArrowheads="1"/>
            </p:cNvSpPr>
            <p:nvPr/>
          </p:nvSpPr>
          <p:spPr bwMode="auto">
            <a:xfrm rot="4777107">
              <a:off x="1577" y="1942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7" name="Oval 83"/>
            <p:cNvSpPr>
              <a:spLocks noChangeAspect="1" noChangeArrowheads="1"/>
            </p:cNvSpPr>
            <p:nvPr/>
          </p:nvSpPr>
          <p:spPr bwMode="auto">
            <a:xfrm rot="4777107">
              <a:off x="2480" y="3181"/>
              <a:ext cx="35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8" name="Oval 84"/>
            <p:cNvSpPr>
              <a:spLocks noChangeAspect="1" noChangeArrowheads="1"/>
            </p:cNvSpPr>
            <p:nvPr/>
          </p:nvSpPr>
          <p:spPr bwMode="auto">
            <a:xfrm rot="4777107">
              <a:off x="3341" y="2996"/>
              <a:ext cx="32" cy="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09" name="Oval 85"/>
            <p:cNvSpPr>
              <a:spLocks noChangeAspect="1" noChangeArrowheads="1"/>
            </p:cNvSpPr>
            <p:nvPr/>
          </p:nvSpPr>
          <p:spPr bwMode="auto">
            <a:xfrm>
              <a:off x="2976" y="2496"/>
              <a:ext cx="38" cy="3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10" name="Oval 86"/>
            <p:cNvSpPr>
              <a:spLocks noChangeAspect="1" noChangeArrowheads="1"/>
            </p:cNvSpPr>
            <p:nvPr/>
          </p:nvSpPr>
          <p:spPr bwMode="auto">
            <a:xfrm rot="-1118274">
              <a:off x="2160" y="206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8311" name="Oval 87"/>
            <p:cNvSpPr>
              <a:spLocks noChangeAspect="1" noChangeArrowheads="1"/>
            </p:cNvSpPr>
            <p:nvPr/>
          </p:nvSpPr>
          <p:spPr bwMode="auto">
            <a:xfrm rot="-1118274">
              <a:off x="2928" y="1344"/>
              <a:ext cx="38" cy="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308312" name="Rectangle 88"/>
          <p:cNvSpPr>
            <a:spLocks noChangeArrowheads="1"/>
          </p:cNvSpPr>
          <p:nvPr/>
        </p:nvSpPr>
        <p:spPr bwMode="auto">
          <a:xfrm>
            <a:off x="5562600" y="4800600"/>
            <a:ext cx="24384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 b="1"/>
              <a:t>OVERFITTING!</a:t>
            </a:r>
          </a:p>
        </p:txBody>
      </p:sp>
      <p:sp>
        <p:nvSpPr>
          <p:cNvPr id="308313" name="Freeform 89"/>
          <p:cNvSpPr>
            <a:spLocks/>
          </p:cNvSpPr>
          <p:nvPr/>
        </p:nvSpPr>
        <p:spPr bwMode="auto">
          <a:xfrm>
            <a:off x="1130300" y="2306638"/>
            <a:ext cx="2954338" cy="3971925"/>
          </a:xfrm>
          <a:custGeom>
            <a:avLst/>
            <a:gdLst/>
            <a:ahLst/>
            <a:cxnLst>
              <a:cxn ang="0">
                <a:pos x="784" y="145"/>
              </a:cxn>
              <a:cxn ang="0">
                <a:pos x="793" y="526"/>
              </a:cxn>
              <a:cxn ang="0">
                <a:pos x="802" y="572"/>
              </a:cxn>
              <a:cxn ang="0">
                <a:pos x="784" y="758"/>
              </a:cxn>
              <a:cxn ang="0">
                <a:pos x="310" y="962"/>
              </a:cxn>
              <a:cxn ang="0">
                <a:pos x="78" y="925"/>
              </a:cxn>
              <a:cxn ang="0">
                <a:pos x="31" y="1074"/>
              </a:cxn>
              <a:cxn ang="0">
                <a:pos x="115" y="1111"/>
              </a:cxn>
              <a:cxn ang="0">
                <a:pos x="291" y="1120"/>
              </a:cxn>
              <a:cxn ang="0">
                <a:pos x="524" y="1176"/>
              </a:cxn>
              <a:cxn ang="0">
                <a:pos x="598" y="1316"/>
              </a:cxn>
              <a:cxn ang="0">
                <a:pos x="579" y="1390"/>
              </a:cxn>
              <a:cxn ang="0">
                <a:pos x="551" y="1408"/>
              </a:cxn>
              <a:cxn ang="0">
                <a:pos x="524" y="1436"/>
              </a:cxn>
              <a:cxn ang="0">
                <a:pos x="412" y="1483"/>
              </a:cxn>
              <a:cxn ang="0">
                <a:pos x="366" y="1520"/>
              </a:cxn>
              <a:cxn ang="0">
                <a:pos x="310" y="1576"/>
              </a:cxn>
              <a:cxn ang="0">
                <a:pos x="217" y="1687"/>
              </a:cxn>
              <a:cxn ang="0">
                <a:pos x="171" y="1817"/>
              </a:cxn>
              <a:cxn ang="0">
                <a:pos x="217" y="2180"/>
              </a:cxn>
              <a:cxn ang="0">
                <a:pos x="301" y="2328"/>
              </a:cxn>
              <a:cxn ang="0">
                <a:pos x="329" y="2347"/>
              </a:cxn>
              <a:cxn ang="0">
                <a:pos x="384" y="2365"/>
              </a:cxn>
              <a:cxn ang="0">
                <a:pos x="1137" y="2384"/>
              </a:cxn>
              <a:cxn ang="0">
                <a:pos x="1313" y="2300"/>
              </a:cxn>
              <a:cxn ang="0">
                <a:pos x="1397" y="2245"/>
              </a:cxn>
              <a:cxn ang="0">
                <a:pos x="1481" y="2198"/>
              </a:cxn>
              <a:cxn ang="0">
                <a:pos x="1629" y="2031"/>
              </a:cxn>
              <a:cxn ang="0">
                <a:pos x="1666" y="1947"/>
              </a:cxn>
              <a:cxn ang="0">
                <a:pos x="1685" y="1882"/>
              </a:cxn>
              <a:cxn ang="0">
                <a:pos x="1583" y="1483"/>
              </a:cxn>
              <a:cxn ang="0">
                <a:pos x="1490" y="1446"/>
              </a:cxn>
              <a:cxn ang="0">
                <a:pos x="1332" y="1408"/>
              </a:cxn>
              <a:cxn ang="0">
                <a:pos x="1118" y="1399"/>
              </a:cxn>
              <a:cxn ang="0">
                <a:pos x="1035" y="1455"/>
              </a:cxn>
              <a:cxn ang="0">
                <a:pos x="942" y="1548"/>
              </a:cxn>
              <a:cxn ang="0">
                <a:pos x="774" y="1538"/>
              </a:cxn>
              <a:cxn ang="0">
                <a:pos x="765" y="1511"/>
              </a:cxn>
              <a:cxn ang="0">
                <a:pos x="793" y="1408"/>
              </a:cxn>
              <a:cxn ang="0">
                <a:pos x="979" y="1390"/>
              </a:cxn>
              <a:cxn ang="0">
                <a:pos x="1239" y="1325"/>
              </a:cxn>
              <a:cxn ang="0">
                <a:pos x="1481" y="1260"/>
              </a:cxn>
              <a:cxn ang="0">
                <a:pos x="1564" y="1213"/>
              </a:cxn>
              <a:cxn ang="0">
                <a:pos x="1620" y="1176"/>
              </a:cxn>
              <a:cxn ang="0">
                <a:pos x="1657" y="1158"/>
              </a:cxn>
              <a:cxn ang="0">
                <a:pos x="1796" y="1028"/>
              </a:cxn>
              <a:cxn ang="0">
                <a:pos x="1750" y="712"/>
              </a:cxn>
              <a:cxn ang="0">
                <a:pos x="1676" y="619"/>
              </a:cxn>
              <a:cxn ang="0">
                <a:pos x="1620" y="572"/>
              </a:cxn>
              <a:cxn ang="0">
                <a:pos x="1583" y="526"/>
              </a:cxn>
              <a:cxn ang="0">
                <a:pos x="1499" y="414"/>
              </a:cxn>
              <a:cxn ang="0">
                <a:pos x="1425" y="284"/>
              </a:cxn>
              <a:cxn ang="0">
                <a:pos x="1295" y="164"/>
              </a:cxn>
              <a:cxn ang="0">
                <a:pos x="1174" y="89"/>
              </a:cxn>
              <a:cxn ang="0">
                <a:pos x="1137" y="61"/>
              </a:cxn>
              <a:cxn ang="0">
                <a:pos x="1081" y="43"/>
              </a:cxn>
              <a:cxn ang="0">
                <a:pos x="914" y="33"/>
              </a:cxn>
              <a:cxn ang="0">
                <a:pos x="858" y="52"/>
              </a:cxn>
              <a:cxn ang="0">
                <a:pos x="830" y="61"/>
              </a:cxn>
              <a:cxn ang="0">
                <a:pos x="784" y="108"/>
              </a:cxn>
              <a:cxn ang="0">
                <a:pos x="784" y="145"/>
              </a:cxn>
            </a:cxnLst>
            <a:rect l="0" t="0" r="r" b="b"/>
            <a:pathLst>
              <a:path w="1861" h="2502">
                <a:moveTo>
                  <a:pt x="784" y="145"/>
                </a:moveTo>
                <a:cubicBezTo>
                  <a:pt x="787" y="272"/>
                  <a:pt x="788" y="399"/>
                  <a:pt x="793" y="526"/>
                </a:cubicBezTo>
                <a:cubicBezTo>
                  <a:pt x="794" y="542"/>
                  <a:pt x="802" y="556"/>
                  <a:pt x="802" y="572"/>
                </a:cubicBezTo>
                <a:cubicBezTo>
                  <a:pt x="802" y="634"/>
                  <a:pt x="812" y="702"/>
                  <a:pt x="784" y="758"/>
                </a:cubicBezTo>
                <a:cubicBezTo>
                  <a:pt x="703" y="920"/>
                  <a:pt x="472" y="951"/>
                  <a:pt x="310" y="962"/>
                </a:cubicBezTo>
                <a:cubicBezTo>
                  <a:pt x="231" y="956"/>
                  <a:pt x="153" y="952"/>
                  <a:pt x="78" y="925"/>
                </a:cubicBezTo>
                <a:cubicBezTo>
                  <a:pt x="0" y="942"/>
                  <a:pt x="4" y="979"/>
                  <a:pt x="31" y="1074"/>
                </a:cubicBezTo>
                <a:cubicBezTo>
                  <a:pt x="35" y="1087"/>
                  <a:pt x="101" y="1110"/>
                  <a:pt x="115" y="1111"/>
                </a:cubicBezTo>
                <a:cubicBezTo>
                  <a:pt x="174" y="1114"/>
                  <a:pt x="232" y="1117"/>
                  <a:pt x="291" y="1120"/>
                </a:cubicBezTo>
                <a:cubicBezTo>
                  <a:pt x="367" y="1146"/>
                  <a:pt x="445" y="1163"/>
                  <a:pt x="524" y="1176"/>
                </a:cubicBezTo>
                <a:cubicBezTo>
                  <a:pt x="558" y="1227"/>
                  <a:pt x="580" y="1260"/>
                  <a:pt x="598" y="1316"/>
                </a:cubicBezTo>
                <a:cubicBezTo>
                  <a:pt x="597" y="1322"/>
                  <a:pt x="588" y="1379"/>
                  <a:pt x="579" y="1390"/>
                </a:cubicBezTo>
                <a:cubicBezTo>
                  <a:pt x="572" y="1399"/>
                  <a:pt x="560" y="1401"/>
                  <a:pt x="551" y="1408"/>
                </a:cubicBezTo>
                <a:cubicBezTo>
                  <a:pt x="541" y="1416"/>
                  <a:pt x="535" y="1429"/>
                  <a:pt x="524" y="1436"/>
                </a:cubicBezTo>
                <a:cubicBezTo>
                  <a:pt x="492" y="1458"/>
                  <a:pt x="448" y="1470"/>
                  <a:pt x="412" y="1483"/>
                </a:cubicBezTo>
                <a:cubicBezTo>
                  <a:pt x="363" y="1559"/>
                  <a:pt x="427" y="1473"/>
                  <a:pt x="366" y="1520"/>
                </a:cubicBezTo>
                <a:cubicBezTo>
                  <a:pt x="345" y="1536"/>
                  <a:pt x="329" y="1557"/>
                  <a:pt x="310" y="1576"/>
                </a:cubicBezTo>
                <a:cubicBezTo>
                  <a:pt x="275" y="1611"/>
                  <a:pt x="252" y="1652"/>
                  <a:pt x="217" y="1687"/>
                </a:cubicBezTo>
                <a:cubicBezTo>
                  <a:pt x="203" y="1731"/>
                  <a:pt x="185" y="1773"/>
                  <a:pt x="171" y="1817"/>
                </a:cubicBezTo>
                <a:cubicBezTo>
                  <a:pt x="175" y="1944"/>
                  <a:pt x="145" y="2074"/>
                  <a:pt x="217" y="2180"/>
                </a:cubicBezTo>
                <a:cubicBezTo>
                  <a:pt x="229" y="2217"/>
                  <a:pt x="273" y="2309"/>
                  <a:pt x="301" y="2328"/>
                </a:cubicBezTo>
                <a:cubicBezTo>
                  <a:pt x="310" y="2334"/>
                  <a:pt x="319" y="2342"/>
                  <a:pt x="329" y="2347"/>
                </a:cubicBezTo>
                <a:cubicBezTo>
                  <a:pt x="347" y="2355"/>
                  <a:pt x="384" y="2365"/>
                  <a:pt x="384" y="2365"/>
                </a:cubicBezTo>
                <a:cubicBezTo>
                  <a:pt x="585" y="2502"/>
                  <a:pt x="1075" y="2385"/>
                  <a:pt x="1137" y="2384"/>
                </a:cubicBezTo>
                <a:cubicBezTo>
                  <a:pt x="1203" y="2368"/>
                  <a:pt x="1254" y="2330"/>
                  <a:pt x="1313" y="2300"/>
                </a:cubicBezTo>
                <a:cubicBezTo>
                  <a:pt x="1347" y="2283"/>
                  <a:pt x="1361" y="2257"/>
                  <a:pt x="1397" y="2245"/>
                </a:cubicBezTo>
                <a:cubicBezTo>
                  <a:pt x="1461" y="2201"/>
                  <a:pt x="1432" y="2214"/>
                  <a:pt x="1481" y="2198"/>
                </a:cubicBezTo>
                <a:cubicBezTo>
                  <a:pt x="1544" y="2156"/>
                  <a:pt x="1584" y="2090"/>
                  <a:pt x="1629" y="2031"/>
                </a:cubicBezTo>
                <a:cubicBezTo>
                  <a:pt x="1652" y="1964"/>
                  <a:pt x="1637" y="1992"/>
                  <a:pt x="1666" y="1947"/>
                </a:cubicBezTo>
                <a:cubicBezTo>
                  <a:pt x="1672" y="1925"/>
                  <a:pt x="1685" y="1905"/>
                  <a:pt x="1685" y="1882"/>
                </a:cubicBezTo>
                <a:cubicBezTo>
                  <a:pt x="1685" y="1834"/>
                  <a:pt x="1700" y="1521"/>
                  <a:pt x="1583" y="1483"/>
                </a:cubicBezTo>
                <a:cubicBezTo>
                  <a:pt x="1534" y="1434"/>
                  <a:pt x="1578" y="1466"/>
                  <a:pt x="1490" y="1446"/>
                </a:cubicBezTo>
                <a:cubicBezTo>
                  <a:pt x="1434" y="1433"/>
                  <a:pt x="1390" y="1417"/>
                  <a:pt x="1332" y="1408"/>
                </a:cubicBezTo>
                <a:cubicBezTo>
                  <a:pt x="1250" y="1382"/>
                  <a:pt x="1225" y="1393"/>
                  <a:pt x="1118" y="1399"/>
                </a:cubicBezTo>
                <a:cubicBezTo>
                  <a:pt x="1081" y="1411"/>
                  <a:pt x="1062" y="1427"/>
                  <a:pt x="1035" y="1455"/>
                </a:cubicBezTo>
                <a:cubicBezTo>
                  <a:pt x="1012" y="1519"/>
                  <a:pt x="1016" y="1532"/>
                  <a:pt x="942" y="1548"/>
                </a:cubicBezTo>
                <a:cubicBezTo>
                  <a:pt x="886" y="1545"/>
                  <a:pt x="829" y="1549"/>
                  <a:pt x="774" y="1538"/>
                </a:cubicBezTo>
                <a:cubicBezTo>
                  <a:pt x="765" y="1536"/>
                  <a:pt x="765" y="1520"/>
                  <a:pt x="765" y="1511"/>
                </a:cubicBezTo>
                <a:cubicBezTo>
                  <a:pt x="765" y="1484"/>
                  <a:pt x="764" y="1430"/>
                  <a:pt x="793" y="1408"/>
                </a:cubicBezTo>
                <a:cubicBezTo>
                  <a:pt x="842" y="1369"/>
                  <a:pt x="917" y="1394"/>
                  <a:pt x="979" y="1390"/>
                </a:cubicBezTo>
                <a:cubicBezTo>
                  <a:pt x="1065" y="1362"/>
                  <a:pt x="1152" y="1349"/>
                  <a:pt x="1239" y="1325"/>
                </a:cubicBezTo>
                <a:cubicBezTo>
                  <a:pt x="1320" y="1303"/>
                  <a:pt x="1399" y="1279"/>
                  <a:pt x="1481" y="1260"/>
                </a:cubicBezTo>
                <a:cubicBezTo>
                  <a:pt x="1518" y="1222"/>
                  <a:pt x="1523" y="1236"/>
                  <a:pt x="1564" y="1213"/>
                </a:cubicBezTo>
                <a:cubicBezTo>
                  <a:pt x="1584" y="1202"/>
                  <a:pt x="1600" y="1186"/>
                  <a:pt x="1620" y="1176"/>
                </a:cubicBezTo>
                <a:cubicBezTo>
                  <a:pt x="1632" y="1170"/>
                  <a:pt x="1645" y="1164"/>
                  <a:pt x="1657" y="1158"/>
                </a:cubicBezTo>
                <a:cubicBezTo>
                  <a:pt x="1702" y="1113"/>
                  <a:pt x="1743" y="1063"/>
                  <a:pt x="1796" y="1028"/>
                </a:cubicBezTo>
                <a:cubicBezTo>
                  <a:pt x="1861" y="932"/>
                  <a:pt x="1810" y="800"/>
                  <a:pt x="1750" y="712"/>
                </a:cubicBezTo>
                <a:cubicBezTo>
                  <a:pt x="1736" y="667"/>
                  <a:pt x="1720" y="634"/>
                  <a:pt x="1676" y="619"/>
                </a:cubicBezTo>
                <a:cubicBezTo>
                  <a:pt x="1656" y="605"/>
                  <a:pt x="1634" y="593"/>
                  <a:pt x="1620" y="572"/>
                </a:cubicBezTo>
                <a:cubicBezTo>
                  <a:pt x="1585" y="519"/>
                  <a:pt x="1645" y="566"/>
                  <a:pt x="1583" y="526"/>
                </a:cubicBezTo>
                <a:cubicBezTo>
                  <a:pt x="1560" y="481"/>
                  <a:pt x="1541" y="442"/>
                  <a:pt x="1499" y="414"/>
                </a:cubicBezTo>
                <a:cubicBezTo>
                  <a:pt x="1480" y="356"/>
                  <a:pt x="1469" y="328"/>
                  <a:pt x="1425" y="284"/>
                </a:cubicBezTo>
                <a:cubicBezTo>
                  <a:pt x="1406" y="230"/>
                  <a:pt x="1350" y="182"/>
                  <a:pt x="1295" y="164"/>
                </a:cubicBezTo>
                <a:cubicBezTo>
                  <a:pt x="1263" y="117"/>
                  <a:pt x="1219" y="118"/>
                  <a:pt x="1174" y="89"/>
                </a:cubicBezTo>
                <a:cubicBezTo>
                  <a:pt x="1161" y="81"/>
                  <a:pt x="1151" y="68"/>
                  <a:pt x="1137" y="61"/>
                </a:cubicBezTo>
                <a:cubicBezTo>
                  <a:pt x="1119" y="52"/>
                  <a:pt x="1081" y="43"/>
                  <a:pt x="1081" y="43"/>
                </a:cubicBezTo>
                <a:cubicBezTo>
                  <a:pt x="1018" y="0"/>
                  <a:pt x="1050" y="13"/>
                  <a:pt x="914" y="33"/>
                </a:cubicBezTo>
                <a:cubicBezTo>
                  <a:pt x="894" y="36"/>
                  <a:pt x="877" y="46"/>
                  <a:pt x="858" y="52"/>
                </a:cubicBezTo>
                <a:cubicBezTo>
                  <a:pt x="849" y="55"/>
                  <a:pt x="830" y="61"/>
                  <a:pt x="830" y="61"/>
                </a:cubicBezTo>
                <a:cubicBezTo>
                  <a:pt x="806" y="77"/>
                  <a:pt x="795" y="80"/>
                  <a:pt x="784" y="108"/>
                </a:cubicBezTo>
                <a:cubicBezTo>
                  <a:pt x="761" y="169"/>
                  <a:pt x="766" y="161"/>
                  <a:pt x="784" y="145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12" grpId="0"/>
      <p:bldP spid="3083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762000" y="1312119"/>
            <a:ext cx="73914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altLang="zh-CN" sz="2400" b="1" i="1" dirty="0"/>
              <a:t>Slack variables</a:t>
            </a:r>
            <a:r>
              <a:rPr lang="en-US" altLang="zh-CN" sz="2400" b="1" dirty="0"/>
              <a:t> </a:t>
            </a:r>
            <a:r>
              <a:rPr lang="el-GR" sz="2400" b="1" i="1" dirty="0"/>
              <a:t>ξ</a:t>
            </a:r>
            <a:r>
              <a:rPr lang="en-US" altLang="zh-CN" sz="2400" b="1" i="1" dirty="0" err="1"/>
              <a:t>i</a:t>
            </a:r>
            <a:r>
              <a:rPr lang="en-US" altLang="zh-CN" sz="2400" b="1" dirty="0"/>
              <a:t> can be added to allow misclassification of difficult or noisy examples.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9600" y="2743200"/>
            <a:ext cx="4067175" cy="2452688"/>
            <a:chOff x="107" y="516"/>
            <a:chExt cx="2562" cy="1545"/>
          </a:xfrm>
        </p:grpSpPr>
        <p:sp>
          <p:nvSpPr>
            <p:cNvPr id="339973" name="Line 5"/>
            <p:cNvSpPr>
              <a:spLocks noChangeShapeType="1"/>
            </p:cNvSpPr>
            <p:nvPr/>
          </p:nvSpPr>
          <p:spPr bwMode="auto">
            <a:xfrm rot="-231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he-IL"/>
            </a:p>
          </p:txBody>
        </p:sp>
        <p:sp>
          <p:nvSpPr>
            <p:cNvPr id="339974" name="Line 6"/>
            <p:cNvSpPr>
              <a:spLocks noChangeShapeType="1"/>
            </p:cNvSpPr>
            <p:nvPr/>
          </p:nvSpPr>
          <p:spPr bwMode="auto">
            <a:xfrm rot="-231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he-IL"/>
            </a:p>
          </p:txBody>
        </p:sp>
        <p:sp>
          <p:nvSpPr>
            <p:cNvPr id="339975" name="Line 7"/>
            <p:cNvSpPr>
              <a:spLocks noChangeShapeType="1"/>
            </p:cNvSpPr>
            <p:nvPr/>
          </p:nvSpPr>
          <p:spPr bwMode="auto">
            <a:xfrm rot="-231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he-IL"/>
            </a:p>
          </p:txBody>
        </p:sp>
        <p:sp>
          <p:nvSpPr>
            <p:cNvPr id="339976" name="Text Box 8"/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hlink"/>
                  </a:solidFill>
                  <a:latin typeface="Tahoma" pitchFamily="34" charset="0"/>
                </a:rPr>
                <a:t>wx+b=1</a:t>
              </a:r>
            </a:p>
          </p:txBody>
        </p:sp>
        <p:sp>
          <p:nvSpPr>
            <p:cNvPr id="339977" name="Text Box 9"/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latin typeface="Tahoma" pitchFamily="34" charset="0"/>
                </a:rPr>
                <a:t>wx+b=0</a:t>
              </a:r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folHlink"/>
                  </a:solidFill>
                  <a:latin typeface="Tahoma" pitchFamily="34" charset="0"/>
                </a:rPr>
                <a:t>wx+b=-1</a:t>
              </a:r>
            </a:p>
          </p:txBody>
        </p:sp>
        <p:sp>
          <p:nvSpPr>
            <p:cNvPr id="339979" name="Oval 11"/>
            <p:cNvSpPr>
              <a:spLocks noChangeArrowheads="1"/>
            </p:cNvSpPr>
            <p:nvPr/>
          </p:nvSpPr>
          <p:spPr bwMode="auto">
            <a:xfrm>
              <a:off x="2491" y="146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0" name="Oval 12"/>
            <p:cNvSpPr>
              <a:spLocks noChangeArrowheads="1"/>
            </p:cNvSpPr>
            <p:nvPr/>
          </p:nvSpPr>
          <p:spPr bwMode="auto">
            <a:xfrm>
              <a:off x="992" y="7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1" name="Oval 13"/>
            <p:cNvSpPr>
              <a:spLocks noChangeArrowheads="1"/>
            </p:cNvSpPr>
            <p:nvPr/>
          </p:nvSpPr>
          <p:spPr bwMode="auto">
            <a:xfrm>
              <a:off x="445" y="632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2" name="Oval 14"/>
            <p:cNvSpPr>
              <a:spLocks noChangeArrowheads="1"/>
            </p:cNvSpPr>
            <p:nvPr/>
          </p:nvSpPr>
          <p:spPr bwMode="auto">
            <a:xfrm>
              <a:off x="912" y="1296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3" name="Oval 15"/>
            <p:cNvSpPr>
              <a:spLocks noChangeArrowheads="1"/>
            </p:cNvSpPr>
            <p:nvPr/>
          </p:nvSpPr>
          <p:spPr bwMode="auto">
            <a:xfrm>
              <a:off x="601" y="824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4" name="Oval 16"/>
            <p:cNvSpPr>
              <a:spLocks noChangeArrowheads="1"/>
            </p:cNvSpPr>
            <p:nvPr/>
          </p:nvSpPr>
          <p:spPr bwMode="auto">
            <a:xfrm>
              <a:off x="364" y="1319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5" name="Oval 17"/>
            <p:cNvSpPr>
              <a:spLocks noChangeArrowheads="1"/>
            </p:cNvSpPr>
            <p:nvPr/>
          </p:nvSpPr>
          <p:spPr bwMode="auto">
            <a:xfrm>
              <a:off x="1974" y="765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6" name="Oval 18"/>
            <p:cNvSpPr>
              <a:spLocks noChangeArrowheads="1"/>
            </p:cNvSpPr>
            <p:nvPr/>
          </p:nvSpPr>
          <p:spPr bwMode="auto">
            <a:xfrm>
              <a:off x="1756" y="133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7" name="Oval 19"/>
            <p:cNvSpPr>
              <a:spLocks noChangeArrowheads="1"/>
            </p:cNvSpPr>
            <p:nvPr/>
          </p:nvSpPr>
          <p:spPr bwMode="auto">
            <a:xfrm>
              <a:off x="2200" y="1490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8" name="Oval 20"/>
            <p:cNvSpPr>
              <a:spLocks noChangeArrowheads="1"/>
            </p:cNvSpPr>
            <p:nvPr/>
          </p:nvSpPr>
          <p:spPr bwMode="auto">
            <a:xfrm>
              <a:off x="942" y="192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89" name="Oval 21"/>
            <p:cNvSpPr>
              <a:spLocks noChangeArrowheads="1"/>
            </p:cNvSpPr>
            <p:nvPr/>
          </p:nvSpPr>
          <p:spPr bwMode="auto">
            <a:xfrm>
              <a:off x="1529" y="1901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90" name="Oval 22"/>
            <p:cNvSpPr>
              <a:spLocks noChangeArrowheads="1"/>
            </p:cNvSpPr>
            <p:nvPr/>
          </p:nvSpPr>
          <p:spPr bwMode="auto">
            <a:xfrm>
              <a:off x="2621" y="131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91" name="Oval 23"/>
            <p:cNvSpPr>
              <a:spLocks noChangeArrowheads="1"/>
            </p:cNvSpPr>
            <p:nvPr/>
          </p:nvSpPr>
          <p:spPr bwMode="auto">
            <a:xfrm>
              <a:off x="720" y="67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92" name="Oval 24"/>
            <p:cNvSpPr>
              <a:spLocks noChangeArrowheads="1"/>
            </p:cNvSpPr>
            <p:nvPr/>
          </p:nvSpPr>
          <p:spPr bwMode="auto">
            <a:xfrm>
              <a:off x="1834" y="20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he-IL"/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780" y="1528"/>
              <a:ext cx="310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hlink"/>
                  </a:solidFill>
                  <a:latin typeface="Tahoma" pitchFamily="34" charset="0"/>
                </a:rPr>
                <a:t>7</a:t>
              </a:r>
              <a:r>
                <a:rPr lang="en-US" altLang="zh-CN" sz="2400" i="1">
                  <a:solidFill>
                    <a:schemeClr val="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39995" name="Line 27"/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9996" name="Line 28"/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1652" y="516"/>
              <a:ext cx="436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11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39998" name="Line 30"/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39999" name="Line 31"/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960" y="782"/>
              <a:ext cx="310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40001" name="Line 33"/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4000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 Margin Classification</a:t>
            </a:r>
          </a:p>
        </p:txBody>
      </p:sp>
      <p:sp>
        <p:nvSpPr>
          <p:cNvPr id="340005" name="Rectangle 37"/>
          <p:cNvSpPr>
            <a:spLocks noChangeArrowheads="1"/>
          </p:cNvSpPr>
          <p:nvPr/>
        </p:nvSpPr>
        <p:spPr bwMode="auto">
          <a:xfrm>
            <a:off x="4724400" y="2286000"/>
            <a:ext cx="4233863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600"/>
              <a:t>What should our quadratic optimization criterion be?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600">
                <a:solidFill>
                  <a:srgbClr val="990099"/>
                </a:solidFill>
              </a:rPr>
              <a:t>Minimize</a:t>
            </a:r>
            <a:endParaRPr lang="en-US" altLang="zh-CN" sz="2600" b="1" i="1">
              <a:solidFill>
                <a:srgbClr val="990099"/>
              </a:solidFill>
            </a:endParaRPr>
          </a:p>
        </p:txBody>
      </p:sp>
      <p:graphicFrame>
        <p:nvGraphicFramePr>
          <p:cNvPr id="340006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5562600" y="3881438"/>
          <a:ext cx="31242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1244520" imgH="431640" progId="Equation.3">
                  <p:embed/>
                </p:oleObj>
              </mc:Choice>
              <mc:Fallback>
                <p:oleObj name="משוואה" r:id="rId3" imgW="1244520" imgH="431640" progId="Equation.3">
                  <p:embed/>
                  <p:pic>
                    <p:nvPicPr>
                      <p:cNvPr id="34000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81438"/>
                        <a:ext cx="3124200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zh-CN" sz="4200" dirty="0">
                <a:solidFill>
                  <a:schemeClr val="tx2"/>
                </a:solidFill>
                <a:latin typeface="Garamond" pitchFamily="18" charset="0"/>
              </a:rPr>
              <a:t>Hard Margin </a:t>
            </a:r>
            <a:r>
              <a:rPr lang="en-US" altLang="zh-CN" sz="4200" dirty="0" err="1">
                <a:solidFill>
                  <a:schemeClr val="tx2"/>
                </a:solidFill>
                <a:latin typeface="Garamond" pitchFamily="18" charset="0"/>
              </a:rPr>
              <a:t>v.s</a:t>
            </a:r>
            <a:r>
              <a:rPr lang="en-US" altLang="zh-CN" sz="4200" dirty="0">
                <a:solidFill>
                  <a:schemeClr val="tx2"/>
                </a:solidFill>
                <a:latin typeface="Garamond" pitchFamily="18" charset="0"/>
              </a:rPr>
              <a:t>. Soft Margin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45720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 dirty="0"/>
              <a:t>The old formulation: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 dirty="0"/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 dirty="0"/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 dirty="0"/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 dirty="0"/>
              <a:t>The new formulation incorporating slack variables: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 b="1" dirty="0"/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3000" dirty="0"/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800" dirty="0"/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b="1" dirty="0"/>
              <a:t>Parameter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 can be viewed as a way to control </a:t>
            </a:r>
            <a:r>
              <a:rPr lang="en-US" altLang="zh-CN" sz="2400" b="1" dirty="0" err="1"/>
              <a:t>overfitting</a:t>
            </a:r>
            <a:r>
              <a:rPr lang="en-US" altLang="zh-CN" sz="2400" b="1" dirty="0"/>
              <a:t>.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990600" y="1600200"/>
            <a:ext cx="6438900" cy="1092200"/>
          </a:xfrm>
          <a:prstGeom prst="rect">
            <a:avLst/>
          </a:prstGeom>
          <a:noFill/>
          <a:ln w="25400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latin typeface="Times New Roman" pitchFamily="18" charset="0"/>
              </a:rPr>
              <a:t>Find </a:t>
            </a:r>
            <a:r>
              <a:rPr lang="en-US" altLang="zh-CN" sz="2000" b="1" dirty="0">
                <a:latin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</a:rPr>
              <a:t> and </a:t>
            </a:r>
            <a:r>
              <a:rPr lang="en-US" altLang="zh-CN" sz="2000" i="1" dirty="0">
                <a:latin typeface="Times New Roman" pitchFamily="18" charset="0"/>
              </a:rPr>
              <a:t>b</a:t>
            </a:r>
            <a:r>
              <a:rPr lang="en-US" altLang="zh-CN" sz="2000" dirty="0">
                <a:latin typeface="Times New Roman" pitchFamily="18" charset="0"/>
              </a:rPr>
              <a:t> such that</a:t>
            </a:r>
          </a:p>
          <a:p>
            <a:pPr algn="l"/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=½ &lt;</a:t>
            </a:r>
            <a:r>
              <a:rPr lang="en-US" altLang="zh-CN" sz="2000" b="1" dirty="0" err="1">
                <a:latin typeface="Times New Roman" pitchFamily="18" charset="0"/>
              </a:rPr>
              <a:t>w</a:t>
            </a:r>
            <a:r>
              <a:rPr lang="en-US" altLang="zh-CN" sz="2000" baseline="30000" dirty="0" err="1">
                <a:latin typeface="Times New Roman" pitchFamily="18" charset="0"/>
              </a:rPr>
              <a:t>T,</a:t>
            </a:r>
            <a:r>
              <a:rPr lang="en-US" altLang="zh-CN" sz="2000" b="1" dirty="0" err="1">
                <a:latin typeface="Times New Roman" pitchFamily="18" charset="0"/>
              </a:rPr>
              <a:t>w</a:t>
            </a:r>
            <a:r>
              <a:rPr lang="en-US" altLang="zh-CN" sz="2000" b="1" dirty="0">
                <a:latin typeface="Times New Roman" pitchFamily="18" charset="0"/>
              </a:rPr>
              <a:t>&gt;</a:t>
            </a:r>
            <a:r>
              <a:rPr lang="en-US" altLang="zh-CN" sz="2000" dirty="0">
                <a:latin typeface="Times New Roman" pitchFamily="18" charset="0"/>
              </a:rPr>
              <a:t>  is minimized and for all </a:t>
            </a:r>
            <a:r>
              <a:rPr lang="en-US" altLang="zh-CN" sz="2400" dirty="0">
                <a:latin typeface="Times New Roman" pitchFamily="18" charset="0"/>
              </a:rPr>
              <a:t>{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,</a:t>
            </a:r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i="1" baseline="-250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)}</a:t>
            </a:r>
            <a:endParaRPr lang="en-US" altLang="zh-CN" sz="2000" dirty="0">
              <a:latin typeface="Times New Roman" pitchFamily="18" charset="0"/>
            </a:endParaRPr>
          </a:p>
          <a:p>
            <a:pPr algn="l"/>
            <a:r>
              <a:rPr lang="en-US" altLang="zh-CN" sz="2000" i="1" dirty="0" err="1">
                <a:latin typeface="Times New Roman" pitchFamily="18" charset="0"/>
              </a:rPr>
              <a:t>y</a:t>
            </a:r>
            <a:r>
              <a:rPr lang="en-US" altLang="zh-CN" sz="2000" i="1" baseline="-25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(&lt;</a:t>
            </a:r>
            <a:r>
              <a:rPr lang="en-US" altLang="zh-CN" sz="2000" b="1" dirty="0" err="1">
                <a:latin typeface="Times New Roman" pitchFamily="18" charset="0"/>
              </a:rPr>
              <a:t>w</a:t>
            </a:r>
            <a:r>
              <a:rPr lang="en-US" altLang="zh-CN" sz="2000" b="1" baseline="30000" dirty="0" err="1">
                <a:latin typeface="Times New Roman" pitchFamily="18" charset="0"/>
              </a:rPr>
              <a:t>T,</a:t>
            </a:r>
            <a:r>
              <a:rPr lang="en-US" altLang="zh-CN" sz="2000" b="1" dirty="0" err="1">
                <a:latin typeface="Times New Roman" pitchFamily="18" charset="0"/>
              </a:rPr>
              <a:t>x</a:t>
            </a:r>
            <a:r>
              <a:rPr lang="en-US" altLang="zh-CN" sz="2000" b="1" baseline="-25000" dirty="0" err="1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&gt;</a:t>
            </a:r>
            <a:r>
              <a:rPr lang="en-US" altLang="zh-CN" sz="2000" dirty="0">
                <a:latin typeface="Times New Roman" pitchFamily="18" charset="0"/>
              </a:rPr>
              <a:t>+ b)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1066800" y="3657600"/>
            <a:ext cx="6858000" cy="1092200"/>
          </a:xfrm>
          <a:prstGeom prst="rect">
            <a:avLst/>
          </a:prstGeom>
          <a:noFill/>
          <a:ln w="25400" algn="ctr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latin typeface="Times New Roman" pitchFamily="18" charset="0"/>
              </a:rPr>
              <a:t>Find </a:t>
            </a:r>
            <a:r>
              <a:rPr lang="en-US" altLang="zh-CN" sz="2000" b="1" dirty="0">
                <a:latin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</a:rPr>
              <a:t> and </a:t>
            </a:r>
            <a:r>
              <a:rPr lang="en-US" altLang="zh-CN" sz="2000" i="1" dirty="0">
                <a:latin typeface="Times New Roman" pitchFamily="18" charset="0"/>
              </a:rPr>
              <a:t>b</a:t>
            </a:r>
            <a:r>
              <a:rPr lang="en-US" altLang="zh-CN" sz="2000" dirty="0">
                <a:latin typeface="Times New Roman" pitchFamily="18" charset="0"/>
              </a:rPr>
              <a:t> such that</a:t>
            </a:r>
          </a:p>
          <a:p>
            <a:pPr algn="l"/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=½ &lt;</a:t>
            </a:r>
            <a:r>
              <a:rPr lang="en-US" altLang="zh-CN" sz="2000" b="1" dirty="0" err="1">
                <a:latin typeface="Times New Roman" pitchFamily="18" charset="0"/>
              </a:rPr>
              <a:t>w</a:t>
            </a:r>
            <a:r>
              <a:rPr lang="en-US" altLang="zh-CN" sz="2000" baseline="30000" dirty="0" err="1">
                <a:latin typeface="Times New Roman" pitchFamily="18" charset="0"/>
              </a:rPr>
              <a:t>T,</a:t>
            </a:r>
            <a:r>
              <a:rPr lang="en-US" altLang="zh-CN" sz="2000" b="1" dirty="0" err="1">
                <a:latin typeface="Times New Roman" pitchFamily="18" charset="0"/>
              </a:rPr>
              <a:t>w</a:t>
            </a:r>
            <a:r>
              <a:rPr lang="en-US" altLang="zh-CN" sz="2000" b="1" dirty="0">
                <a:latin typeface="Times New Roman" pitchFamily="18" charset="0"/>
              </a:rPr>
              <a:t>&gt;</a:t>
            </a:r>
            <a:r>
              <a:rPr lang="en-US" altLang="zh-CN" sz="2000" dirty="0">
                <a:latin typeface="Times New Roman" pitchFamily="18" charset="0"/>
              </a:rPr>
              <a:t> + </a:t>
            </a:r>
            <a:r>
              <a:rPr lang="en-US" altLang="zh-CN" sz="2000" i="1" dirty="0">
                <a:latin typeface="Times New Roman" pitchFamily="18" charset="0"/>
              </a:rPr>
              <a:t>C</a:t>
            </a:r>
            <a:r>
              <a:rPr lang="el-GR" sz="2400" dirty="0">
                <a:latin typeface="Times New Roman" pitchFamily="18" charset="0"/>
              </a:rPr>
              <a:t>Σ</a:t>
            </a:r>
            <a:r>
              <a:rPr lang="el-GR" sz="2000" i="1" dirty="0">
                <a:latin typeface="Times New Roman" pitchFamily="18" charset="0"/>
              </a:rPr>
              <a:t>ξ</a:t>
            </a:r>
            <a:r>
              <a:rPr lang="en-US" altLang="zh-CN" sz="2000" i="1" baseline="-25000" dirty="0" err="1">
                <a:latin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</a:rPr>
              <a:t>     is minimized and for all </a:t>
            </a:r>
            <a:r>
              <a:rPr lang="en-US" altLang="zh-CN" sz="2400" dirty="0">
                <a:latin typeface="Times New Roman" pitchFamily="18" charset="0"/>
              </a:rPr>
              <a:t>{</a:t>
            </a:r>
            <a:r>
              <a:rPr lang="en-US" altLang="zh-CN" sz="2000" dirty="0">
                <a:latin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, </a:t>
            </a:r>
            <a:r>
              <a:rPr lang="en-US" altLang="zh-CN" sz="2400" i="1" dirty="0" err="1">
                <a:latin typeface="Times New Roman" pitchFamily="18" charset="0"/>
              </a:rPr>
              <a:t>y</a:t>
            </a:r>
            <a:r>
              <a:rPr lang="en-US" altLang="zh-CN" sz="2400" i="1" baseline="-25000" dirty="0" err="1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)}</a:t>
            </a:r>
            <a:endParaRPr lang="en-US" altLang="zh-CN" sz="2000" dirty="0">
              <a:latin typeface="Times New Roman" pitchFamily="18" charset="0"/>
            </a:endParaRPr>
          </a:p>
          <a:p>
            <a:pPr algn="l"/>
            <a:r>
              <a:rPr lang="en-US" altLang="zh-CN" sz="2000" i="1" dirty="0" err="1">
                <a:latin typeface="Times New Roman" pitchFamily="18" charset="0"/>
              </a:rPr>
              <a:t>y</a:t>
            </a:r>
            <a:r>
              <a:rPr lang="en-US" altLang="zh-CN" sz="2000" i="1" baseline="-25000" dirty="0" err="1">
                <a:latin typeface="Times New Roman" pitchFamily="18" charset="0"/>
              </a:rPr>
              <a:t>i</a:t>
            </a:r>
            <a:r>
              <a:rPr lang="en-US" altLang="zh-CN" sz="2000" i="1" dirty="0">
                <a:latin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</a:rPr>
              <a:t>(&lt;</a:t>
            </a:r>
            <a:r>
              <a:rPr lang="en-US" altLang="zh-CN" sz="2000" b="1" dirty="0" err="1">
                <a:latin typeface="Times New Roman" pitchFamily="18" charset="0"/>
              </a:rPr>
              <a:t>w</a:t>
            </a:r>
            <a:r>
              <a:rPr lang="en-US" altLang="zh-CN" sz="2000" b="1" baseline="30000" dirty="0" err="1">
                <a:latin typeface="Times New Roman" pitchFamily="18" charset="0"/>
              </a:rPr>
              <a:t>T</a:t>
            </a:r>
            <a:r>
              <a:rPr lang="en-US" altLang="zh-CN" sz="2000" b="1" baseline="30000" dirty="0">
                <a:latin typeface="Times New Roman" pitchFamily="18" charset="0"/>
              </a:rPr>
              <a:t>, </a:t>
            </a:r>
            <a:r>
              <a:rPr lang="en-US" altLang="zh-CN" sz="2000" b="1" dirty="0">
                <a:latin typeface="Times New Roman" pitchFamily="18" charset="0"/>
              </a:rPr>
              <a:t>x</a:t>
            </a:r>
            <a:r>
              <a:rPr lang="en-US" altLang="zh-CN" sz="2000" b="1" baseline="-25000" dirty="0">
                <a:latin typeface="Times New Roman" pitchFamily="18" charset="0"/>
              </a:rPr>
              <a:t>i</a:t>
            </a:r>
            <a:r>
              <a:rPr lang="en-US" altLang="zh-CN" sz="2000" b="1" dirty="0">
                <a:latin typeface="Times New Roman" pitchFamily="18" charset="0"/>
              </a:rPr>
              <a:t> &gt;</a:t>
            </a:r>
            <a:r>
              <a:rPr lang="en-US" altLang="zh-CN" sz="2000" dirty="0">
                <a:latin typeface="Times New Roman" pitchFamily="18" charset="0"/>
              </a:rPr>
              <a:t>+ </a:t>
            </a:r>
            <a:r>
              <a:rPr lang="en-US" altLang="zh-CN" sz="2000" i="1" dirty="0">
                <a:latin typeface="Times New Roman" pitchFamily="18" charset="0"/>
              </a:rPr>
              <a:t>b</a:t>
            </a:r>
            <a:r>
              <a:rPr lang="en-US" altLang="zh-CN" sz="2000" dirty="0">
                <a:latin typeface="Times New Roman" pitchFamily="18" charset="0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l-GR" sz="2000" i="1" dirty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and    </a:t>
            </a:r>
            <a:r>
              <a:rPr lang="el-GR" sz="2000" i="1" dirty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0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0 for all 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381000" y="228600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Non-linear SVMs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Datasets that are linearly separable with some noise work out great: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But what are we going to do if the dataset is just too hard?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2400"/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/>
              <a:t>How about</a:t>
            </a:r>
            <a:r>
              <a:rPr lang="en-US" altLang="zh-CN" sz="2400">
                <a:latin typeface="Times New Roman"/>
              </a:rPr>
              <a:t>…</a:t>
            </a:r>
            <a:r>
              <a:rPr lang="en-US" altLang="zh-CN" sz="2400"/>
              <a:t> mapping data to a higher-dimensional space:</a:t>
            </a: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3581400" y="5638800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311317" name="Text Box 21"/>
          <p:cNvSpPr txBox="1">
            <a:spLocks noChangeArrowheads="1"/>
          </p:cNvSpPr>
          <p:nvPr/>
        </p:nvSpPr>
        <p:spPr bwMode="auto">
          <a:xfrm>
            <a:off x="5638800" y="57150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x</a:t>
            </a:r>
            <a:endParaRPr lang="en-US" altLang="zh-CN" i="1" baseline="30000">
              <a:latin typeface="Times New Roman" pitchFamily="18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05000" y="2895600"/>
            <a:ext cx="4286250" cy="423863"/>
            <a:chOff x="1056" y="2322"/>
            <a:chExt cx="2700" cy="267"/>
          </a:xfrm>
        </p:grpSpPr>
        <p:sp>
          <p:nvSpPr>
            <p:cNvPr id="311319" name="Line 23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20" name="AutoShape 24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21" name="Line 25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22" name="Text Box 26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1323" name="AutoShape 27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24" name="AutoShape 28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25" name="AutoShape 29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26" name="AutoShape 30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27" name="AutoShape 31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28" name="AutoShape 32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29" name="AutoShape 33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30" name="AutoShape 34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31" name="AutoShape 35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32" name="Text Box 36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352800" y="1600200"/>
            <a:ext cx="4324350" cy="642938"/>
            <a:chOff x="1056" y="1284"/>
            <a:chExt cx="2724" cy="405"/>
          </a:xfrm>
        </p:grpSpPr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35" name="AutoShape 39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36" name="Line 40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37" name="Text Box 41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1338" name="AutoShape 42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39" name="AutoShape 43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40" name="AutoShape 44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41" name="AutoShape 45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42" name="AutoShape 46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43" name="AutoShape 47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44" name="Line 48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45" name="Oval 49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46" name="Oval 50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47" name="Line 51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48" name="Line 52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49" name="Text Box 53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905000" y="3962400"/>
            <a:ext cx="4352925" cy="1827213"/>
            <a:chOff x="1122" y="2874"/>
            <a:chExt cx="2742" cy="1151"/>
          </a:xfrm>
        </p:grpSpPr>
        <p:sp>
          <p:nvSpPr>
            <p:cNvPr id="311302" name="Line 6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03" name="AutoShape 7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04" name="Line 8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06" name="AutoShape 10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07" name="AutoShape 11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08" name="AutoShape 12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09" name="AutoShape 13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10" name="AutoShape 14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11" name="AutoShape 15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12" name="AutoShape 16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13" name="AutoShape 17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14" name="AutoShape 18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16" name="Text Box 20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 i="1" baseline="3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1350" name="Line 54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51" name="Line 55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52" name="Line 56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311353" name="Oval 57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54" name="Oval 58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1355" name="Oval 59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Non-linear SVMs:  Feature spaces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38100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400" dirty="0"/>
              <a:t>General idea:   the original input space can always be mapped to some higher-dimensional feature space where the training set is separable:</a:t>
            </a:r>
          </a:p>
        </p:txBody>
      </p:sp>
      <p:sp>
        <p:nvSpPr>
          <p:cNvPr id="312326" name="Line 6"/>
          <p:cNvSpPr>
            <a:spLocks noChangeShapeType="1"/>
          </p:cNvSpPr>
          <p:nvPr/>
        </p:nvSpPr>
        <p:spPr bwMode="auto">
          <a:xfrm flipV="1">
            <a:off x="2068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 flipV="1">
            <a:off x="447675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2328" name="AutoShape 8"/>
          <p:cNvSpPr>
            <a:spLocks noChangeArrowheads="1"/>
          </p:cNvSpPr>
          <p:nvPr/>
        </p:nvSpPr>
        <p:spPr bwMode="auto">
          <a:xfrm>
            <a:off x="2098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29" name="AutoShape 9"/>
          <p:cNvSpPr>
            <a:spLocks noChangeArrowheads="1"/>
          </p:cNvSpPr>
          <p:nvPr/>
        </p:nvSpPr>
        <p:spPr bwMode="auto">
          <a:xfrm>
            <a:off x="1524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0" name="AutoShape 10"/>
          <p:cNvSpPr>
            <a:spLocks noChangeArrowheads="1"/>
          </p:cNvSpPr>
          <p:nvPr/>
        </p:nvSpPr>
        <p:spPr bwMode="auto">
          <a:xfrm>
            <a:off x="1676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1" name="AutoShape 11"/>
          <p:cNvSpPr>
            <a:spLocks noChangeArrowheads="1"/>
          </p:cNvSpPr>
          <p:nvPr/>
        </p:nvSpPr>
        <p:spPr bwMode="auto">
          <a:xfrm>
            <a:off x="2209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2" name="AutoShape 12"/>
          <p:cNvSpPr>
            <a:spLocks noChangeArrowheads="1"/>
          </p:cNvSpPr>
          <p:nvPr/>
        </p:nvSpPr>
        <p:spPr bwMode="auto">
          <a:xfrm>
            <a:off x="1790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3" name="AutoShape 13"/>
          <p:cNvSpPr>
            <a:spLocks noChangeArrowheads="1"/>
          </p:cNvSpPr>
          <p:nvPr/>
        </p:nvSpPr>
        <p:spPr bwMode="auto">
          <a:xfrm>
            <a:off x="1295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4" name="AutoShape 14"/>
          <p:cNvSpPr>
            <a:spLocks noChangeArrowheads="1"/>
          </p:cNvSpPr>
          <p:nvPr/>
        </p:nvSpPr>
        <p:spPr bwMode="auto">
          <a:xfrm>
            <a:off x="1714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5" name="AutoShape 15"/>
          <p:cNvSpPr>
            <a:spLocks noChangeArrowheads="1"/>
          </p:cNvSpPr>
          <p:nvPr/>
        </p:nvSpPr>
        <p:spPr bwMode="auto">
          <a:xfrm>
            <a:off x="2209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6" name="AutoShape 16"/>
          <p:cNvSpPr>
            <a:spLocks noChangeArrowheads="1"/>
          </p:cNvSpPr>
          <p:nvPr/>
        </p:nvSpPr>
        <p:spPr bwMode="auto">
          <a:xfrm>
            <a:off x="3111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7" name="AutoShape 17"/>
          <p:cNvSpPr>
            <a:spLocks noChangeArrowheads="1"/>
          </p:cNvSpPr>
          <p:nvPr/>
        </p:nvSpPr>
        <p:spPr bwMode="auto">
          <a:xfrm>
            <a:off x="2971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8" name="AutoShape 18"/>
          <p:cNvSpPr>
            <a:spLocks noChangeArrowheads="1"/>
          </p:cNvSpPr>
          <p:nvPr/>
        </p:nvSpPr>
        <p:spPr bwMode="auto">
          <a:xfrm>
            <a:off x="723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39" name="AutoShape 19"/>
          <p:cNvSpPr>
            <a:spLocks noChangeArrowheads="1"/>
          </p:cNvSpPr>
          <p:nvPr/>
        </p:nvSpPr>
        <p:spPr bwMode="auto">
          <a:xfrm>
            <a:off x="2235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0" name="AutoShape 20"/>
          <p:cNvSpPr>
            <a:spLocks noChangeArrowheads="1"/>
          </p:cNvSpPr>
          <p:nvPr/>
        </p:nvSpPr>
        <p:spPr bwMode="auto">
          <a:xfrm>
            <a:off x="3200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1" name="AutoShape 21"/>
          <p:cNvSpPr>
            <a:spLocks noChangeArrowheads="1"/>
          </p:cNvSpPr>
          <p:nvPr/>
        </p:nvSpPr>
        <p:spPr bwMode="auto">
          <a:xfrm>
            <a:off x="1263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2" name="AutoShape 22"/>
          <p:cNvSpPr>
            <a:spLocks noChangeArrowheads="1"/>
          </p:cNvSpPr>
          <p:nvPr/>
        </p:nvSpPr>
        <p:spPr bwMode="auto">
          <a:xfrm>
            <a:off x="952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3" name="AutoShape 23"/>
          <p:cNvSpPr>
            <a:spLocks noChangeArrowheads="1"/>
          </p:cNvSpPr>
          <p:nvPr/>
        </p:nvSpPr>
        <p:spPr bwMode="auto">
          <a:xfrm>
            <a:off x="1009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4" name="AutoShape 24"/>
          <p:cNvSpPr>
            <a:spLocks noChangeArrowheads="1"/>
          </p:cNvSpPr>
          <p:nvPr/>
        </p:nvSpPr>
        <p:spPr bwMode="auto">
          <a:xfrm>
            <a:off x="2505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5" name="AutoShape 25"/>
          <p:cNvSpPr>
            <a:spLocks noChangeArrowheads="1"/>
          </p:cNvSpPr>
          <p:nvPr/>
        </p:nvSpPr>
        <p:spPr bwMode="auto">
          <a:xfrm>
            <a:off x="2124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6" name="AutoShape 26"/>
          <p:cNvSpPr>
            <a:spLocks noChangeArrowheads="1"/>
          </p:cNvSpPr>
          <p:nvPr/>
        </p:nvSpPr>
        <p:spPr bwMode="auto">
          <a:xfrm>
            <a:off x="2409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7" name="Oval 27"/>
          <p:cNvSpPr>
            <a:spLocks noChangeArrowheads="1"/>
          </p:cNvSpPr>
          <p:nvPr/>
        </p:nvSpPr>
        <p:spPr bwMode="auto">
          <a:xfrm>
            <a:off x="1114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8" name="AutoShape 28"/>
          <p:cNvSpPr>
            <a:spLocks noChangeArrowheads="1"/>
          </p:cNvSpPr>
          <p:nvPr/>
        </p:nvSpPr>
        <p:spPr bwMode="auto">
          <a:xfrm>
            <a:off x="1162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49" name="AutoShape 29"/>
          <p:cNvSpPr>
            <a:spLocks noChangeArrowheads="1"/>
          </p:cNvSpPr>
          <p:nvPr/>
        </p:nvSpPr>
        <p:spPr bwMode="auto">
          <a:xfrm>
            <a:off x="3086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50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2351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2352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53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54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55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56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57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58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59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0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1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2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3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4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5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6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7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8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69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70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71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72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73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2374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2375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2376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2377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312378" name="AutoShape 58"/>
          <p:cNvSpPr>
            <a:spLocks noChangeArrowheads="1"/>
          </p:cNvSpPr>
          <p:nvPr/>
        </p:nvSpPr>
        <p:spPr bwMode="auto">
          <a:xfrm>
            <a:off x="3581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312379" name="Text Box 59"/>
          <p:cNvSpPr txBox="1">
            <a:spLocks noChangeArrowheads="1"/>
          </p:cNvSpPr>
          <p:nvPr/>
        </p:nvSpPr>
        <p:spPr bwMode="auto">
          <a:xfrm>
            <a:off x="3581400" y="30480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The </a:t>
            </a:r>
            <a:r>
              <a:rPr lang="en-US" altLang="zh-CN" sz="4200">
                <a:solidFill>
                  <a:schemeClr val="tx2"/>
                </a:solidFill>
                <a:latin typeface="Times New Roman" pitchFamily="18" charset="0"/>
              </a:rPr>
              <a:t>“</a:t>
            </a:r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Kernel Trick</a:t>
            </a:r>
            <a:r>
              <a:rPr lang="en-US" altLang="zh-CN" sz="4200">
                <a:solidFill>
                  <a:schemeClr val="tx2"/>
                </a:solidFill>
                <a:latin typeface="Times New Roman" pitchFamily="18" charset="0"/>
              </a:rPr>
              <a:t>”</a:t>
            </a:r>
            <a:endParaRPr lang="en-US" altLang="zh-CN" sz="420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14282" y="914400"/>
            <a:ext cx="8929718" cy="565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The linear classifier relies on dot product between vectors </a:t>
            </a:r>
            <a:r>
              <a:rPr lang="en-US" altLang="zh-CN" sz="2200" b="1" i="1" dirty="0">
                <a:latin typeface="Times New Roman" pitchFamily="18" charset="0"/>
              </a:rPr>
              <a:t>K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i</a:t>
            </a:r>
            <a:r>
              <a:rPr lang="en-US" altLang="zh-CN" sz="2200" b="1" dirty="0" err="1">
                <a:latin typeface="Times New Roman" pitchFamily="18" charset="0"/>
              </a:rPr>
              <a:t>,x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)=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i</a:t>
            </a:r>
            <a:r>
              <a:rPr lang="en-US" altLang="zh-CN" sz="2200" b="1" baseline="30000" dirty="0" err="1">
                <a:latin typeface="Times New Roman" pitchFamily="18" charset="0"/>
              </a:rPr>
              <a:t>T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endParaRPr lang="en-US" altLang="zh-CN" sz="2200" b="1" baseline="-25000" dirty="0">
              <a:latin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If every data point is mapped into high-dimensional space via some transformation</a:t>
            </a:r>
            <a:r>
              <a:rPr lang="en-US" altLang="zh-CN" sz="2200" b="1" dirty="0">
                <a:latin typeface="Times New Roman" pitchFamily="18" charset="0"/>
              </a:rPr>
              <a:t> </a:t>
            </a:r>
            <a:r>
              <a:rPr lang="el-GR" sz="22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2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sz="22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the dot product becomes: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200" b="1" i="1" dirty="0">
                <a:latin typeface="Times New Roman" pitchFamily="18" charset="0"/>
              </a:rPr>
              <a:t>	K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i</a:t>
            </a:r>
            <a:r>
              <a:rPr lang="en-US" altLang="zh-CN" sz="2200" b="1" dirty="0" err="1">
                <a:latin typeface="Times New Roman" pitchFamily="18" charset="0"/>
              </a:rPr>
              <a:t>,x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)= </a:t>
            </a:r>
            <a:r>
              <a:rPr lang="el-GR" sz="22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200" b="1" dirty="0">
                <a:latin typeface="Times New Roman" pitchFamily="18" charset="0"/>
              </a:rPr>
              <a:t>(x</a:t>
            </a:r>
            <a:r>
              <a:rPr lang="en-US" altLang="zh-CN" sz="2200" b="1" baseline="-25000" dirty="0">
                <a:latin typeface="Times New Roman" pitchFamily="18" charset="0"/>
              </a:rPr>
              <a:t>i</a:t>
            </a:r>
            <a:r>
              <a:rPr lang="en-US" altLang="zh-CN" sz="2200" b="1" dirty="0">
                <a:latin typeface="Times New Roman" pitchFamily="18" charset="0"/>
              </a:rPr>
              <a:t>)</a:t>
            </a:r>
            <a:r>
              <a:rPr lang="en-US" altLang="zh-CN" sz="2200" b="1" baseline="-25000" dirty="0">
                <a:latin typeface="Times New Roman" pitchFamily="18" charset="0"/>
              </a:rPr>
              <a:t> </a:t>
            </a:r>
            <a:r>
              <a:rPr lang="en-US" altLang="zh-CN" sz="2200" b="1" baseline="30000" dirty="0">
                <a:latin typeface="Times New Roman" pitchFamily="18" charset="0"/>
              </a:rPr>
              <a:t>T</a:t>
            </a:r>
            <a:r>
              <a:rPr lang="el-GR" sz="22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lang="en-US" altLang="zh-CN" sz="2200" b="1" i="1" dirty="0">
                <a:solidFill>
                  <a:schemeClr val="tx2"/>
                </a:solidFill>
                <a:latin typeface="Times New Roman" pitchFamily="18" charset="0"/>
              </a:rPr>
              <a:t>kernel function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 is some function that corresponds to an inner product in some expanded feature space.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Example: 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	2-dimensional vectors </a:t>
            </a:r>
            <a:r>
              <a:rPr lang="en-US" altLang="zh-CN" sz="2200" b="1" dirty="0">
                <a:latin typeface="Times New Roman" pitchFamily="18" charset="0"/>
              </a:rPr>
              <a:t>x=[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1  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2</a:t>
            </a:r>
            <a:r>
              <a:rPr lang="en-US" altLang="zh-CN" sz="2200" b="1" dirty="0">
                <a:latin typeface="Times New Roman" pitchFamily="18" charset="0"/>
              </a:rPr>
              <a:t>];  let </a:t>
            </a:r>
            <a:r>
              <a:rPr lang="en-US" altLang="zh-CN" sz="2200" b="1" i="1" dirty="0">
                <a:latin typeface="Times New Roman" pitchFamily="18" charset="0"/>
              </a:rPr>
              <a:t>K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i</a:t>
            </a:r>
            <a:r>
              <a:rPr lang="en-US" altLang="zh-CN" sz="2200" b="1" dirty="0" err="1">
                <a:latin typeface="Times New Roman" pitchFamily="18" charset="0"/>
              </a:rPr>
              <a:t>,x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)=(1 + 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i</a:t>
            </a:r>
            <a:r>
              <a:rPr lang="en-US" altLang="zh-CN" sz="2200" b="1" baseline="30000" dirty="0" err="1">
                <a:latin typeface="Times New Roman" pitchFamily="18" charset="0"/>
              </a:rPr>
              <a:t>T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</a:t>
            </a:r>
            <a:r>
              <a:rPr lang="en-US" altLang="zh-CN" sz="2200" b="1" baseline="30000" dirty="0">
                <a:latin typeface="Times New Roman" pitchFamily="18" charset="0"/>
              </a:rPr>
              <a:t>2</a:t>
            </a:r>
            <a:r>
              <a:rPr lang="en-US" altLang="zh-CN" sz="2200" b="1" baseline="-25000" dirty="0">
                <a:latin typeface="Times New Roman" pitchFamily="18" charset="0"/>
              </a:rPr>
              <a:t>,</a:t>
            </a:r>
            <a:endParaRPr lang="en-US" altLang="zh-CN" sz="2200" b="1" dirty="0">
              <a:latin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200" b="1" dirty="0">
                <a:latin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Need to show that </a:t>
            </a:r>
            <a:r>
              <a:rPr lang="en-US" altLang="zh-CN" sz="2200" b="1" i="1" dirty="0">
                <a:latin typeface="Times New Roman" pitchFamily="18" charset="0"/>
              </a:rPr>
              <a:t>K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i</a:t>
            </a:r>
            <a:r>
              <a:rPr lang="en-US" altLang="zh-CN" sz="2200" b="1" dirty="0" err="1">
                <a:latin typeface="Times New Roman" pitchFamily="18" charset="0"/>
              </a:rPr>
              <a:t>,x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)= </a:t>
            </a:r>
            <a:r>
              <a:rPr lang="el-GR" sz="22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200" b="1" dirty="0">
                <a:latin typeface="Times New Roman" pitchFamily="18" charset="0"/>
              </a:rPr>
              <a:t>(x</a:t>
            </a:r>
            <a:r>
              <a:rPr lang="en-US" altLang="zh-CN" sz="2200" b="1" baseline="-25000" dirty="0">
                <a:latin typeface="Times New Roman" pitchFamily="18" charset="0"/>
              </a:rPr>
              <a:t>i</a:t>
            </a:r>
            <a:r>
              <a:rPr lang="en-US" altLang="zh-CN" sz="2200" b="1" dirty="0">
                <a:latin typeface="Times New Roman" pitchFamily="18" charset="0"/>
              </a:rPr>
              <a:t>)</a:t>
            </a:r>
            <a:r>
              <a:rPr lang="en-US" altLang="zh-CN" sz="2200" b="1" baseline="-25000" dirty="0">
                <a:latin typeface="Times New Roman" pitchFamily="18" charset="0"/>
              </a:rPr>
              <a:t> </a:t>
            </a:r>
            <a:r>
              <a:rPr lang="en-US" altLang="zh-CN" sz="2200" b="1" baseline="30000" dirty="0">
                <a:latin typeface="Times New Roman" pitchFamily="18" charset="0"/>
              </a:rPr>
              <a:t>T</a:t>
            </a:r>
            <a:r>
              <a:rPr lang="el-GR" sz="22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):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200" b="1" dirty="0">
                <a:latin typeface="Times New Roman" pitchFamily="18" charset="0"/>
              </a:rPr>
              <a:t>	 </a:t>
            </a:r>
            <a:r>
              <a:rPr lang="en-US" altLang="zh-CN" sz="2200" b="1" i="1" dirty="0">
                <a:latin typeface="Times New Roman" pitchFamily="18" charset="0"/>
              </a:rPr>
              <a:t>K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i</a:t>
            </a:r>
            <a:r>
              <a:rPr lang="en-US" altLang="zh-CN" sz="2200" b="1" dirty="0" err="1">
                <a:latin typeface="Times New Roman" pitchFamily="18" charset="0"/>
              </a:rPr>
              <a:t>,x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)=(1 + 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i</a:t>
            </a:r>
            <a:r>
              <a:rPr lang="en-US" altLang="zh-CN" sz="2200" b="1" baseline="30000" dirty="0" err="1">
                <a:latin typeface="Times New Roman" pitchFamily="18" charset="0"/>
              </a:rPr>
              <a:t>T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</a:t>
            </a:r>
            <a:r>
              <a:rPr lang="en-US" altLang="zh-CN" sz="2200" b="1" baseline="30000" dirty="0">
                <a:latin typeface="Times New Roman" pitchFamily="18" charset="0"/>
              </a:rPr>
              <a:t>2</a:t>
            </a:r>
            <a:r>
              <a:rPr lang="en-US" altLang="zh-CN" sz="2200" b="1" baseline="-25000" dirty="0">
                <a:latin typeface="Times New Roman" pitchFamily="18" charset="0"/>
              </a:rPr>
              <a:t>,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200" b="1" baseline="-25000" dirty="0">
                <a:latin typeface="Times New Roman" pitchFamily="18" charset="0"/>
              </a:rPr>
              <a:t>                           </a:t>
            </a:r>
            <a:r>
              <a:rPr lang="en-US" altLang="zh-CN" sz="2200" b="1" dirty="0">
                <a:latin typeface="Times New Roman" pitchFamily="18" charset="0"/>
              </a:rPr>
              <a:t>= 1+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i1</a:t>
            </a:r>
            <a:r>
              <a:rPr lang="en-US" altLang="zh-CN" sz="2200" b="1" i="1" baseline="30000" dirty="0">
                <a:latin typeface="Times New Roman" pitchFamily="18" charset="0"/>
              </a:rPr>
              <a:t>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j1</a:t>
            </a:r>
            <a:r>
              <a:rPr lang="en-US" altLang="zh-CN" sz="2200" b="1" i="1" baseline="30000" dirty="0">
                <a:latin typeface="Times New Roman" pitchFamily="18" charset="0"/>
              </a:rPr>
              <a:t>2 </a:t>
            </a:r>
            <a:r>
              <a:rPr lang="en-US" altLang="zh-CN" sz="2200" b="1" i="1" dirty="0">
                <a:latin typeface="Times New Roman" pitchFamily="18" charset="0"/>
              </a:rPr>
              <a:t>+ </a:t>
            </a:r>
            <a:r>
              <a:rPr lang="en-US" altLang="zh-CN" sz="2200" b="1" dirty="0">
                <a:latin typeface="Times New Roman" pitchFamily="18" charset="0"/>
              </a:rPr>
              <a:t>2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i1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j1</a:t>
            </a:r>
            <a:r>
              <a:rPr lang="en-US" altLang="zh-CN" sz="2200" b="1" i="1" baseline="30000" dirty="0">
                <a:latin typeface="Times New Roman" pitchFamily="18" charset="0"/>
              </a:rPr>
              <a:t>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j2</a:t>
            </a:r>
            <a:r>
              <a:rPr lang="en-US" altLang="zh-CN" sz="2200" b="1" i="1" dirty="0">
                <a:latin typeface="Times New Roman" pitchFamily="18" charset="0"/>
              </a:rPr>
              <a:t>+ x</a:t>
            </a:r>
            <a:r>
              <a:rPr lang="en-US" altLang="zh-CN" sz="2200" b="1" i="1" baseline="-25000" dirty="0">
                <a:latin typeface="Times New Roman" pitchFamily="18" charset="0"/>
              </a:rPr>
              <a:t>i2</a:t>
            </a:r>
            <a:r>
              <a:rPr lang="en-US" altLang="zh-CN" sz="2200" b="1" i="1" baseline="30000" dirty="0">
                <a:latin typeface="Times New Roman" pitchFamily="18" charset="0"/>
              </a:rPr>
              <a:t>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j2</a:t>
            </a:r>
            <a:r>
              <a:rPr lang="en-US" altLang="zh-CN" sz="2200" b="1" i="1" baseline="30000" dirty="0">
                <a:latin typeface="Times New Roman" pitchFamily="18" charset="0"/>
              </a:rPr>
              <a:t>2 </a:t>
            </a:r>
            <a:r>
              <a:rPr lang="en-US" altLang="zh-CN" sz="2200" b="1" dirty="0">
                <a:latin typeface="Times New Roman" pitchFamily="18" charset="0"/>
              </a:rPr>
              <a:t>+ 2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i1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j1 </a:t>
            </a:r>
            <a:r>
              <a:rPr lang="en-US" altLang="zh-CN" sz="2200" b="1" i="1" dirty="0">
                <a:latin typeface="Times New Roman" pitchFamily="18" charset="0"/>
              </a:rPr>
              <a:t>+ </a:t>
            </a:r>
            <a:r>
              <a:rPr lang="en-US" altLang="zh-CN" sz="2200" b="1" dirty="0">
                <a:latin typeface="Times New Roman" pitchFamily="18" charset="0"/>
              </a:rPr>
              <a:t>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j2</a:t>
            </a:r>
            <a:endParaRPr lang="en-US" altLang="zh-CN" sz="2200" b="1" i="1" dirty="0">
              <a:latin typeface="Times New Roman" pitchFamily="18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200" b="1" i="1" dirty="0">
                <a:latin typeface="Times New Roman" pitchFamily="18" charset="0"/>
              </a:rPr>
              <a:t>	      = </a:t>
            </a:r>
            <a:r>
              <a:rPr lang="en-US" altLang="zh-CN" sz="2200" b="1" dirty="0">
                <a:latin typeface="Times New Roman" pitchFamily="18" charset="0"/>
              </a:rPr>
              <a:t>[1 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i1</a:t>
            </a:r>
            <a:r>
              <a:rPr lang="en-US" altLang="zh-CN" sz="2200" b="1" i="1" baseline="30000" dirty="0">
                <a:latin typeface="Times New Roman" pitchFamily="18" charset="0"/>
              </a:rPr>
              <a:t>2 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200" b="1" dirty="0">
                <a:latin typeface="Times New Roman" pitchFamily="18" charset="0"/>
              </a:rPr>
              <a:t>2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i1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i2  </a:t>
            </a:r>
            <a:r>
              <a:rPr lang="en-US" altLang="zh-CN" sz="2200" b="1" i="1" dirty="0">
                <a:latin typeface="Times New Roman" pitchFamily="18" charset="0"/>
              </a:rPr>
              <a:t> x</a:t>
            </a:r>
            <a:r>
              <a:rPr lang="en-US" altLang="zh-CN" sz="2200" b="1" i="1" baseline="-25000" dirty="0">
                <a:latin typeface="Times New Roman" pitchFamily="18" charset="0"/>
              </a:rPr>
              <a:t>i2</a:t>
            </a:r>
            <a:r>
              <a:rPr lang="en-US" altLang="zh-CN" sz="2200" b="1" i="1" baseline="30000" dirty="0">
                <a:latin typeface="Times New Roman" pitchFamily="18" charset="0"/>
              </a:rPr>
              <a:t>2 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200" b="1" dirty="0">
                <a:latin typeface="Times New Roman" pitchFamily="18" charset="0"/>
              </a:rPr>
              <a:t>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i1 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200" b="1" dirty="0">
                <a:latin typeface="Times New Roman" pitchFamily="18" charset="0"/>
              </a:rPr>
              <a:t>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i2</a:t>
            </a:r>
            <a:r>
              <a:rPr lang="en-US" altLang="zh-CN" sz="2200" b="1" dirty="0">
                <a:latin typeface="Times New Roman" pitchFamily="18" charset="0"/>
              </a:rPr>
              <a:t>]</a:t>
            </a:r>
            <a:r>
              <a:rPr lang="en-US" altLang="zh-CN" sz="2200" b="1" baseline="30000" dirty="0">
                <a:latin typeface="Times New Roman" pitchFamily="18" charset="0"/>
              </a:rPr>
              <a:t>T </a:t>
            </a:r>
            <a:r>
              <a:rPr lang="en-US" altLang="zh-CN" sz="2200" b="1" dirty="0">
                <a:latin typeface="Times New Roman" pitchFamily="18" charset="0"/>
              </a:rPr>
              <a:t>[1 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j1</a:t>
            </a:r>
            <a:r>
              <a:rPr lang="en-US" altLang="zh-CN" sz="2200" b="1" i="1" baseline="30000" dirty="0">
                <a:latin typeface="Times New Roman" pitchFamily="18" charset="0"/>
              </a:rPr>
              <a:t>2 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200" b="1" dirty="0">
                <a:latin typeface="Times New Roman" pitchFamily="18" charset="0"/>
              </a:rPr>
              <a:t>2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j1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j2  </a:t>
            </a:r>
            <a:r>
              <a:rPr lang="en-US" altLang="zh-CN" sz="2200" b="1" i="1" dirty="0">
                <a:latin typeface="Times New Roman" pitchFamily="18" charset="0"/>
              </a:rPr>
              <a:t> x</a:t>
            </a:r>
            <a:r>
              <a:rPr lang="en-US" altLang="zh-CN" sz="2200" b="1" i="1" baseline="-25000" dirty="0">
                <a:latin typeface="Times New Roman" pitchFamily="18" charset="0"/>
              </a:rPr>
              <a:t>j2</a:t>
            </a:r>
            <a:r>
              <a:rPr lang="en-US" altLang="zh-CN" sz="2200" b="1" i="1" baseline="30000" dirty="0">
                <a:latin typeface="Times New Roman" pitchFamily="18" charset="0"/>
              </a:rPr>
              <a:t>2 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200" b="1" dirty="0">
                <a:latin typeface="Times New Roman" pitchFamily="18" charset="0"/>
              </a:rPr>
              <a:t>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j1 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200" b="1" dirty="0">
                <a:latin typeface="Times New Roman" pitchFamily="18" charset="0"/>
              </a:rPr>
              <a:t>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j2</a:t>
            </a:r>
            <a:r>
              <a:rPr lang="en-US" altLang="zh-CN" sz="2200" b="1" dirty="0">
                <a:latin typeface="Times New Roman" pitchFamily="18" charset="0"/>
              </a:rPr>
              <a:t>] 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200" b="1" dirty="0">
                <a:latin typeface="Times New Roman" pitchFamily="18" charset="0"/>
              </a:rPr>
              <a:t>	      = </a:t>
            </a:r>
            <a:r>
              <a:rPr lang="el-GR" sz="22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200" b="1" dirty="0">
                <a:latin typeface="Times New Roman" pitchFamily="18" charset="0"/>
              </a:rPr>
              <a:t>(x</a:t>
            </a:r>
            <a:r>
              <a:rPr lang="en-US" altLang="zh-CN" sz="2200" b="1" baseline="-25000" dirty="0">
                <a:latin typeface="Times New Roman" pitchFamily="18" charset="0"/>
              </a:rPr>
              <a:t>i</a:t>
            </a:r>
            <a:r>
              <a:rPr lang="en-US" altLang="zh-CN" sz="2200" b="1" dirty="0">
                <a:latin typeface="Times New Roman" pitchFamily="18" charset="0"/>
              </a:rPr>
              <a:t>)</a:t>
            </a:r>
            <a:r>
              <a:rPr lang="en-US" altLang="zh-CN" sz="2200" b="1" baseline="-25000" dirty="0">
                <a:latin typeface="Times New Roman" pitchFamily="18" charset="0"/>
              </a:rPr>
              <a:t> </a:t>
            </a:r>
            <a:r>
              <a:rPr lang="en-US" altLang="zh-CN" sz="2200" b="1" baseline="30000" dirty="0">
                <a:latin typeface="Times New Roman" pitchFamily="18" charset="0"/>
              </a:rPr>
              <a:t>T</a:t>
            </a:r>
            <a:r>
              <a:rPr lang="el-GR" sz="22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200" b="1" dirty="0">
                <a:latin typeface="Times New Roman" pitchFamily="18" charset="0"/>
              </a:rPr>
              <a:t>(</a:t>
            </a:r>
            <a:r>
              <a:rPr lang="en-US" altLang="zh-CN" sz="2200" b="1" dirty="0" err="1">
                <a:latin typeface="Times New Roman" pitchFamily="18" charset="0"/>
              </a:rPr>
              <a:t>x</a:t>
            </a:r>
            <a:r>
              <a:rPr lang="en-US" altLang="zh-CN" sz="2200" b="1" baseline="-25000" dirty="0" err="1">
                <a:latin typeface="Times New Roman" pitchFamily="18" charset="0"/>
              </a:rPr>
              <a:t>j</a:t>
            </a:r>
            <a:r>
              <a:rPr lang="en-US" altLang="zh-CN" sz="2200" b="1" dirty="0">
                <a:latin typeface="Times New Roman" pitchFamily="18" charset="0"/>
              </a:rPr>
              <a:t>),    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</a:rPr>
              <a:t>where</a:t>
            </a:r>
            <a:r>
              <a:rPr lang="en-US" altLang="zh-CN" sz="2200" b="1" dirty="0">
                <a:latin typeface="Times New Roman" pitchFamily="18" charset="0"/>
              </a:rPr>
              <a:t> </a:t>
            </a:r>
            <a:r>
              <a:rPr lang="el-GR" sz="2200" b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200" b="1" dirty="0">
                <a:latin typeface="Times New Roman" pitchFamily="18" charset="0"/>
              </a:rPr>
              <a:t>(x) = </a:t>
            </a:r>
            <a:r>
              <a:rPr lang="en-US" altLang="zh-CN" sz="2200" b="1" baseline="-25000" dirty="0">
                <a:latin typeface="Times New Roman" pitchFamily="18" charset="0"/>
              </a:rPr>
              <a:t> </a:t>
            </a:r>
            <a:r>
              <a:rPr lang="en-US" altLang="zh-CN" sz="2200" b="1" dirty="0">
                <a:latin typeface="Times New Roman" pitchFamily="18" charset="0"/>
              </a:rPr>
              <a:t>[1 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1</a:t>
            </a:r>
            <a:r>
              <a:rPr lang="en-US" altLang="zh-CN" sz="2200" b="1" i="1" baseline="30000" dirty="0">
                <a:latin typeface="Times New Roman" pitchFamily="18" charset="0"/>
              </a:rPr>
              <a:t>2 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200" b="1" dirty="0">
                <a:latin typeface="Times New Roman" pitchFamily="18" charset="0"/>
              </a:rPr>
              <a:t>2 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1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2  </a:t>
            </a:r>
            <a:r>
              <a:rPr lang="en-US" altLang="zh-CN" sz="2200" b="1" i="1" dirty="0">
                <a:latin typeface="Times New Roman" pitchFamily="18" charset="0"/>
              </a:rPr>
              <a:t> x</a:t>
            </a:r>
            <a:r>
              <a:rPr lang="en-US" altLang="zh-CN" sz="2200" b="1" i="1" baseline="-25000" dirty="0">
                <a:latin typeface="Times New Roman" pitchFamily="18" charset="0"/>
              </a:rPr>
              <a:t>2</a:t>
            </a:r>
            <a:r>
              <a:rPr lang="en-US" altLang="zh-CN" sz="2200" b="1" i="1" baseline="30000" dirty="0">
                <a:latin typeface="Times New Roman" pitchFamily="18" charset="0"/>
              </a:rPr>
              <a:t>2  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200" b="1" dirty="0">
                <a:latin typeface="Times New Roman" pitchFamily="18" charset="0"/>
              </a:rPr>
              <a:t>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1  </a:t>
            </a:r>
            <a:r>
              <a:rPr lang="en-US" altLang="zh-CN" sz="2200" b="1" i="1" dirty="0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200" b="1" dirty="0">
                <a:latin typeface="Times New Roman" pitchFamily="18" charset="0"/>
              </a:rPr>
              <a:t>2</a:t>
            </a:r>
            <a:r>
              <a:rPr lang="en-US" altLang="zh-CN" sz="2200" b="1" i="1" dirty="0">
                <a:latin typeface="Times New Roman" pitchFamily="18" charset="0"/>
              </a:rPr>
              <a:t>x</a:t>
            </a:r>
            <a:r>
              <a:rPr lang="en-US" altLang="zh-CN" sz="2200" b="1" i="1" baseline="-25000" dirty="0">
                <a:latin typeface="Times New Roman" pitchFamily="18" charset="0"/>
              </a:rPr>
              <a:t>2</a:t>
            </a:r>
            <a:r>
              <a:rPr lang="en-US" altLang="zh-CN" sz="2200" b="1" dirty="0">
                <a:latin typeface="Times New Roman" pitchFamily="18" charset="0"/>
              </a:rPr>
              <a:t>]</a:t>
            </a:r>
          </a:p>
          <a:p>
            <a:pPr marL="342900" indent="-342900" algn="l" rtl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l-GR" sz="20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Kernels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en-US" sz="2800" dirty="0"/>
              <a:t>Polynomial homogeneous</a:t>
            </a:r>
          </a:p>
          <a:p>
            <a:pPr lvl="1"/>
            <a:r>
              <a:rPr lang="en-US" altLang="en-US" sz="2400" dirty="0"/>
              <a:t>k(</a:t>
            </a:r>
            <a:r>
              <a:rPr lang="en-US" altLang="en-US" sz="2400" b="1" dirty="0" err="1"/>
              <a:t>x</a:t>
            </a:r>
            <a:r>
              <a:rPr lang="en-US" altLang="en-US" sz="2400" dirty="0" err="1"/>
              <a:t>,</a:t>
            </a:r>
            <a:r>
              <a:rPr lang="en-US" altLang="en-US" sz="2400" b="1" dirty="0" err="1"/>
              <a:t>z</a:t>
            </a:r>
            <a:r>
              <a:rPr lang="en-US" altLang="en-US" sz="2400"/>
              <a:t>)=(</a:t>
            </a:r>
            <a:r>
              <a:rPr lang="en-US" altLang="en-US" sz="2400" b="1"/>
              <a:t>x</a:t>
            </a:r>
            <a:r>
              <a:rPr lang="en-US" altLang="en-US" sz="2400">
                <a:latin typeface="cmsy10" pitchFamily="34" charset="0"/>
                <a:cs typeface="Arial"/>
              </a:rPr>
              <a:t> •</a:t>
            </a:r>
            <a:r>
              <a:rPr lang="en-US" altLang="en-US" sz="2400"/>
              <a:t> </a:t>
            </a:r>
            <a:r>
              <a:rPr lang="en-US" altLang="en-US" sz="2400" b="1" dirty="0"/>
              <a:t>z</a:t>
            </a:r>
            <a:r>
              <a:rPr lang="en-US" altLang="en-US" sz="2400" dirty="0"/>
              <a:t>)</a:t>
            </a:r>
            <a:r>
              <a:rPr lang="en-US" altLang="en-US" sz="2400" baseline="30000" dirty="0"/>
              <a:t>d</a:t>
            </a:r>
          </a:p>
          <a:p>
            <a:pPr algn="l" rtl="0" eaLnBrk="1" hangingPunct="1"/>
            <a:r>
              <a:rPr lang="en-US" altLang="en-US" sz="2800" dirty="0"/>
              <a:t>Polynomial inhomogeneous</a:t>
            </a:r>
            <a:endParaRPr lang="he-IL" altLang="en-US" sz="2800" dirty="0"/>
          </a:p>
          <a:p>
            <a:pPr lvl="1"/>
            <a:r>
              <a:rPr lang="en-US" altLang="en-US" sz="2400" dirty="0"/>
              <a:t>k(</a:t>
            </a:r>
            <a:r>
              <a:rPr lang="en-US" altLang="en-US" sz="2400" b="1" dirty="0" err="1"/>
              <a:t>x</a:t>
            </a:r>
            <a:r>
              <a:rPr lang="en-US" altLang="en-US" sz="2400" dirty="0" err="1"/>
              <a:t>,</a:t>
            </a:r>
            <a:r>
              <a:rPr lang="en-US" altLang="en-US" sz="2400" b="1" dirty="0" err="1"/>
              <a:t>z</a:t>
            </a:r>
            <a:r>
              <a:rPr lang="en-US" altLang="en-US" sz="2400" dirty="0"/>
              <a:t>) = (</a:t>
            </a:r>
            <a:r>
              <a:rPr lang="en-US" altLang="en-US" sz="2400" b="1" dirty="0"/>
              <a:t>x</a:t>
            </a:r>
            <a:r>
              <a:rPr lang="en-US" altLang="en-US" sz="2400" dirty="0">
                <a:latin typeface="cmsy10" pitchFamily="34" charset="0"/>
                <a:cs typeface="Arial"/>
              </a:rPr>
              <a:t> •</a:t>
            </a:r>
            <a:r>
              <a:rPr lang="en-US" altLang="en-US" sz="2400" dirty="0"/>
              <a:t> </a:t>
            </a:r>
            <a:r>
              <a:rPr lang="en-US" altLang="en-US" sz="2400" b="1" dirty="0"/>
              <a:t>z</a:t>
            </a:r>
            <a:r>
              <a:rPr lang="en-US" altLang="en-US" sz="2400" dirty="0"/>
              <a:t>+1)</a:t>
            </a:r>
            <a:r>
              <a:rPr lang="en-US" altLang="en-US" sz="2400" baseline="30000" dirty="0"/>
              <a:t>d</a:t>
            </a:r>
          </a:p>
          <a:p>
            <a:pPr algn="l" rtl="0" eaLnBrk="1" hangingPunct="1"/>
            <a:r>
              <a:rPr lang="en-US" altLang="en-US" sz="2800" dirty="0"/>
              <a:t>Radial Basis Functions</a:t>
            </a:r>
          </a:p>
          <a:p>
            <a:pPr lvl="1" algn="l" rtl="0" eaLnBrk="1" hangingPunct="1"/>
            <a:r>
              <a:rPr lang="en-US" altLang="en-US" sz="2400" dirty="0"/>
              <a:t>k(</a:t>
            </a:r>
            <a:r>
              <a:rPr lang="en-US" altLang="en-US" sz="2400" b="1" dirty="0" err="1"/>
              <a:t>x</a:t>
            </a:r>
            <a:r>
              <a:rPr lang="en-US" altLang="en-US" sz="2400" dirty="0" err="1"/>
              <a:t>,</a:t>
            </a:r>
            <a:r>
              <a:rPr lang="en-US" altLang="en-US" sz="2400" b="1" dirty="0" err="1"/>
              <a:t>z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exp</a:t>
            </a:r>
            <a:r>
              <a:rPr lang="en-US" altLang="en-US" sz="2400" dirty="0"/>
              <a:t>(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</a:t>
            </a:r>
            <a:r>
              <a:rPr lang="en-US" altLang="en-US" sz="2400" dirty="0"/>
              <a:t> ||</a:t>
            </a:r>
            <a:r>
              <a:rPr lang="en-US" altLang="en-US" sz="2400" b="1" dirty="0"/>
              <a:t>x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" charset="0"/>
              </a:rPr>
              <a:t>–</a:t>
            </a:r>
            <a:r>
              <a:rPr lang="en-US" altLang="en-US" sz="2400" dirty="0"/>
              <a:t> </a:t>
            </a:r>
            <a:r>
              <a:rPr lang="en-US" altLang="en-US" sz="2400" b="1" dirty="0"/>
              <a:t>z</a:t>
            </a:r>
            <a:r>
              <a:rPr lang="en-US" altLang="en-US" sz="2400" dirty="0"/>
              <a:t> ||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),  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</a:t>
            </a:r>
            <a:r>
              <a:rPr lang="en-US" altLang="en-US" sz="2400" dirty="0"/>
              <a:t> &gt; 0</a:t>
            </a:r>
          </a:p>
          <a:p>
            <a:pPr algn="l" rtl="0" eaLnBrk="1" hangingPunct="1"/>
            <a:r>
              <a:rPr lang="en-US" altLang="en-US" sz="2800" dirty="0"/>
              <a:t>Hyperbolic tangent</a:t>
            </a:r>
          </a:p>
          <a:p>
            <a:pPr lvl="1" algn="l" rtl="0" eaLnBrk="1" hangingPunct="1"/>
            <a:r>
              <a:rPr lang="en-US" altLang="en-US" sz="2400" dirty="0"/>
              <a:t>k(</a:t>
            </a:r>
            <a:r>
              <a:rPr lang="en-US" altLang="en-US" sz="2400" b="1" dirty="0" err="1"/>
              <a:t>x</a:t>
            </a:r>
            <a:r>
              <a:rPr lang="en-US" altLang="en-US" sz="2400" dirty="0" err="1"/>
              <a:t>,</a:t>
            </a:r>
            <a:r>
              <a:rPr lang="en-US" altLang="en-US" sz="2400" b="1" dirty="0" err="1"/>
              <a:t>z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tanh</a:t>
            </a:r>
            <a:r>
              <a:rPr lang="en-US" altLang="en-US" sz="2400" dirty="0"/>
              <a:t>(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</a:t>
            </a:r>
            <a:r>
              <a:rPr lang="en-US" altLang="en-US" sz="2400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msy10" pitchFamily="34" charset="0"/>
                <a:cs typeface="Arial"/>
              </a:rPr>
              <a:t>•</a:t>
            </a:r>
            <a:r>
              <a:rPr lang="en-US" altLang="en-US" sz="2400" dirty="0"/>
              <a:t> </a:t>
            </a:r>
            <a:r>
              <a:rPr lang="en-US" altLang="en-US" sz="2400" b="1" dirty="0"/>
              <a:t>z</a:t>
            </a:r>
            <a:r>
              <a:rPr lang="en-US" altLang="en-US" sz="2400" dirty="0"/>
              <a:t> + c),   for some </a:t>
            </a:r>
            <a:r>
              <a:rPr lang="en-US" altLang="en-US" sz="2400" dirty="0">
                <a:latin typeface="Symbol" pitchFamily="18" charset="2"/>
                <a:sym typeface="Symbol" pitchFamily="18" charset="2"/>
              </a:rPr>
              <a:t></a:t>
            </a:r>
            <a:r>
              <a:rPr lang="en-US" altLang="en-US" sz="2400" dirty="0"/>
              <a:t>&gt;0 and c&lt;0</a:t>
            </a:r>
          </a:p>
        </p:txBody>
      </p:sp>
    </p:spTree>
    <p:extLst>
      <p:ext uri="{BB962C8B-B14F-4D97-AF65-F5344CB8AC3E}">
        <p14:creationId xmlns:p14="http://schemas.microsoft.com/office/powerpoint/2010/main" val="3512486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SVM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8605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Sparseness of solution when dealing with large data sets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only support vectors are used to specify the separating </a:t>
            </a:r>
            <a:r>
              <a:rPr lang="en-US" altLang="zh-CN" dirty="0" err="1"/>
              <a:t>hyperplane</a:t>
            </a:r>
            <a:r>
              <a:rPr lang="en-US" altLang="zh-CN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Ability to handle large feature spaces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complexity does not depend on the dimensionality of the feature space.</a:t>
            </a:r>
          </a:p>
          <a:p>
            <a:pPr>
              <a:lnSpc>
                <a:spcPct val="80000"/>
              </a:lnSpc>
            </a:pPr>
            <a:r>
              <a:rPr lang="en-US" altLang="zh-CN" dirty="0" err="1"/>
              <a:t>Overfitting</a:t>
            </a:r>
            <a:r>
              <a:rPr lang="en-US" altLang="zh-CN" dirty="0"/>
              <a:t> can be controlled by soft margin approach.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Nice math property: a simple convex optimization problem which is guaranteed to converge to a single global solution.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vs. Discriminative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Generative model</a:t>
            </a:r>
            <a:r>
              <a:rPr lang="en-US" dirty="0"/>
              <a:t> is a model for randomly generating observable data, typically given some hidden parameters.</a:t>
            </a:r>
          </a:p>
          <a:p>
            <a:r>
              <a:rPr lang="en-US" b="1" dirty="0"/>
              <a:t>Discriminative models</a:t>
            </a:r>
            <a:r>
              <a:rPr lang="en-US" dirty="0"/>
              <a:t> used to modeling the dependence of an unobserved variable </a:t>
            </a:r>
            <a:r>
              <a:rPr lang="en-US" i="1" dirty="0"/>
              <a:t>y</a:t>
            </a:r>
            <a:r>
              <a:rPr lang="en-US" dirty="0"/>
              <a:t> on an observed variable </a:t>
            </a:r>
            <a:r>
              <a:rPr lang="en-US" i="1" dirty="0"/>
              <a:t>x</a:t>
            </a:r>
            <a:r>
              <a:rPr lang="en-US" dirty="0"/>
              <a:t>. Within a statistical framework, this is done by modeling the conditional probability distribution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/>
              <a:t>), which can be used for predicting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endParaRPr lang="he-IL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Weakness of SVM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1634"/>
            <a:ext cx="8186766" cy="481488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It is sensitive to noise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A relatively small number of mislabeled examples can dramatically decrease the performance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It only considers two classes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how to do multi-class classification with SVM?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of text classification is to assign a document to one or more predefined categories.</a:t>
            </a:r>
          </a:p>
          <a:p>
            <a:r>
              <a:rPr lang="en-US" dirty="0"/>
              <a:t>A problem in the area of Text Mining.</a:t>
            </a:r>
          </a:p>
          <a:p>
            <a:r>
              <a:rPr lang="en-US" dirty="0"/>
              <a:t>A lot of useful application – categorization, spam detection, net-news filtering etc…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 is represented as an unordered collection of words (unigrams).</a:t>
            </a:r>
          </a:p>
          <a:p>
            <a:r>
              <a:rPr lang="en-US" dirty="0"/>
              <a:t>Disregarding grammar and word order.</a:t>
            </a:r>
          </a:p>
          <a:p>
            <a:r>
              <a:rPr lang="en-US" dirty="0"/>
              <a:t>Two major event model approaches:</a:t>
            </a:r>
          </a:p>
          <a:p>
            <a:pPr lvl="1"/>
            <a:r>
              <a:rPr lang="en-US" dirty="0"/>
              <a:t>Multinomial (Term frequency)</a:t>
            </a:r>
          </a:p>
          <a:p>
            <a:pPr lvl="1"/>
            <a:r>
              <a:rPr lang="en-US" dirty="0"/>
              <a:t>Multivariate (Bernoulli model) </a:t>
            </a:r>
          </a:p>
          <a:p>
            <a:endParaRPr lang="he-IL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TF/IDF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1428736"/>
            <a:ext cx="4429156" cy="4857784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3981448" cy="4525963"/>
          </a:xfrm>
        </p:spPr>
        <p:txBody>
          <a:bodyPr>
            <a:normAutofit/>
          </a:bodyPr>
          <a:lstStyle/>
          <a:p>
            <a:r>
              <a:rPr lang="en-US" dirty="0"/>
              <a:t>TF – The number of time a word occurs in a document.</a:t>
            </a:r>
          </a:p>
          <a:p>
            <a:r>
              <a:rPr lang="en-US" dirty="0"/>
              <a:t>IDF – Inverse document frequency.</a:t>
            </a:r>
            <a:endParaRPr lang="he-I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079" y="4857760"/>
            <a:ext cx="3819949" cy="1000132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svm</a:t>
            </a:r>
            <a:r>
              <a:rPr lang="en-US" dirty="0"/>
              <a:t> is good for Text classification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dimensional input space.</a:t>
            </a:r>
          </a:p>
          <a:p>
            <a:r>
              <a:rPr lang="en-US" dirty="0"/>
              <a:t>Few irrelevant features.</a:t>
            </a:r>
          </a:p>
          <a:p>
            <a:r>
              <a:rPr lang="en-US" dirty="0"/>
              <a:t>Document vectors are sparse.</a:t>
            </a:r>
          </a:p>
          <a:p>
            <a:r>
              <a:rPr lang="en-US" dirty="0"/>
              <a:t>Most text categorization problems are linearly separable.</a:t>
            </a:r>
            <a:endParaRPr lang="he-IL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classification model </a:t>
            </a:r>
            <a:r>
              <a:rPr lang="en-US" i="1" dirty="0"/>
              <a:t>f</a:t>
            </a:r>
            <a:r>
              <a:rPr lang="en-US" dirty="0"/>
              <a:t> with some parameter vector θ is said to </a:t>
            </a:r>
            <a:r>
              <a:rPr lang="en-US" i="1" dirty="0"/>
              <a:t>shatter</a:t>
            </a:r>
            <a:r>
              <a:rPr lang="en-US" dirty="0"/>
              <a:t> a set of data points (</a:t>
            </a:r>
            <a:r>
              <a:rPr lang="en-US" i="1" dirty="0">
                <a:latin typeface="Arial"/>
              </a:rPr>
              <a:t>x</a:t>
            </a:r>
            <a:r>
              <a:rPr lang="en-US" sz="800" i="1" dirty="0">
                <a:latin typeface="Arial"/>
              </a:rPr>
              <a:t>1</a:t>
            </a:r>
            <a:r>
              <a:rPr lang="en-US" i="1" dirty="0">
                <a:latin typeface="Arial"/>
              </a:rPr>
              <a:t>, x</a:t>
            </a:r>
            <a:r>
              <a:rPr lang="en-US" sz="800" i="1" dirty="0">
                <a:latin typeface="Arial"/>
              </a:rPr>
              <a:t>2 </a:t>
            </a:r>
            <a:r>
              <a:rPr lang="en-US" i="1" dirty="0">
                <a:latin typeface="Arial"/>
              </a:rPr>
              <a:t>.. </a:t>
            </a:r>
            <a:r>
              <a:rPr lang="en-US" i="1" dirty="0" err="1">
                <a:latin typeface="Arial"/>
              </a:rPr>
              <a:t>x</a:t>
            </a:r>
            <a:r>
              <a:rPr lang="en-US" sz="800" i="1" dirty="0" err="1">
                <a:latin typeface="Arial"/>
              </a:rPr>
              <a:t>r</a:t>
            </a:r>
            <a:r>
              <a:rPr lang="en-US" sz="800" i="1" dirty="0">
                <a:latin typeface="Arial"/>
              </a:rPr>
              <a:t> </a:t>
            </a:r>
            <a:r>
              <a:rPr lang="en-US" dirty="0"/>
              <a:t>) </a:t>
            </a:r>
            <a:r>
              <a:rPr lang="en-US" i="1" dirty="0"/>
              <a:t>if and only if </a:t>
            </a:r>
            <a:r>
              <a:rPr lang="en-US" dirty="0"/>
              <a:t>for every possible training set of the form </a:t>
            </a:r>
            <a:r>
              <a:rPr lang="en-US" i="1" dirty="0">
                <a:latin typeface="Arial"/>
              </a:rPr>
              <a:t>(x</a:t>
            </a:r>
            <a:r>
              <a:rPr lang="en-US" sz="800" i="1" dirty="0">
                <a:latin typeface="Arial"/>
              </a:rPr>
              <a:t>1</a:t>
            </a:r>
            <a:r>
              <a:rPr lang="en-US" i="1" dirty="0">
                <a:latin typeface="Arial"/>
              </a:rPr>
              <a:t>,y</a:t>
            </a:r>
            <a:r>
              <a:rPr lang="en-US" sz="800" i="1" dirty="0">
                <a:latin typeface="Arial"/>
              </a:rPr>
              <a:t>1</a:t>
            </a:r>
            <a:r>
              <a:rPr lang="en-US" i="1" dirty="0">
                <a:latin typeface="Arial"/>
              </a:rPr>
              <a:t>) , (x</a:t>
            </a:r>
            <a:r>
              <a:rPr lang="en-US" sz="800" i="1" dirty="0">
                <a:latin typeface="Arial"/>
              </a:rPr>
              <a:t>2</a:t>
            </a:r>
            <a:r>
              <a:rPr lang="en-US" i="1" dirty="0">
                <a:latin typeface="Arial"/>
              </a:rPr>
              <a:t>,y</a:t>
            </a:r>
            <a:r>
              <a:rPr lang="en-US" sz="800" i="1" dirty="0">
                <a:latin typeface="Arial"/>
              </a:rPr>
              <a:t>2</a:t>
            </a:r>
            <a:r>
              <a:rPr lang="en-US" i="1" dirty="0">
                <a:latin typeface="Arial"/>
              </a:rPr>
              <a:t>) ,… (</a:t>
            </a:r>
            <a:r>
              <a:rPr lang="en-US" i="1" dirty="0" err="1">
                <a:latin typeface="Arial"/>
              </a:rPr>
              <a:t>x</a:t>
            </a:r>
            <a:r>
              <a:rPr lang="en-US" sz="800" i="1" dirty="0" err="1">
                <a:latin typeface="Arial"/>
              </a:rPr>
              <a:t>r</a:t>
            </a:r>
            <a:r>
              <a:rPr lang="en-US" sz="800" i="1" dirty="0">
                <a:latin typeface="Arial"/>
              </a:rPr>
              <a:t> </a:t>
            </a:r>
            <a:r>
              <a:rPr lang="en-US" i="1" dirty="0">
                <a:latin typeface="Arial"/>
              </a:rPr>
              <a:t>,y</a:t>
            </a:r>
            <a:r>
              <a:rPr lang="en-US" sz="800" i="1" dirty="0">
                <a:latin typeface="Arial"/>
              </a:rPr>
              <a:t>r</a:t>
            </a:r>
            <a:r>
              <a:rPr lang="en-US" i="1" dirty="0">
                <a:latin typeface="Arial"/>
              </a:rPr>
              <a:t>) </a:t>
            </a:r>
            <a:r>
              <a:rPr lang="en-US" dirty="0"/>
              <a:t>there exists some value of θ that gets zero training error.</a:t>
            </a:r>
          </a:p>
          <a:p>
            <a:r>
              <a:rPr lang="en-US" dirty="0"/>
              <a:t>There are 2^r such training sets to consider, each with a different combination of +1’s and –1’s for the </a:t>
            </a:r>
            <a:r>
              <a:rPr lang="en-US" dirty="0" err="1"/>
              <a:t>y’s</a:t>
            </a:r>
            <a:r>
              <a:rPr lang="en-US" dirty="0"/>
              <a:t>.</a:t>
            </a:r>
            <a:endParaRPr 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714876" y="1500174"/>
            <a:ext cx="4143404" cy="4071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/>
          <p:cNvSpPr/>
          <p:nvPr/>
        </p:nvSpPr>
        <p:spPr>
          <a:xfrm>
            <a:off x="285720" y="1500174"/>
            <a:ext cx="4143404" cy="40719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shuttering</a:t>
            </a:r>
            <a:endParaRPr lang="he-IL" dirty="0"/>
          </a:p>
        </p:txBody>
      </p:sp>
      <p:sp>
        <p:nvSpPr>
          <p:cNvPr id="12" name="Oval 11"/>
          <p:cNvSpPr/>
          <p:nvPr/>
        </p:nvSpPr>
        <p:spPr>
          <a:xfrm>
            <a:off x="1142976" y="1928802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13" name="Oval 12"/>
          <p:cNvSpPr/>
          <p:nvPr/>
        </p:nvSpPr>
        <p:spPr>
          <a:xfrm>
            <a:off x="1571604" y="2357430"/>
            <a:ext cx="142876" cy="1428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18" name="Oval 17"/>
          <p:cNvSpPr/>
          <p:nvPr/>
        </p:nvSpPr>
        <p:spPr>
          <a:xfrm>
            <a:off x="3786182" y="2428868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2" name="Oval 21"/>
          <p:cNvSpPr/>
          <p:nvPr/>
        </p:nvSpPr>
        <p:spPr>
          <a:xfrm>
            <a:off x="785786" y="4071942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3" name="Oval 22"/>
          <p:cNvSpPr/>
          <p:nvPr/>
        </p:nvSpPr>
        <p:spPr>
          <a:xfrm>
            <a:off x="1071538" y="4357694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9" name="Oval 28"/>
          <p:cNvSpPr/>
          <p:nvPr/>
        </p:nvSpPr>
        <p:spPr>
          <a:xfrm>
            <a:off x="3357554" y="2000240"/>
            <a:ext cx="142876" cy="1428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30" name="Oval 29"/>
          <p:cNvSpPr/>
          <p:nvPr/>
        </p:nvSpPr>
        <p:spPr>
          <a:xfrm>
            <a:off x="3214678" y="4000504"/>
            <a:ext cx="142876" cy="1428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31" name="Oval 30"/>
          <p:cNvSpPr/>
          <p:nvPr/>
        </p:nvSpPr>
        <p:spPr>
          <a:xfrm>
            <a:off x="3428992" y="4286256"/>
            <a:ext cx="142876" cy="1428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33" name="Straight Connector 32"/>
          <p:cNvCxnSpPr/>
          <p:nvPr/>
        </p:nvCxnSpPr>
        <p:spPr>
          <a:xfrm rot="10800000" flipV="1">
            <a:off x="714348" y="1785926"/>
            <a:ext cx="1285884" cy="1071570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2857488" y="1857364"/>
            <a:ext cx="1285884" cy="114300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 flipV="1">
            <a:off x="642910" y="4143380"/>
            <a:ext cx="1285884" cy="1143008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0800000" flipV="1">
            <a:off x="2857488" y="4143380"/>
            <a:ext cx="1285884" cy="114300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143636" y="2295516"/>
            <a:ext cx="142876" cy="1428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51" name="Oval 50"/>
          <p:cNvSpPr/>
          <p:nvPr/>
        </p:nvSpPr>
        <p:spPr>
          <a:xfrm>
            <a:off x="7429520" y="2786058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52" name="Oval 51"/>
          <p:cNvSpPr/>
          <p:nvPr/>
        </p:nvSpPr>
        <p:spPr>
          <a:xfrm>
            <a:off x="6072198" y="3714752"/>
            <a:ext cx="142876" cy="142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53" name="Oval 52"/>
          <p:cNvSpPr/>
          <p:nvPr/>
        </p:nvSpPr>
        <p:spPr>
          <a:xfrm>
            <a:off x="7643834" y="4429132"/>
            <a:ext cx="142876" cy="1428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- Dimension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number of points that can be arranged so that </a:t>
            </a:r>
            <a:r>
              <a:rPr lang="en-US" b="1" i="1" dirty="0"/>
              <a:t>f shatter them.</a:t>
            </a:r>
          </a:p>
          <a:p>
            <a:r>
              <a:rPr lang="en-US" dirty="0"/>
              <a:t>In case of a line VC-Dim = 3</a:t>
            </a:r>
          </a:p>
          <a:p>
            <a:r>
              <a:rPr lang="en-US" dirty="0"/>
              <a:t>In case of linear classifier in m dimension the VC-Dim = m+1</a:t>
            </a:r>
            <a:endParaRPr lang="he-IL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VC – Dimension helps us</a:t>
            </a:r>
            <a:endParaRPr lang="he-I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00174"/>
            <a:ext cx="807249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4643446"/>
            <a:ext cx="1009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5207031"/>
            <a:ext cx="8686800" cy="129380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Another way to do it is by cross-validation.</a:t>
            </a:r>
            <a:endParaRPr kumimoji="0" lang="he-IL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Transductive </a:t>
            </a:r>
            <a:r>
              <a:rPr lang="en-US" dirty="0" err="1"/>
              <a:t>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643998" cy="4929222"/>
          </a:xfrm>
        </p:spPr>
        <p:txBody>
          <a:bodyPr>
            <a:normAutofit/>
          </a:bodyPr>
          <a:lstStyle/>
          <a:p>
            <a:r>
              <a:rPr lang="en-US" dirty="0"/>
              <a:t>Inductive SVM try to induce a general decision function which has a low error rate on the whole distribution of examples for the particular learning task. </a:t>
            </a:r>
          </a:p>
          <a:p>
            <a:r>
              <a:rPr lang="en-US" dirty="0"/>
              <a:t>Transductive SVM take into account a particular test set.  </a:t>
            </a:r>
            <a:endParaRPr lang="he-IL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14422"/>
            <a:ext cx="8643998" cy="536018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Misclassification Rate</a:t>
            </a:r>
          </a:p>
        </p:txBody>
      </p:sp>
      <p:pic>
        <p:nvPicPr>
          <p:cNvPr id="4" name="Content Placeholder 3" descr="Figure1.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05000" y="1447801"/>
            <a:ext cx="5301082" cy="3272333"/>
          </a:xfr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2886" y="5105400"/>
            <a:ext cx="5538227" cy="966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0249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Transductive </a:t>
            </a:r>
            <a:r>
              <a:rPr lang="en-US" dirty="0" err="1"/>
              <a:t>svm</a:t>
            </a:r>
            <a:r>
              <a:rPr lang="en-US" dirty="0"/>
              <a:t> theory</a:t>
            </a:r>
            <a:endParaRPr lang="he-IL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5050" y="1428736"/>
            <a:ext cx="3446884" cy="5715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143116"/>
            <a:ext cx="4964941" cy="5715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857496"/>
            <a:ext cx="2198092" cy="71438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643314"/>
            <a:ext cx="3834413" cy="10715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3643314"/>
            <a:ext cx="4086918" cy="10715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</p:pic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429264"/>
            <a:ext cx="6304404" cy="57150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TSVM </a:t>
            </a:r>
            <a:r>
              <a:rPr lang="en-US" dirty="0" err="1"/>
              <a:t>oP</a:t>
            </a:r>
            <a:r>
              <a:rPr lang="en-US" dirty="0"/>
              <a:t> - linear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00240"/>
            <a:ext cx="8001056" cy="3643338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TSVM </a:t>
            </a:r>
            <a:r>
              <a:rPr lang="en-US" dirty="0" err="1"/>
              <a:t>oP</a:t>
            </a:r>
            <a:r>
              <a:rPr lang="en-US" dirty="0"/>
              <a:t> - linear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571612"/>
            <a:ext cx="7977420" cy="4500594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"/>
            <a:ext cx="87868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Transductive </a:t>
            </a:r>
            <a:r>
              <a:rPr lang="en-US" dirty="0" err="1"/>
              <a:t>svm</a:t>
            </a:r>
            <a:r>
              <a:rPr lang="en-US" dirty="0"/>
              <a:t> algorithm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6981844" cy="4525963"/>
          </a:xfrm>
        </p:spPr>
        <p:txBody>
          <a:bodyPr>
            <a:normAutofit/>
          </a:bodyPr>
          <a:lstStyle/>
          <a:p>
            <a:r>
              <a:rPr lang="en-US" dirty="0"/>
              <a:t>Assign labels to test example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s.t</a:t>
            </a:r>
            <a:r>
              <a:rPr lang="en-US" dirty="0"/>
              <a:t> class balance constraint)</a:t>
            </a:r>
          </a:p>
          <a:p>
            <a:r>
              <a:rPr lang="en-US" dirty="0"/>
              <a:t>Train supervised SVM</a:t>
            </a:r>
          </a:p>
          <a:p>
            <a:r>
              <a:rPr lang="en-US" dirty="0"/>
              <a:t>Do </a:t>
            </a:r>
          </a:p>
          <a:p>
            <a:pPr lvl="1"/>
            <a:r>
              <a:rPr lang="en-US" dirty="0"/>
              <a:t>Find pair of test labels to flip</a:t>
            </a:r>
          </a:p>
          <a:p>
            <a:pPr lvl="1"/>
            <a:r>
              <a:rPr lang="en-US" dirty="0"/>
              <a:t>Retrain supervised SVM</a:t>
            </a:r>
          </a:p>
          <a:p>
            <a:r>
              <a:rPr lang="en-US" dirty="0"/>
              <a:t>While objective decreased</a:t>
            </a:r>
            <a:endParaRPr lang="he-IL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67" y="1214422"/>
            <a:ext cx="3252789" cy="179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1928794" y="3071810"/>
            <a:ext cx="7072362" cy="2811495"/>
            <a:chOff x="1928794" y="3071810"/>
            <a:chExt cx="7072362" cy="2811495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4929198"/>
              <a:ext cx="7072362" cy="9541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/>
                <a:t>Smoothed objective to avoid local optima</a:t>
              </a:r>
            </a:p>
            <a:p>
              <a:pPr algn="l" rtl="0"/>
              <a:r>
                <a:rPr lang="en-US" sz="2800" dirty="0"/>
                <a:t>Smoothing reduced as optimization progress</a:t>
              </a:r>
              <a:endParaRPr lang="he-IL" sz="28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>
              <a:off x="4214810" y="3071810"/>
              <a:ext cx="3286148" cy="18573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>
              <a:off x="4643438" y="4572008"/>
              <a:ext cx="285752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214414" y="4214818"/>
            <a:ext cx="7572428" cy="2382867"/>
            <a:chOff x="1214414" y="4214818"/>
            <a:chExt cx="7572428" cy="2382867"/>
          </a:xfrm>
        </p:grpSpPr>
        <p:sp>
          <p:nvSpPr>
            <p:cNvPr id="16" name="TextBox 15"/>
            <p:cNvSpPr txBox="1"/>
            <p:nvPr/>
          </p:nvSpPr>
          <p:spPr>
            <a:xfrm>
              <a:off x="1214414" y="5643578"/>
              <a:ext cx="7572428" cy="9541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2800" dirty="0">
                  <a:solidFill>
                    <a:srgbClr val="000000"/>
                  </a:solidFill>
                  <a:latin typeface="Times New Roman"/>
                </a:rPr>
                <a:t>Criterion for selecting pair that guarantees descent</a:t>
              </a:r>
            </a:p>
            <a:p>
              <a:pPr algn="l" rtl="0"/>
              <a:r>
                <a:rPr lang="en-US" sz="2800" dirty="0">
                  <a:solidFill>
                    <a:srgbClr val="000000"/>
                  </a:solidFill>
                  <a:latin typeface="Times New Roman"/>
                </a:rPr>
                <a:t>Criterion is efficiently computable</a:t>
              </a:r>
              <a:endParaRPr lang="he-IL" sz="28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V="1">
              <a:off x="2643174" y="4786322"/>
              <a:ext cx="142876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classification using </a:t>
            </a:r>
            <a:r>
              <a:rPr lang="en-US" dirty="0" err="1"/>
              <a:t>Tsvm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46672"/>
          </a:xfrm>
        </p:spPr>
        <p:txBody>
          <a:bodyPr>
            <a:normAutofit/>
          </a:bodyPr>
          <a:lstStyle/>
          <a:p>
            <a:r>
              <a:rPr lang="en-US" dirty="0"/>
              <a:t>Bag of Words, using the multinomial event model approach.</a:t>
            </a:r>
          </a:p>
          <a:p>
            <a:r>
              <a:rPr lang="en-US" dirty="0"/>
              <a:t>Preprocessing using stemming.</a:t>
            </a:r>
          </a:p>
          <a:p>
            <a:r>
              <a:rPr lang="en-US" dirty="0"/>
              <a:t>A better representation using the IDF where a word is low if it occurs in many documents.</a:t>
            </a:r>
          </a:p>
          <a:p>
            <a:r>
              <a:rPr lang="en-US" dirty="0"/>
              <a:t>Precision/Recall breakeven point measure used for evaluation.</a:t>
            </a:r>
            <a:endParaRPr lang="he-IL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Reuters-21587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1714512"/>
          </a:xfrm>
        </p:spPr>
        <p:txBody>
          <a:bodyPr/>
          <a:lstStyle/>
          <a:p>
            <a:r>
              <a:rPr lang="en-US" dirty="0"/>
              <a:t>Top 10 categories of Reuters-21587 dataset</a:t>
            </a:r>
          </a:p>
          <a:p>
            <a:r>
              <a:rPr lang="en-US" dirty="0"/>
              <a:t>~12000 features after stemming and </a:t>
            </a:r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000372"/>
            <a:ext cx="839991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web-kb</a:t>
            </a:r>
            <a:endParaRPr lang="he-I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089019"/>
          </a:xfrm>
        </p:spPr>
        <p:txBody>
          <a:bodyPr/>
          <a:lstStyle/>
          <a:p>
            <a:r>
              <a:rPr lang="en-US" dirty="0"/>
              <a:t>9 training examples, 3957 test examples</a:t>
            </a:r>
          </a:p>
          <a:p>
            <a:pPr>
              <a:buNone/>
            </a:pPr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214554"/>
            <a:ext cx="802286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6" y="4714884"/>
            <a:ext cx="3286148" cy="838200"/>
          </a:xfrm>
        </p:spPr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pic>
        <p:nvPicPr>
          <p:cNvPr id="5" name="Picture 4" descr="C:\Users\Edri\AppData\Local\Microsoft\Windows\Temporary Internet Files\Content.IE5\607PXNXO\MC90010522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571612"/>
            <a:ext cx="4786313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linear classifier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/>
              <a:t>Given two classes</a:t>
            </a:r>
          </a:p>
          <a:p>
            <a:pPr algn="l" rtl="0" eaLnBrk="1" hangingPunct="1"/>
            <a:r>
              <a:rPr lang="en-US"/>
              <a:t>Project points with respect to vector </a:t>
            </a:r>
            <a:r>
              <a:rPr lang="en-US" b="1"/>
              <a:t>w</a:t>
            </a:r>
          </a:p>
          <a:p>
            <a:pPr algn="l" rtl="0" eaLnBrk="1" hangingPunct="1"/>
            <a:r>
              <a:rPr lang="en-US"/>
              <a:t>How to choose </a:t>
            </a:r>
            <a:r>
              <a:rPr lang="en-US" b="1"/>
              <a:t>w</a:t>
            </a:r>
          </a:p>
          <a:p>
            <a:pPr algn="l" rtl="0" eaLnBrk="1" hangingPunct="1"/>
            <a:r>
              <a:rPr lang="en-US"/>
              <a:t>Compute means:</a:t>
            </a:r>
          </a:p>
        </p:txBody>
      </p:sp>
      <p:pic>
        <p:nvPicPr>
          <p:cNvPr id="307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4221163"/>
            <a:ext cx="75692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Fisher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/>
                            </m:eqAr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:r>
                  <a:rPr lang="en-US" b="1" dirty="0"/>
                  <a:t>w </a:t>
                </a:r>
                <a:r>
                  <a:rPr lang="en-US" dirty="0"/>
                  <a:t>which maximizes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59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Figure4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188" y="3789363"/>
            <a:ext cx="3529012" cy="2671762"/>
          </a:xfrm>
        </p:spPr>
      </p:pic>
      <p:pic>
        <p:nvPicPr>
          <p:cNvPr id="4099" name="Picture 6" descr="Figure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333375"/>
            <a:ext cx="3671887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</a:t>
            </a:r>
            <a:r>
              <a:rPr lang="en-US" dirty="0" err="1"/>
              <a:t>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552952" cy="4803796"/>
          </a:xfrm>
        </p:spPr>
        <p:txBody>
          <a:bodyPr/>
          <a:lstStyle/>
          <a:p>
            <a:r>
              <a:rPr lang="en-US" dirty="0"/>
              <a:t>SVM stands for Support Vector Machines.</a:t>
            </a:r>
          </a:p>
          <a:p>
            <a:r>
              <a:rPr lang="en-US" dirty="0"/>
              <a:t>Searching for a linear discriminator (hyper plane) with maximal margin.</a:t>
            </a:r>
          </a:p>
          <a:p>
            <a:endParaRPr lang="he-IL" dirty="0"/>
          </a:p>
        </p:txBody>
      </p:sp>
      <p:pic>
        <p:nvPicPr>
          <p:cNvPr id="5" name="Picture 2" descr="http://upload.wikimedia.org/wikipedia/commons/thumb/2/20/Svm_separating_hyperplanes.png/220px-Svm_separating_hyperplanes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954778"/>
            <a:ext cx="3643338" cy="3545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2400" y="304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 Linear Classifiers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5334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itchFamily="34" charset="0"/>
              </a:rPr>
              <a:t>f </a:t>
            </a:r>
            <a:r>
              <a:rPr lang="en-US" altLang="zh-CN" sz="2000">
                <a:latin typeface="Tahoma" pitchFamily="34" charset="0"/>
              </a:rPr>
              <a:t>        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3962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3505200" y="762000"/>
            <a:ext cx="609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itchFamily="34" charset="0"/>
              </a:rPr>
              <a:t>x</a:t>
            </a:r>
          </a:p>
        </p:txBody>
      </p:sp>
      <p:sp>
        <p:nvSpPr>
          <p:cNvPr id="237576" name="Line 8"/>
          <p:cNvSpPr>
            <a:spLocks noChangeShapeType="1"/>
          </p:cNvSpPr>
          <p:nvPr/>
        </p:nvSpPr>
        <p:spPr bwMode="auto">
          <a:xfrm>
            <a:off x="6019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5791200" y="0"/>
            <a:ext cx="3810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>
            <a:off x="6934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8305800" y="838200"/>
            <a:ext cx="8382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itchFamily="34" charset="0"/>
              </a:rPr>
              <a:t>y</a:t>
            </a:r>
            <a:r>
              <a:rPr lang="en-US" altLang="zh-CN" sz="3200" baseline="30000">
                <a:latin typeface="Tahoma" pitchFamily="34" charset="0"/>
              </a:rPr>
              <a:t>est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381000" y="18288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+1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denotes -1</a:t>
            </a:r>
          </a:p>
        </p:txBody>
      </p:sp>
      <p:sp>
        <p:nvSpPr>
          <p:cNvPr id="237581" name="Oval 13"/>
          <p:cNvSpPr>
            <a:spLocks noChangeAspect="1" noChangeArrowheads="1"/>
          </p:cNvSpPr>
          <p:nvPr/>
        </p:nvSpPr>
        <p:spPr bwMode="auto">
          <a:xfrm rot="4777107">
            <a:off x="381794" y="198040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82" name="Oval 14"/>
          <p:cNvSpPr>
            <a:spLocks noChangeAspect="1" noChangeArrowheads="1"/>
          </p:cNvSpPr>
          <p:nvPr/>
        </p:nvSpPr>
        <p:spPr bwMode="auto">
          <a:xfrm rot="5895381">
            <a:off x="382588" y="243681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83" name="Line 15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37585" name="Oval 17"/>
          <p:cNvSpPr>
            <a:spLocks noChangeAspect="1" noChangeArrowheads="1"/>
          </p:cNvSpPr>
          <p:nvPr/>
        </p:nvSpPr>
        <p:spPr bwMode="auto">
          <a:xfrm>
            <a:off x="3717925" y="5032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86" name="Oval 18"/>
          <p:cNvSpPr>
            <a:spLocks noChangeAspect="1" noChangeArrowheads="1"/>
          </p:cNvSpPr>
          <p:nvPr/>
        </p:nvSpPr>
        <p:spPr bwMode="auto">
          <a:xfrm>
            <a:off x="2486025" y="390366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87" name="Oval 19"/>
          <p:cNvSpPr>
            <a:spLocks noChangeAspect="1" noChangeArrowheads="1"/>
          </p:cNvSpPr>
          <p:nvPr/>
        </p:nvSpPr>
        <p:spPr bwMode="auto">
          <a:xfrm>
            <a:off x="4340225" y="28146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88" name="Oval 20"/>
          <p:cNvSpPr>
            <a:spLocks noChangeAspect="1" noChangeArrowheads="1"/>
          </p:cNvSpPr>
          <p:nvPr/>
        </p:nvSpPr>
        <p:spPr bwMode="auto">
          <a:xfrm>
            <a:off x="4403725" y="363537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89" name="Oval 21"/>
          <p:cNvSpPr>
            <a:spLocks noChangeAspect="1" noChangeArrowheads="1"/>
          </p:cNvSpPr>
          <p:nvPr/>
        </p:nvSpPr>
        <p:spPr bwMode="auto">
          <a:xfrm>
            <a:off x="3409950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0" name="Oval 22"/>
          <p:cNvSpPr>
            <a:spLocks noChangeAspect="1" noChangeArrowheads="1"/>
          </p:cNvSpPr>
          <p:nvPr/>
        </p:nvSpPr>
        <p:spPr bwMode="auto">
          <a:xfrm>
            <a:off x="3886200" y="373380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1" name="Oval 23"/>
          <p:cNvSpPr>
            <a:spLocks noChangeAspect="1" noChangeArrowheads="1"/>
          </p:cNvSpPr>
          <p:nvPr/>
        </p:nvSpPr>
        <p:spPr bwMode="auto">
          <a:xfrm>
            <a:off x="3048000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2" name="Oval 24"/>
          <p:cNvSpPr>
            <a:spLocks noChangeAspect="1" noChangeArrowheads="1"/>
          </p:cNvSpPr>
          <p:nvPr/>
        </p:nvSpPr>
        <p:spPr bwMode="auto">
          <a:xfrm>
            <a:off x="5105400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3" name="Oval 25"/>
          <p:cNvSpPr>
            <a:spLocks noChangeAspect="1" noChangeArrowheads="1"/>
          </p:cNvSpPr>
          <p:nvPr/>
        </p:nvSpPr>
        <p:spPr bwMode="auto">
          <a:xfrm rot="-1118274">
            <a:off x="3887788" y="444341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4" name="Oval 26"/>
          <p:cNvSpPr>
            <a:spLocks noChangeAspect="1" noChangeArrowheads="1"/>
          </p:cNvSpPr>
          <p:nvPr/>
        </p:nvSpPr>
        <p:spPr bwMode="auto">
          <a:xfrm rot="-1118274">
            <a:off x="6003925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5" name="Oval 27"/>
          <p:cNvSpPr>
            <a:spLocks noChangeAspect="1" noChangeArrowheads="1"/>
          </p:cNvSpPr>
          <p:nvPr/>
        </p:nvSpPr>
        <p:spPr bwMode="auto">
          <a:xfrm rot="-1118274">
            <a:off x="5295900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6" name="Oval 28"/>
          <p:cNvSpPr>
            <a:spLocks noChangeAspect="1" noChangeArrowheads="1"/>
          </p:cNvSpPr>
          <p:nvPr/>
        </p:nvSpPr>
        <p:spPr bwMode="auto">
          <a:xfrm rot="-1118274">
            <a:off x="3124200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7" name="Oval 29"/>
          <p:cNvSpPr>
            <a:spLocks noChangeAspect="1" noChangeArrowheads="1"/>
          </p:cNvSpPr>
          <p:nvPr/>
        </p:nvSpPr>
        <p:spPr bwMode="auto">
          <a:xfrm rot="-1118274">
            <a:off x="4711700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8" name="Oval 30"/>
          <p:cNvSpPr>
            <a:spLocks noChangeAspect="1" noChangeArrowheads="1"/>
          </p:cNvSpPr>
          <p:nvPr/>
        </p:nvSpPr>
        <p:spPr bwMode="auto">
          <a:xfrm rot="-1118274">
            <a:off x="5867400" y="449580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599" name="Oval 31"/>
          <p:cNvSpPr>
            <a:spLocks noChangeAspect="1" noChangeArrowheads="1"/>
          </p:cNvSpPr>
          <p:nvPr/>
        </p:nvSpPr>
        <p:spPr bwMode="auto">
          <a:xfrm rot="-1118274">
            <a:off x="3114675" y="364013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0" name="Oval 32"/>
          <p:cNvSpPr>
            <a:spLocks noChangeAspect="1" noChangeArrowheads="1"/>
          </p:cNvSpPr>
          <p:nvPr/>
        </p:nvSpPr>
        <p:spPr bwMode="auto">
          <a:xfrm rot="5895381">
            <a:off x="3867150" y="305752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1" name="Oval 33"/>
          <p:cNvSpPr>
            <a:spLocks noChangeAspect="1" noChangeArrowheads="1"/>
          </p:cNvSpPr>
          <p:nvPr/>
        </p:nvSpPr>
        <p:spPr bwMode="auto">
          <a:xfrm rot="5895381">
            <a:off x="4136231" y="524271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2" name="Oval 34"/>
          <p:cNvSpPr>
            <a:spLocks noChangeAspect="1" noChangeArrowheads="1"/>
          </p:cNvSpPr>
          <p:nvPr/>
        </p:nvSpPr>
        <p:spPr bwMode="auto">
          <a:xfrm rot="5895381">
            <a:off x="3114675" y="40989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3" name="Oval 35"/>
          <p:cNvSpPr>
            <a:spLocks noChangeAspect="1" noChangeArrowheads="1"/>
          </p:cNvSpPr>
          <p:nvPr/>
        </p:nvSpPr>
        <p:spPr bwMode="auto">
          <a:xfrm rot="5895381">
            <a:off x="4343400" y="239395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4" name="Oval 36"/>
          <p:cNvSpPr>
            <a:spLocks noChangeAspect="1" noChangeArrowheads="1"/>
          </p:cNvSpPr>
          <p:nvPr/>
        </p:nvSpPr>
        <p:spPr bwMode="auto">
          <a:xfrm rot="5895381">
            <a:off x="5304632" y="414416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5" name="Oval 37"/>
          <p:cNvSpPr>
            <a:spLocks noChangeAspect="1" noChangeArrowheads="1"/>
          </p:cNvSpPr>
          <p:nvPr/>
        </p:nvSpPr>
        <p:spPr bwMode="auto">
          <a:xfrm rot="5895381">
            <a:off x="4370388" y="407987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6" name="Oval 38"/>
          <p:cNvSpPr>
            <a:spLocks noChangeAspect="1" noChangeArrowheads="1"/>
          </p:cNvSpPr>
          <p:nvPr/>
        </p:nvSpPr>
        <p:spPr bwMode="auto">
          <a:xfrm rot="5895381">
            <a:off x="5619750" y="336550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7" name="Oval 39"/>
          <p:cNvSpPr>
            <a:spLocks noChangeAspect="1" noChangeArrowheads="1"/>
          </p:cNvSpPr>
          <p:nvPr/>
        </p:nvSpPr>
        <p:spPr bwMode="auto">
          <a:xfrm rot="5895381">
            <a:off x="3087688" y="234632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8" name="Oval 40"/>
          <p:cNvSpPr>
            <a:spLocks noChangeAspect="1" noChangeArrowheads="1"/>
          </p:cNvSpPr>
          <p:nvPr/>
        </p:nvSpPr>
        <p:spPr bwMode="auto">
          <a:xfrm rot="5895381">
            <a:off x="5260975" y="32734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09" name="Oval 41"/>
          <p:cNvSpPr>
            <a:spLocks noChangeAspect="1" noChangeArrowheads="1"/>
          </p:cNvSpPr>
          <p:nvPr/>
        </p:nvSpPr>
        <p:spPr bwMode="auto">
          <a:xfrm rot="5895381">
            <a:off x="5117307" y="471884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0" name="Oval 42"/>
          <p:cNvSpPr>
            <a:spLocks noChangeAspect="1" noChangeArrowheads="1"/>
          </p:cNvSpPr>
          <p:nvPr/>
        </p:nvSpPr>
        <p:spPr bwMode="auto">
          <a:xfrm rot="4777107">
            <a:off x="3498057" y="353456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1" name="Oval 43"/>
          <p:cNvSpPr>
            <a:spLocks noChangeAspect="1" noChangeArrowheads="1"/>
          </p:cNvSpPr>
          <p:nvPr/>
        </p:nvSpPr>
        <p:spPr bwMode="auto">
          <a:xfrm rot="4777107">
            <a:off x="4651375" y="5254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2" name="Oval 44"/>
          <p:cNvSpPr>
            <a:spLocks noChangeAspect="1" noChangeArrowheads="1"/>
          </p:cNvSpPr>
          <p:nvPr/>
        </p:nvSpPr>
        <p:spPr bwMode="auto">
          <a:xfrm rot="4777107">
            <a:off x="4346575" y="487362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3" name="Oval 45"/>
          <p:cNvSpPr>
            <a:spLocks noChangeAspect="1" noChangeArrowheads="1"/>
          </p:cNvSpPr>
          <p:nvPr/>
        </p:nvSpPr>
        <p:spPr bwMode="auto">
          <a:xfrm rot="4777107">
            <a:off x="2817019" y="373618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4" name="Oval 46"/>
          <p:cNvSpPr>
            <a:spLocks noChangeAspect="1" noChangeArrowheads="1"/>
          </p:cNvSpPr>
          <p:nvPr/>
        </p:nvSpPr>
        <p:spPr bwMode="auto">
          <a:xfrm rot="4777107">
            <a:off x="3713163" y="277653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5" name="Oval 47"/>
          <p:cNvSpPr>
            <a:spLocks noChangeAspect="1" noChangeArrowheads="1"/>
          </p:cNvSpPr>
          <p:nvPr/>
        </p:nvSpPr>
        <p:spPr bwMode="auto">
          <a:xfrm rot="4777107">
            <a:off x="4356101" y="436403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6" name="Oval 48"/>
          <p:cNvSpPr>
            <a:spLocks noChangeAspect="1" noChangeArrowheads="1"/>
          </p:cNvSpPr>
          <p:nvPr/>
        </p:nvSpPr>
        <p:spPr bwMode="auto">
          <a:xfrm rot="4777107">
            <a:off x="2504282" y="308213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7" name="Oval 49"/>
          <p:cNvSpPr>
            <a:spLocks noChangeAspect="1" noChangeArrowheads="1"/>
          </p:cNvSpPr>
          <p:nvPr/>
        </p:nvSpPr>
        <p:spPr bwMode="auto">
          <a:xfrm rot="4777107">
            <a:off x="3937794" y="504904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8" name="Oval 50"/>
          <p:cNvSpPr>
            <a:spLocks noChangeAspect="1" noChangeArrowheads="1"/>
          </p:cNvSpPr>
          <p:nvPr/>
        </p:nvSpPr>
        <p:spPr bwMode="auto">
          <a:xfrm rot="4777107">
            <a:off x="5303838" y="475615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5486400" y="1676400"/>
            <a:ext cx="3200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itchFamily="34" charset="0"/>
              </a:rPr>
              <a:t>f</a:t>
            </a:r>
            <a:r>
              <a:rPr lang="en-US" altLang="zh-CN" sz="2000" i="1">
                <a:latin typeface="Tahoma" pitchFamily="34" charset="0"/>
              </a:rPr>
              <a:t>(</a:t>
            </a:r>
            <a:r>
              <a:rPr lang="en-US" altLang="zh-CN" sz="2000" b="1" i="1">
                <a:latin typeface="Tahoma" pitchFamily="34" charset="0"/>
              </a:rPr>
              <a:t>x</a:t>
            </a:r>
            <a:r>
              <a:rPr lang="en-US" altLang="zh-CN" sz="2000" i="1">
                <a:latin typeface="Tahoma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,b</a:t>
            </a:r>
            <a:r>
              <a:rPr lang="en-US" altLang="zh-CN" sz="2000" i="1">
                <a:latin typeface="Tahoma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itchFamily="34" charset="0"/>
              </a:rPr>
              <a:t>w</a:t>
            </a:r>
            <a:r>
              <a:rPr lang="en-US" altLang="zh-CN" sz="2000" b="1" i="1">
                <a:latin typeface="Tahoma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 </a:t>
            </a:r>
            <a:r>
              <a:rPr lang="en-US" altLang="zh-CN" sz="2000" i="1">
                <a:latin typeface="Tahoma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itchFamily="34" charset="0"/>
              </a:rPr>
              <a:t>b</a:t>
            </a:r>
            <a:r>
              <a:rPr lang="en-US" altLang="zh-CN" sz="2000" i="1">
                <a:latin typeface="Tahoma" pitchFamily="34" charset="0"/>
              </a:rPr>
              <a:t>)</a:t>
            </a:r>
          </a:p>
        </p:txBody>
      </p:sp>
      <p:sp>
        <p:nvSpPr>
          <p:cNvPr id="237620" name="Line 52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he-IL" sz="2000">
              <a:latin typeface="Tahoma" pitchFamily="34" charset="0"/>
            </a:endParaRPr>
          </a:p>
        </p:txBody>
      </p:sp>
      <p:sp>
        <p:nvSpPr>
          <p:cNvPr id="237622" name="Text Box 54"/>
          <p:cNvSpPr txBox="1">
            <a:spLocks noChangeArrowheads="1"/>
          </p:cNvSpPr>
          <p:nvPr/>
        </p:nvSpPr>
        <p:spPr bwMode="auto">
          <a:xfrm>
            <a:off x="6400800" y="3352800"/>
            <a:ext cx="2209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itchFamily="34" charset="0"/>
              </a:rPr>
              <a:t>How would you classify this data?</a:t>
            </a:r>
          </a:p>
        </p:txBody>
      </p:sp>
      <p:sp>
        <p:nvSpPr>
          <p:cNvPr id="237623" name="Rectangle 55"/>
          <p:cNvSpPr>
            <a:spLocks noChangeArrowheads="1"/>
          </p:cNvSpPr>
          <p:nvPr/>
        </p:nvSpPr>
        <p:spPr bwMode="auto">
          <a:xfrm rot="-24333336">
            <a:off x="3962400" y="27432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b=0</a:t>
            </a:r>
          </a:p>
        </p:txBody>
      </p:sp>
      <p:sp>
        <p:nvSpPr>
          <p:cNvPr id="237624" name="Rectangle 56"/>
          <p:cNvSpPr>
            <a:spLocks noChangeArrowheads="1"/>
          </p:cNvSpPr>
          <p:nvPr/>
        </p:nvSpPr>
        <p:spPr bwMode="auto">
          <a:xfrm>
            <a:off x="4648200" y="48768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b&lt;0</a:t>
            </a:r>
          </a:p>
        </p:txBody>
      </p:sp>
      <p:sp>
        <p:nvSpPr>
          <p:cNvPr id="237625" name="Rectangle 57"/>
          <p:cNvSpPr>
            <a:spLocks noChangeArrowheads="1"/>
          </p:cNvSpPr>
          <p:nvPr/>
        </p:nvSpPr>
        <p:spPr bwMode="auto">
          <a:xfrm>
            <a:off x="2590800" y="1905000"/>
            <a:ext cx="2438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b&gt;0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4282" y="6357958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</a:pPr>
            <a:r>
              <a:rPr lang="en-US" altLang="zh-CN" sz="2000" b="1" dirty="0" err="1"/>
              <a:t>Mingyue</a:t>
            </a:r>
            <a:r>
              <a:rPr lang="en-US" altLang="zh-CN" sz="2000" b="1" dirty="0"/>
              <a:t> Tan</a:t>
            </a:r>
            <a:r>
              <a:rPr lang="en-US" altLang="zh-CN" dirty="0"/>
              <a:t>        The University of British Columbia Nov 26,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74" grpId="0" animBg="1"/>
      <p:bldP spid="237575" grpId="0"/>
      <p:bldP spid="237576" grpId="0" animBg="1"/>
      <p:bldP spid="237577" grpId="0"/>
      <p:bldP spid="237578" grpId="0" animBg="1"/>
      <p:bldP spid="237579" grpId="0"/>
      <p:bldP spid="237619" grpId="0"/>
      <p:bldP spid="237620" grpId="0" animBg="1"/>
      <p:bldP spid="237623" grpId="0"/>
      <p:bldP spid="237624" grpId="0"/>
      <p:bldP spid="2376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eqnarray*}&#10;  p({\rm mistake}) &amp;=&amp; p(\bfx \in {\cal R}_1, {\cal C}_2)&#10;  + p(\bfx \in {\cal R}_2, {\cal C}_1) \\&#10;  &amp;=&amp; \int_{{\cal R}_1} p(\bfx, {\cal C}_2) \diff{\bfx} +&#10;  \int_{{\cal R}_2} p(\bfx, {\cal C}_1) \diff{\bfx}.&#10;\end{eqnarray*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8"/>
  <p:tag name="PICTUREFILESIZE" val="100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$$ &#10;\mathbf{m}_1=\frac{1}{N_1} \sum_{n\in{\cal C}_1}\mathbf{x}_n,&#10;\,\,\,&#10;\mathbf{m}_2=\frac{1}{N_2} \sum_{n\in{\cal C}_2}\mathbf{x}_n.&#10;$$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9"/>
  <p:tag name="PICTUREFILESIZE" val="2127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3450</TotalTime>
  <Words>2593</Words>
  <Application>Microsoft Office PowerPoint</Application>
  <PresentationFormat>On-screen Show (4:3)</PresentationFormat>
  <Paragraphs>369</Paragraphs>
  <Slides>48</Slides>
  <Notes>45</Notes>
  <HiddenSlides>20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Arial</vt:lpstr>
      <vt:lpstr>Calibri</vt:lpstr>
      <vt:lpstr>Cambria Math</vt:lpstr>
      <vt:lpstr>cmsy10</vt:lpstr>
      <vt:lpstr>Franklin Gothic Book</vt:lpstr>
      <vt:lpstr>Franklin Gothic Medium</vt:lpstr>
      <vt:lpstr>Garamond</vt:lpstr>
      <vt:lpstr>Symbol</vt:lpstr>
      <vt:lpstr>Tahoma</vt:lpstr>
      <vt:lpstr>Times New Roman</vt:lpstr>
      <vt:lpstr>Wingdings</vt:lpstr>
      <vt:lpstr>Wingdings 2</vt:lpstr>
      <vt:lpstr>Trek</vt:lpstr>
      <vt:lpstr>Equation</vt:lpstr>
      <vt:lpstr>משוואה</vt:lpstr>
      <vt:lpstr>Support Vector Machines</vt:lpstr>
      <vt:lpstr>Overview</vt:lpstr>
      <vt:lpstr>Generative vs. Discriminative</vt:lpstr>
      <vt:lpstr>Minimum Misclassification Rate</vt:lpstr>
      <vt:lpstr>Simple linear classifier</vt:lpstr>
      <vt:lpstr>Maximize Fisher Criterion</vt:lpstr>
      <vt:lpstr>PowerPoint Presentation</vt:lpstr>
      <vt:lpstr>Inductive 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SVM Mathematically</vt:lpstr>
      <vt:lpstr>Inductive svm</vt:lpstr>
      <vt:lpstr>Inductive svm – The primal problem</vt:lpstr>
      <vt:lpstr>Inductive svm – The Dual problem</vt:lpstr>
      <vt:lpstr>Derivation</vt:lpstr>
      <vt:lpstr>Derivation</vt:lpstr>
      <vt:lpstr>PowerPoint Presentation</vt:lpstr>
      <vt:lpstr>Soft Margin Classification</vt:lpstr>
      <vt:lpstr>PowerPoint Presentation</vt:lpstr>
      <vt:lpstr>PowerPoint Presentation</vt:lpstr>
      <vt:lpstr>PowerPoint Presentation</vt:lpstr>
      <vt:lpstr>PowerPoint Presentation</vt:lpstr>
      <vt:lpstr>Other Kernels</vt:lpstr>
      <vt:lpstr>Properties of SVM</vt:lpstr>
      <vt:lpstr>Weakness of SVM</vt:lpstr>
      <vt:lpstr>Text classification</vt:lpstr>
      <vt:lpstr>Bag of words</vt:lpstr>
      <vt:lpstr>TF/IDF</vt:lpstr>
      <vt:lpstr>svm is good for Text classification</vt:lpstr>
      <vt:lpstr>shuttering</vt:lpstr>
      <vt:lpstr>shuttering</vt:lpstr>
      <vt:lpstr>VC - Dimension</vt:lpstr>
      <vt:lpstr>Why does VC – Dimension helps us</vt:lpstr>
      <vt:lpstr>Transductive svm</vt:lpstr>
      <vt:lpstr>Transductive svm theory</vt:lpstr>
      <vt:lpstr>TSVM oP - linear</vt:lpstr>
      <vt:lpstr>TSVM oP - linear</vt:lpstr>
      <vt:lpstr>PowerPoint Presentation</vt:lpstr>
      <vt:lpstr>Transductive svm algorithm</vt:lpstr>
      <vt:lpstr>Text classification using Tsvm</vt:lpstr>
      <vt:lpstr>Experiment: Reuters-21587</vt:lpstr>
      <vt:lpstr>Experiment: web-kb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Transductive Inference for Text Classification using Support Vector Machines</dc:title>
  <dc:creator>Edri</dc:creator>
  <cp:lastModifiedBy>Tal Dulberg</cp:lastModifiedBy>
  <cp:revision>205</cp:revision>
  <dcterms:created xsi:type="dcterms:W3CDTF">2011-02-24T20:11:29Z</dcterms:created>
  <dcterms:modified xsi:type="dcterms:W3CDTF">2022-06-29T20:33:44Z</dcterms:modified>
</cp:coreProperties>
</file>