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31"/>
  </p:notesMasterIdLst>
  <p:handoutMasterIdLst>
    <p:handoutMasterId r:id="rId32"/>
  </p:handout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Lst>
  <p:sldSz cx="9144000" cy="6858000" type="screen4x3"/>
  <p:notesSz cx="6797675" cy="9926638"/>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B2ABA6-3983-4C5D-9EC5-863F3FD4BE3E}" v="61" dt="2022-05-12T06:11:12.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84407" autoAdjust="0"/>
  </p:normalViewPr>
  <p:slideViewPr>
    <p:cSldViewPr>
      <p:cViewPr varScale="1">
        <p:scale>
          <a:sx n="50" d="100"/>
          <a:sy n="50" d="100"/>
        </p:scale>
        <p:origin x="1668" y="28"/>
      </p:cViewPr>
      <p:guideLst>
        <p:guide orient="horz" pos="2160"/>
        <p:guide pos="2880"/>
      </p:guideLst>
    </p:cSldViewPr>
  </p:slideViewPr>
  <p:notesTextViewPr>
    <p:cViewPr>
      <p:scale>
        <a:sx n="100" d="100"/>
        <a:sy n="100" d="100"/>
      </p:scale>
      <p:origin x="0" y="-172"/>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 Dulberg" userId="643278e3d9af6261" providerId="LiveId" clId="{10B2ABA6-3983-4C5D-9EC5-863F3FD4BE3E}"/>
    <pc:docChg chg="undo custSel modSld">
      <pc:chgData name="Tal Dulberg" userId="643278e3d9af6261" providerId="LiveId" clId="{10B2ABA6-3983-4C5D-9EC5-863F3FD4BE3E}" dt="2022-07-02T12:46:34.571" v="2820" actId="20577"/>
      <pc:docMkLst>
        <pc:docMk/>
      </pc:docMkLst>
      <pc:sldChg chg="modNotesTx">
        <pc:chgData name="Tal Dulberg" userId="643278e3d9af6261" providerId="LiveId" clId="{10B2ABA6-3983-4C5D-9EC5-863F3FD4BE3E}" dt="2022-06-30T12:43:29.303" v="2800" actId="20577"/>
        <pc:sldMkLst>
          <pc:docMk/>
          <pc:sldMk cId="0" sldId="256"/>
        </pc:sldMkLst>
      </pc:sldChg>
      <pc:sldChg chg="modNotesTx">
        <pc:chgData name="Tal Dulberg" userId="643278e3d9af6261" providerId="LiveId" clId="{10B2ABA6-3983-4C5D-9EC5-863F3FD4BE3E}" dt="2022-05-12T05:43:29.465" v="946" actId="20577"/>
        <pc:sldMkLst>
          <pc:docMk/>
          <pc:sldMk cId="0" sldId="258"/>
        </pc:sldMkLst>
      </pc:sldChg>
      <pc:sldChg chg="modNotesTx">
        <pc:chgData name="Tal Dulberg" userId="643278e3d9af6261" providerId="LiveId" clId="{10B2ABA6-3983-4C5D-9EC5-863F3FD4BE3E}" dt="2022-05-12T06:04:57.417" v="1632" actId="20577"/>
        <pc:sldMkLst>
          <pc:docMk/>
          <pc:sldMk cId="0" sldId="261"/>
        </pc:sldMkLst>
      </pc:sldChg>
      <pc:sldChg chg="modNotesTx">
        <pc:chgData name="Tal Dulberg" userId="643278e3d9af6261" providerId="LiveId" clId="{10B2ABA6-3983-4C5D-9EC5-863F3FD4BE3E}" dt="2022-07-02T12:46:34.571" v="2820" actId="20577"/>
        <pc:sldMkLst>
          <pc:docMk/>
          <pc:sldMk cId="0" sldId="263"/>
        </pc:sldMkLst>
      </pc:sldChg>
      <pc:sldChg chg="modNotesTx">
        <pc:chgData name="Tal Dulberg" userId="643278e3d9af6261" providerId="LiveId" clId="{10B2ABA6-3983-4C5D-9EC5-863F3FD4BE3E}" dt="2022-06-30T13:23:05.601" v="2801" actId="20577"/>
        <pc:sldMkLst>
          <pc:docMk/>
          <pc:sldMk cId="0" sldId="264"/>
        </pc:sldMkLst>
      </pc:sldChg>
      <pc:sldChg chg="modNotesTx">
        <pc:chgData name="Tal Dulberg" userId="643278e3d9af6261" providerId="LiveId" clId="{10B2ABA6-3983-4C5D-9EC5-863F3FD4BE3E}" dt="2022-05-12T06:03:48.822" v="1596" actId="20577"/>
        <pc:sldMkLst>
          <pc:docMk/>
          <pc:sldMk cId="0" sldId="265"/>
        </pc:sldMkLst>
      </pc:sldChg>
      <pc:sldChg chg="modSp mod modNotesTx">
        <pc:chgData name="Tal Dulberg" userId="643278e3d9af6261" providerId="LiveId" clId="{10B2ABA6-3983-4C5D-9EC5-863F3FD4BE3E}" dt="2022-05-12T06:11:00.906" v="1801" actId="20577"/>
        <pc:sldMkLst>
          <pc:docMk/>
          <pc:sldMk cId="0" sldId="267"/>
        </pc:sldMkLst>
        <pc:spChg chg="mod">
          <ac:chgData name="Tal Dulberg" userId="643278e3d9af6261" providerId="LiveId" clId="{10B2ABA6-3983-4C5D-9EC5-863F3FD4BE3E}" dt="2022-05-12T06:11:00.906" v="1801" actId="20577"/>
          <ac:spMkLst>
            <pc:docMk/>
            <pc:sldMk cId="0" sldId="267"/>
            <ac:spMk id="3" creationId="{00000000-0000-0000-0000-000000000000}"/>
          </ac:spMkLst>
        </pc:spChg>
      </pc:sldChg>
      <pc:sldChg chg="modNotesTx">
        <pc:chgData name="Tal Dulberg" userId="643278e3d9af6261" providerId="LiveId" clId="{10B2ABA6-3983-4C5D-9EC5-863F3FD4BE3E}" dt="2022-05-12T06:12:33.363" v="1917" actId="20577"/>
        <pc:sldMkLst>
          <pc:docMk/>
          <pc:sldMk cId="0" sldId="268"/>
        </pc:sldMkLst>
      </pc:sldChg>
      <pc:sldChg chg="modNotesTx">
        <pc:chgData name="Tal Dulberg" userId="643278e3d9af6261" providerId="LiveId" clId="{10B2ABA6-3983-4C5D-9EC5-863F3FD4BE3E}" dt="2022-05-12T06:13:12.864" v="1988" actId="20577"/>
        <pc:sldMkLst>
          <pc:docMk/>
          <pc:sldMk cId="0" sldId="269"/>
        </pc:sldMkLst>
      </pc:sldChg>
      <pc:sldChg chg="modNotesTx">
        <pc:chgData name="Tal Dulberg" userId="643278e3d9af6261" providerId="LiveId" clId="{10B2ABA6-3983-4C5D-9EC5-863F3FD4BE3E}" dt="2022-05-12T06:13:55.859" v="2032" actId="20577"/>
        <pc:sldMkLst>
          <pc:docMk/>
          <pc:sldMk cId="0" sldId="270"/>
        </pc:sldMkLst>
      </pc:sldChg>
      <pc:sldChg chg="modNotesTx">
        <pc:chgData name="Tal Dulberg" userId="643278e3d9af6261" providerId="LiveId" clId="{10B2ABA6-3983-4C5D-9EC5-863F3FD4BE3E}" dt="2022-05-12T06:15:58.676" v="2262" actId="20577"/>
        <pc:sldMkLst>
          <pc:docMk/>
          <pc:sldMk cId="0" sldId="271"/>
        </pc:sldMkLst>
      </pc:sldChg>
      <pc:sldChg chg="modNotesTx">
        <pc:chgData name="Tal Dulberg" userId="643278e3d9af6261" providerId="LiveId" clId="{10B2ABA6-3983-4C5D-9EC5-863F3FD4BE3E}" dt="2022-06-30T13:31:24.656" v="2812" actId="20577"/>
        <pc:sldMkLst>
          <pc:docMk/>
          <pc:sldMk cId="0" sldId="274"/>
        </pc:sldMkLst>
      </pc:sldChg>
      <pc:sldChg chg="modNotesTx">
        <pc:chgData name="Tal Dulberg" userId="643278e3d9af6261" providerId="LiveId" clId="{10B2ABA6-3983-4C5D-9EC5-863F3FD4BE3E}" dt="2022-05-12T06:54:02.894" v="2675" actId="20577"/>
        <pc:sldMkLst>
          <pc:docMk/>
          <pc:sldMk cId="0" sldId="280"/>
        </pc:sldMkLst>
      </pc:sldChg>
      <pc:sldChg chg="modNotesTx">
        <pc:chgData name="Tal Dulberg" userId="643278e3d9af6261" providerId="LiveId" clId="{10B2ABA6-3983-4C5D-9EC5-863F3FD4BE3E}" dt="2022-05-12T06:54:57.028" v="2789" actId="20577"/>
        <pc:sldMkLst>
          <pc:docMk/>
          <pc:sldMk cId="0" sldId="28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52625" y="1"/>
            <a:ext cx="2945050" cy="495996"/>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sz="quarter" idx="1"/>
          </p:nvPr>
        </p:nvSpPr>
        <p:spPr>
          <a:xfrm>
            <a:off x="1524" y="1"/>
            <a:ext cx="2945050" cy="495996"/>
          </a:xfrm>
          <a:prstGeom prst="rect">
            <a:avLst/>
          </a:prstGeom>
        </p:spPr>
        <p:txBody>
          <a:bodyPr vert="horz" lIns="91440" tIns="45720" rIns="91440" bIns="45720" rtlCol="1"/>
          <a:lstStyle>
            <a:lvl1pPr algn="l">
              <a:defRPr sz="1200"/>
            </a:lvl1pPr>
          </a:lstStyle>
          <a:p>
            <a:fld id="{765EBCF9-ECA2-4049-B5AB-96582F9A2C56}" type="datetimeFigureOut">
              <a:rPr lang="he-IL" smtClean="0"/>
              <a:pPr/>
              <a:t>ג'/תמוז/תשפ"ב</a:t>
            </a:fld>
            <a:endParaRPr lang="he-IL"/>
          </a:p>
        </p:txBody>
      </p:sp>
      <p:sp>
        <p:nvSpPr>
          <p:cNvPr id="4" name="מציין מיקום של כותרת תחתונה 3"/>
          <p:cNvSpPr>
            <a:spLocks noGrp="1"/>
          </p:cNvSpPr>
          <p:nvPr>
            <p:ph type="ftr" sz="quarter" idx="2"/>
          </p:nvPr>
        </p:nvSpPr>
        <p:spPr>
          <a:xfrm>
            <a:off x="3852625" y="9428962"/>
            <a:ext cx="2945050" cy="495996"/>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p:cNvSpPr>
            <a:spLocks noGrp="1"/>
          </p:cNvSpPr>
          <p:nvPr>
            <p:ph type="sldNum" sz="quarter" idx="3"/>
          </p:nvPr>
        </p:nvSpPr>
        <p:spPr>
          <a:xfrm>
            <a:off x="1524" y="9428962"/>
            <a:ext cx="2945050" cy="495996"/>
          </a:xfrm>
          <a:prstGeom prst="rect">
            <a:avLst/>
          </a:prstGeom>
        </p:spPr>
        <p:txBody>
          <a:bodyPr vert="horz" lIns="91440" tIns="45720" rIns="91440" bIns="45720" rtlCol="1" anchor="b"/>
          <a:lstStyle>
            <a:lvl1pPr algn="l">
              <a:defRPr sz="1200"/>
            </a:lvl1pPr>
          </a:lstStyle>
          <a:p>
            <a:fld id="{B0AEB3D9-A50B-47BE-84CE-8B97398DF631}" type="slidenum">
              <a:rPr lang="he-IL" smtClean="0"/>
              <a:pPr/>
              <a:t>‹#›</a:t>
            </a:fld>
            <a:endParaRPr lang="he-IL"/>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52016" y="0"/>
            <a:ext cx="2945659" cy="496332"/>
          </a:xfrm>
          <a:prstGeom prst="rect">
            <a:avLst/>
          </a:prstGeom>
        </p:spPr>
        <p:txBody>
          <a:bodyPr vert="horz" lIns="94046" tIns="47023" rIns="94046" bIns="47023" rtlCol="1"/>
          <a:lstStyle>
            <a:lvl1pPr algn="r">
              <a:defRPr sz="1200"/>
            </a:lvl1pPr>
          </a:lstStyle>
          <a:p>
            <a:endParaRPr lang="he-IL"/>
          </a:p>
        </p:txBody>
      </p:sp>
      <p:sp>
        <p:nvSpPr>
          <p:cNvPr id="3" name="Date Placeholder 2"/>
          <p:cNvSpPr>
            <a:spLocks noGrp="1"/>
          </p:cNvSpPr>
          <p:nvPr>
            <p:ph type="dt" idx="1"/>
          </p:nvPr>
        </p:nvSpPr>
        <p:spPr>
          <a:xfrm>
            <a:off x="1574" y="0"/>
            <a:ext cx="2945659" cy="496332"/>
          </a:xfrm>
          <a:prstGeom prst="rect">
            <a:avLst/>
          </a:prstGeom>
        </p:spPr>
        <p:txBody>
          <a:bodyPr vert="horz" lIns="94046" tIns="47023" rIns="94046" bIns="47023" rtlCol="1"/>
          <a:lstStyle>
            <a:lvl1pPr algn="l">
              <a:defRPr sz="1200"/>
            </a:lvl1pPr>
          </a:lstStyle>
          <a:p>
            <a:fld id="{2136ED15-450E-456E-9555-D1BD05DBEC5D}" type="datetimeFigureOut">
              <a:rPr lang="he-IL" smtClean="0"/>
              <a:pPr/>
              <a:t>ג'/תמוז/תשפ"ב</a:t>
            </a:fld>
            <a:endParaRPr lang="he-IL"/>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4046" tIns="47023" rIns="94046" bIns="47023" rtlCol="1" anchor="ctr"/>
          <a:lstStyle/>
          <a:p>
            <a:endParaRPr lang="he-IL"/>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4046" tIns="47023" rIns="94046" bIns="47023"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3852016" y="9428583"/>
            <a:ext cx="2945659" cy="496332"/>
          </a:xfrm>
          <a:prstGeom prst="rect">
            <a:avLst/>
          </a:prstGeom>
        </p:spPr>
        <p:txBody>
          <a:bodyPr vert="horz" lIns="94046" tIns="47023" rIns="94046" bIns="47023" rtlCol="1" anchor="b"/>
          <a:lstStyle>
            <a:lvl1pPr algn="r">
              <a:defRPr sz="1200"/>
            </a:lvl1pPr>
          </a:lstStyle>
          <a:p>
            <a:endParaRPr lang="he-IL"/>
          </a:p>
        </p:txBody>
      </p:sp>
      <p:sp>
        <p:nvSpPr>
          <p:cNvPr id="7" name="Slide Number Placeholder 6"/>
          <p:cNvSpPr>
            <a:spLocks noGrp="1"/>
          </p:cNvSpPr>
          <p:nvPr>
            <p:ph type="sldNum" sz="quarter" idx="5"/>
          </p:nvPr>
        </p:nvSpPr>
        <p:spPr>
          <a:xfrm>
            <a:off x="1574" y="9428583"/>
            <a:ext cx="2945659" cy="496332"/>
          </a:xfrm>
          <a:prstGeom prst="rect">
            <a:avLst/>
          </a:prstGeom>
        </p:spPr>
        <p:txBody>
          <a:bodyPr vert="horz" lIns="94046" tIns="47023" rIns="94046" bIns="47023" rtlCol="1" anchor="b"/>
          <a:lstStyle>
            <a:lvl1pPr algn="l">
              <a:defRPr sz="1200"/>
            </a:lvl1pPr>
          </a:lstStyle>
          <a:p>
            <a:fld id="{E6852D1B-C0B9-4B22-98A2-08E2D8F88649}" type="slidenum">
              <a:rPr lang="he-IL" smtClean="0"/>
              <a:pPr/>
              <a:t>‹#›</a:t>
            </a:fld>
            <a:endParaRPr lang="he-IL"/>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a:t>זיהוי</a:t>
            </a:r>
            <a:r>
              <a:rPr lang="he-IL" baseline="0" dirty="0"/>
              <a:t> "מזורז" של אובייקטים באמצעות שימוש בפיצ'רים</a:t>
            </a:r>
          </a:p>
          <a:p>
            <a:r>
              <a:rPr lang="en-US" dirty="0"/>
              <a:t>In the Viola-Jones object detection framework, the </a:t>
            </a:r>
            <a:r>
              <a:rPr lang="en-US" dirty="0" err="1"/>
              <a:t>Haar</a:t>
            </a:r>
            <a:r>
              <a:rPr lang="en-US" dirty="0"/>
              <a:t>-like features are therefore organized in something called a </a:t>
            </a:r>
            <a:r>
              <a:rPr lang="en-US" i="1" dirty="0"/>
              <a:t>classifier cascade</a:t>
            </a:r>
            <a:r>
              <a:rPr lang="en-US" dirty="0"/>
              <a:t> to form a strong learner or classifier.</a:t>
            </a:r>
          </a:p>
          <a:p>
            <a:r>
              <a:rPr lang="he-IL" dirty="0"/>
              <a:t>מטרת האלגוריתם הוא זיהוי פרצופים</a:t>
            </a:r>
          </a:p>
          <a:p>
            <a:r>
              <a:rPr lang="he-IL" dirty="0"/>
              <a:t>כאשר יש לנו מצלמה דבר ראשון צריך להכניס אותה לפוקוס, תחילה ביצעו זו ידנית, לאחר מכן הייתה </a:t>
            </a:r>
            <a:r>
              <a:rPr lang="he-IL" dirty="0" err="1"/>
              <a:t>גירסה</a:t>
            </a:r>
            <a:r>
              <a:rPr lang="he-IL" dirty="0"/>
              <a:t> שמשנה את הצמצמם עד שהיא נכנסת לפוקוס, לאחר מכן אוטומטית המצלמה מבצעת פוקוס על האובייקט המרכזי בתמונה, היום המצלמות מזהות מה האובייקט בתמונה ולפכי כך מחליטות על מה לעשות פוקוס.</a:t>
            </a:r>
          </a:p>
          <a:p>
            <a:r>
              <a:rPr lang="he-IL" dirty="0"/>
              <a:t>אלגוריתם זה מזהה באופן מהיר אובייקטים.</a:t>
            </a:r>
          </a:p>
        </p:txBody>
      </p:sp>
      <p:sp>
        <p:nvSpPr>
          <p:cNvPr id="4" name="Slide Number Placeholder 3"/>
          <p:cNvSpPr>
            <a:spLocks noGrp="1"/>
          </p:cNvSpPr>
          <p:nvPr>
            <p:ph type="sldNum" sz="quarter" idx="10"/>
          </p:nvPr>
        </p:nvSpPr>
        <p:spPr/>
        <p:txBody>
          <a:bodyPr/>
          <a:lstStyle/>
          <a:p>
            <a:fld id="{E6852D1B-C0B9-4B22-98A2-08E2D8F88649}" type="slidenum">
              <a:rPr lang="he-IL" smtClean="0"/>
              <a:pPr/>
              <a:t>1</a:t>
            </a:fld>
            <a:endParaRPr lang="he-I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על מנת ללמוד צריך דוגמאות של תמונות חיוביות ושליליות להתאמן עליהן. לכן מכינים </a:t>
            </a:r>
            <a:r>
              <a:rPr lang="en-US" dirty="0"/>
              <a:t>training set</a:t>
            </a:r>
            <a:r>
              <a:rPr lang="he-IL" dirty="0"/>
              <a:t> באופן ידני.</a:t>
            </a:r>
            <a:endParaRPr lang="en-IL" dirty="0"/>
          </a:p>
        </p:txBody>
      </p:sp>
      <p:sp>
        <p:nvSpPr>
          <p:cNvPr id="4" name="Slide Number Placeholder 3"/>
          <p:cNvSpPr>
            <a:spLocks noGrp="1"/>
          </p:cNvSpPr>
          <p:nvPr>
            <p:ph type="sldNum" sz="quarter" idx="5"/>
          </p:nvPr>
        </p:nvSpPr>
        <p:spPr/>
        <p:txBody>
          <a:bodyPr/>
          <a:lstStyle/>
          <a:p>
            <a:fld id="{E6852D1B-C0B9-4B22-98A2-08E2D8F88649}" type="slidenum">
              <a:rPr lang="he-IL" smtClean="0"/>
              <a:pPr/>
              <a:t>12</a:t>
            </a:fld>
            <a:endParaRPr lang="he-IL"/>
          </a:p>
        </p:txBody>
      </p:sp>
    </p:spTree>
    <p:extLst>
      <p:ext uri="{BB962C8B-B14F-4D97-AF65-F5344CB8AC3E}">
        <p14:creationId xmlns:p14="http://schemas.microsoft.com/office/powerpoint/2010/main" val="1773946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קיימים 180,000 פיצ'רים אפשריים עבור כל תת חלון, אך לא מחשבים את כולם.</a:t>
            </a:r>
            <a:endParaRPr lang="en-IL" dirty="0"/>
          </a:p>
        </p:txBody>
      </p:sp>
      <p:sp>
        <p:nvSpPr>
          <p:cNvPr id="4" name="Slide Number Placeholder 3"/>
          <p:cNvSpPr>
            <a:spLocks noGrp="1"/>
          </p:cNvSpPr>
          <p:nvPr>
            <p:ph type="sldNum" sz="quarter" idx="5"/>
          </p:nvPr>
        </p:nvSpPr>
        <p:spPr/>
        <p:txBody>
          <a:bodyPr/>
          <a:lstStyle/>
          <a:p>
            <a:fld id="{E6852D1B-C0B9-4B22-98A2-08E2D8F88649}" type="slidenum">
              <a:rPr lang="he-IL" smtClean="0"/>
              <a:pPr/>
              <a:t>13</a:t>
            </a:fld>
            <a:endParaRPr lang="he-IL"/>
          </a:p>
        </p:txBody>
      </p:sp>
    </p:spTree>
    <p:extLst>
      <p:ext uri="{BB962C8B-B14F-4D97-AF65-F5344CB8AC3E}">
        <p14:creationId xmlns:p14="http://schemas.microsoft.com/office/powerpoint/2010/main" val="3636490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a:t>כל </a:t>
            </a:r>
            <a:r>
              <a:rPr lang="en-US" dirty="0"/>
              <a:t>feature</a:t>
            </a:r>
            <a:r>
              <a:rPr lang="he-IL" dirty="0"/>
              <a:t> הוא </a:t>
            </a:r>
            <a:r>
              <a:rPr lang="en-US" dirty="0"/>
              <a:t>weak learner</a:t>
            </a:r>
            <a:endParaRPr lang="he-IL" dirty="0"/>
          </a:p>
          <a:p>
            <a:r>
              <a:rPr lang="he-IL" dirty="0"/>
              <a:t>עבור</a:t>
            </a:r>
            <a:r>
              <a:rPr lang="he-IL" baseline="0" dirty="0"/>
              <a:t> כל </a:t>
            </a:r>
            <a:r>
              <a:rPr lang="en-US" baseline="0" dirty="0"/>
              <a:t>feature</a:t>
            </a:r>
            <a:r>
              <a:rPr lang="he-IL" baseline="0" dirty="0"/>
              <a:t> שנבחר המסווג קובע את ערך הסף האופטימלי בו מתקבל מספר מינימלי של דוגמאות שאינן מסווגות נכון</a:t>
            </a:r>
          </a:p>
          <a:p>
            <a:r>
              <a:rPr lang="he-IL" baseline="0" dirty="0"/>
              <a:t>בפועל אין </a:t>
            </a:r>
            <a:r>
              <a:rPr lang="en-US" baseline="0" dirty="0"/>
              <a:t>feature</a:t>
            </a:r>
            <a:r>
              <a:rPr lang="he-IL" baseline="0" dirty="0"/>
              <a:t> יחיד אשר יכול לבצע את תהליך הסיווג ללא טעויות</a:t>
            </a:r>
          </a:p>
          <a:p>
            <a:r>
              <a:rPr lang="he-IL" baseline="0" dirty="0"/>
              <a:t>ל-</a:t>
            </a:r>
            <a:r>
              <a:rPr lang="en-US" baseline="0" dirty="0"/>
              <a:t>Features</a:t>
            </a:r>
            <a:r>
              <a:rPr lang="he-IL" baseline="0" dirty="0"/>
              <a:t> בניסויים ראשוניים היו טעויות בין הערכים 0.1 ל-0.3 ובהמשך כאשר המשימה נהייתה קשה יותר בין 0.4 ל-0.5</a:t>
            </a:r>
            <a:endParaRPr lang="he-IL" dirty="0"/>
          </a:p>
        </p:txBody>
      </p:sp>
      <p:sp>
        <p:nvSpPr>
          <p:cNvPr id="4" name="Slide Number Placeholder 3"/>
          <p:cNvSpPr>
            <a:spLocks noGrp="1"/>
          </p:cNvSpPr>
          <p:nvPr>
            <p:ph type="sldNum" sz="quarter" idx="10"/>
          </p:nvPr>
        </p:nvSpPr>
        <p:spPr/>
        <p:txBody>
          <a:bodyPr/>
          <a:lstStyle/>
          <a:p>
            <a:fld id="{E6852D1B-C0B9-4B22-98A2-08E2D8F88649}" type="slidenum">
              <a:rPr lang="he-IL" smtClean="0"/>
              <a:pPr/>
              <a:t>14</a:t>
            </a:fld>
            <a:endParaRPr lang="he-IL"/>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באמצעות שימשו ב</a:t>
            </a:r>
            <a:r>
              <a:rPr lang="en-US" dirty="0" err="1"/>
              <a:t>adaboost</a:t>
            </a:r>
            <a:r>
              <a:rPr lang="he-IL" dirty="0"/>
              <a:t> עם 200 </a:t>
            </a:r>
            <a:r>
              <a:rPr lang="en-US" dirty="0"/>
              <a:t>features</a:t>
            </a:r>
            <a:r>
              <a:rPr lang="he-IL" dirty="0"/>
              <a:t> אז יצא רמת דיוק של זיהוי פרצופים ב95%, אם </a:t>
            </a:r>
            <a:r>
              <a:rPr lang="en-US" dirty="0"/>
              <a:t>false positive</a:t>
            </a:r>
            <a:r>
              <a:rPr lang="he-IL" dirty="0"/>
              <a:t> של 1 מתוך 14048.</a:t>
            </a:r>
          </a:p>
          <a:p>
            <a:r>
              <a:rPr lang="he-IL" dirty="0"/>
              <a:t>תוצאות אלו לא מספיקות למשימות בעולם האמיתי.</a:t>
            </a:r>
          </a:p>
          <a:p>
            <a:r>
              <a:rPr lang="he-IL" dirty="0"/>
              <a:t>צריך משהו לשפר את הביצועים בלי להעלות את זמן </a:t>
            </a:r>
            <a:r>
              <a:rPr lang="he-IL" dirty="0" err="1"/>
              <a:t>היבצוע</a:t>
            </a:r>
            <a:r>
              <a:rPr lang="he-IL" dirty="0"/>
              <a:t>.</a:t>
            </a:r>
            <a:endParaRPr lang="en-IL" dirty="0"/>
          </a:p>
        </p:txBody>
      </p:sp>
      <p:sp>
        <p:nvSpPr>
          <p:cNvPr id="4" name="Slide Number Placeholder 3"/>
          <p:cNvSpPr>
            <a:spLocks noGrp="1"/>
          </p:cNvSpPr>
          <p:nvPr>
            <p:ph type="sldNum" sz="quarter" idx="5"/>
          </p:nvPr>
        </p:nvSpPr>
        <p:spPr/>
        <p:txBody>
          <a:bodyPr/>
          <a:lstStyle/>
          <a:p>
            <a:fld id="{E6852D1B-C0B9-4B22-98A2-08E2D8F88649}" type="slidenum">
              <a:rPr lang="he-IL" smtClean="0"/>
              <a:pPr/>
              <a:t>15</a:t>
            </a:fld>
            <a:endParaRPr lang="he-IL"/>
          </a:p>
        </p:txBody>
      </p:sp>
    </p:spTree>
    <p:extLst>
      <p:ext uri="{BB962C8B-B14F-4D97-AF65-F5344CB8AC3E}">
        <p14:creationId xmlns:p14="http://schemas.microsoft.com/office/powerpoint/2010/main" val="1280484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r>
              <a:rPr lang="en-US" dirty="0"/>
              <a:t>The first feature measures the difference in intensity between the region of the eyes and a region across the upper cheeks.</a:t>
            </a:r>
          </a:p>
          <a:p>
            <a:pPr algn="l" rtl="0"/>
            <a:r>
              <a:rPr lang="en-US" dirty="0"/>
              <a:t>The feature capitalizes on the observation that the eye region is often darker than the cheeks. </a:t>
            </a:r>
          </a:p>
          <a:p>
            <a:pPr algn="l" rtl="0"/>
            <a:r>
              <a:rPr lang="en-US" dirty="0"/>
              <a:t>The second feature compares the intensities in the eye regions to the intensity across the bridge of the nose.</a:t>
            </a:r>
            <a:endParaRPr lang="he-IL" dirty="0"/>
          </a:p>
        </p:txBody>
      </p:sp>
      <p:sp>
        <p:nvSpPr>
          <p:cNvPr id="4" name="Slide Number Placeholder 3"/>
          <p:cNvSpPr>
            <a:spLocks noGrp="1"/>
          </p:cNvSpPr>
          <p:nvPr>
            <p:ph type="sldNum" sz="quarter" idx="10"/>
          </p:nvPr>
        </p:nvSpPr>
        <p:spPr/>
        <p:txBody>
          <a:bodyPr/>
          <a:lstStyle/>
          <a:p>
            <a:fld id="{E6852D1B-C0B9-4B22-98A2-08E2D8F88649}" type="slidenum">
              <a:rPr lang="he-IL" smtClean="0"/>
              <a:pPr/>
              <a:t>16</a:t>
            </a:fld>
            <a:endParaRPr lang="he-IL"/>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מפעילים </a:t>
            </a:r>
            <a:r>
              <a:rPr lang="en-US" dirty="0"/>
              <a:t>classifier</a:t>
            </a:r>
            <a:r>
              <a:rPr lang="he-IL" dirty="0"/>
              <a:t> אם הוא אומר שזה בטוח לא פרצוף אז מוותרים עליו, אם לא בטוח אז הוא עובר לשלב הסיווג הבא. לכן נדרש שכמעט ולא יהיה מקרים בהם שהוא אומר שפרצוף הוא לא פרצוף, כי </a:t>
            </a:r>
            <a:r>
              <a:rPr lang="he-IL"/>
              <a:t>אז המלבן </a:t>
            </a:r>
            <a:r>
              <a:rPr lang="he-IL" dirty="0"/>
              <a:t>בתמונה נזרק הצידה ואבד ולא נזהה אותו כפרצוף.</a:t>
            </a:r>
          </a:p>
          <a:p>
            <a:r>
              <a:rPr lang="he-IL" dirty="0"/>
              <a:t>בכל מעבר לסיווג הבא אנחנו מצמצים את כמות המלבנים שאנחנו עוברים עליהם.</a:t>
            </a:r>
            <a:endParaRPr lang="en-IL" dirty="0"/>
          </a:p>
        </p:txBody>
      </p:sp>
      <p:sp>
        <p:nvSpPr>
          <p:cNvPr id="4" name="Slide Number Placeholder 3"/>
          <p:cNvSpPr>
            <a:spLocks noGrp="1"/>
          </p:cNvSpPr>
          <p:nvPr>
            <p:ph type="sldNum" sz="quarter" idx="5"/>
          </p:nvPr>
        </p:nvSpPr>
        <p:spPr/>
        <p:txBody>
          <a:bodyPr/>
          <a:lstStyle/>
          <a:p>
            <a:fld id="{E6852D1B-C0B9-4B22-98A2-08E2D8F88649}" type="slidenum">
              <a:rPr lang="he-IL" smtClean="0"/>
              <a:pPr/>
              <a:t>17</a:t>
            </a:fld>
            <a:endParaRPr lang="he-IL"/>
          </a:p>
        </p:txBody>
      </p:sp>
    </p:spTree>
    <p:extLst>
      <p:ext uri="{BB962C8B-B14F-4D97-AF65-F5344CB8AC3E}">
        <p14:creationId xmlns:p14="http://schemas.microsoft.com/office/powerpoint/2010/main" val="3832019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pPr algn="l" rtl="0"/>
            <a:r>
              <a:rPr lang="en-US" dirty="0"/>
              <a:t>A positive result from the first classifier triggers the evaluation of a second classifier which has also been adjusted to </a:t>
            </a:r>
          </a:p>
          <a:p>
            <a:pPr algn="l" rtl="0"/>
            <a:r>
              <a:rPr lang="en-US" dirty="0"/>
              <a:t>achieve very high detection rates. A positive result from the second classifier triggers a third classifier, and so</a:t>
            </a:r>
          </a:p>
          <a:p>
            <a:pPr algn="l" rtl="0"/>
            <a:r>
              <a:rPr lang="en-US" dirty="0"/>
              <a:t>on. A negative outcome at any point leads to the immediate rejection of the sub-window</a:t>
            </a:r>
            <a:endParaRPr lang="he-IL" dirty="0"/>
          </a:p>
        </p:txBody>
      </p:sp>
      <p:sp>
        <p:nvSpPr>
          <p:cNvPr id="4" name="מציין מיקום של מספר שקופית 3"/>
          <p:cNvSpPr>
            <a:spLocks noGrp="1"/>
          </p:cNvSpPr>
          <p:nvPr>
            <p:ph type="sldNum" sz="quarter" idx="10"/>
          </p:nvPr>
        </p:nvSpPr>
        <p:spPr/>
        <p:txBody>
          <a:bodyPr/>
          <a:lstStyle/>
          <a:p>
            <a:fld id="{D1651321-5320-4CD7-A8FD-C15D29296D18}" type="slidenum">
              <a:rPr lang="he-IL" smtClean="0"/>
              <a:pPr/>
              <a:t>18</a:t>
            </a:fld>
            <a:endParaRPr lang="he-IL"/>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pPr algn="l" defTabSz="940460" rtl="0">
              <a:defRPr/>
            </a:pPr>
            <a:r>
              <a:rPr lang="en-US" dirty="0"/>
              <a:t>Note: the second classifier faces a more difficult task than the  first</a:t>
            </a:r>
            <a:endParaRPr lang="he-IL" dirty="0"/>
          </a:p>
          <a:p>
            <a:pPr algn="l" rtl="0"/>
            <a:endParaRPr lang="he-IL" dirty="0"/>
          </a:p>
        </p:txBody>
      </p:sp>
      <p:sp>
        <p:nvSpPr>
          <p:cNvPr id="4" name="מציין מיקום של מספר שקופית 3"/>
          <p:cNvSpPr>
            <a:spLocks noGrp="1"/>
          </p:cNvSpPr>
          <p:nvPr>
            <p:ph type="sldNum" sz="quarter" idx="10"/>
          </p:nvPr>
        </p:nvSpPr>
        <p:spPr/>
        <p:txBody>
          <a:bodyPr/>
          <a:lstStyle/>
          <a:p>
            <a:fld id="{D1651321-5320-4CD7-A8FD-C15D29296D18}" type="slidenum">
              <a:rPr lang="he-IL" smtClean="0"/>
              <a:pPr/>
              <a:t>19</a:t>
            </a:fld>
            <a:endParaRPr lang="he-IL"/>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E6852D1B-C0B9-4B22-98A2-08E2D8F88649}" type="slidenum">
              <a:rPr lang="he-IL" smtClean="0"/>
              <a:pPr/>
              <a:t>20</a:t>
            </a:fld>
            <a:endParaRPr lang="he-IL"/>
          </a:p>
        </p:txBody>
      </p:sp>
    </p:spTree>
    <p:extLst>
      <p:ext uri="{BB962C8B-B14F-4D97-AF65-F5344CB8AC3E}">
        <p14:creationId xmlns:p14="http://schemas.microsoft.com/office/powerpoint/2010/main" val="3649900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pPr algn="l" rtl="0"/>
            <a:r>
              <a:rPr lang="en-US" dirty="0"/>
              <a:t>In comparison, this system is about 15 times faster than an implementation of the detection system constructed</a:t>
            </a:r>
          </a:p>
          <a:p>
            <a:pPr algn="l" rtl="0"/>
            <a:r>
              <a:rPr lang="en-US" dirty="0"/>
              <a:t>by Rowley et al.</a:t>
            </a:r>
            <a:endParaRPr lang="he-IL" dirty="0"/>
          </a:p>
        </p:txBody>
      </p:sp>
      <p:sp>
        <p:nvSpPr>
          <p:cNvPr id="4" name="מציין מיקום של מספר שקופית 3"/>
          <p:cNvSpPr>
            <a:spLocks noGrp="1"/>
          </p:cNvSpPr>
          <p:nvPr>
            <p:ph type="sldNum" sz="quarter" idx="10"/>
          </p:nvPr>
        </p:nvSpPr>
        <p:spPr/>
        <p:txBody>
          <a:bodyPr/>
          <a:lstStyle/>
          <a:p>
            <a:fld id="{D1651321-5320-4CD7-A8FD-C15D29296D18}" type="slidenum">
              <a:rPr lang="he-IL" smtClean="0"/>
              <a:pPr/>
              <a:t>21</a:t>
            </a:fld>
            <a:endParaRPr lang="he-I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r>
              <a:rPr lang="en-US" dirty="0" err="1"/>
              <a:t>AdaBoost</a:t>
            </a:r>
            <a:r>
              <a:rPr lang="en-US" dirty="0"/>
              <a:t> is an algorithm for constructing a ”strong” classifier as linear combination of “simple” “weak” classifiers</a:t>
            </a:r>
          </a:p>
          <a:p>
            <a:pPr algn="just" rtl="1"/>
            <a:r>
              <a:rPr lang="en-US" dirty="0"/>
              <a:t>Cascade</a:t>
            </a:r>
            <a:r>
              <a:rPr lang="he-IL" dirty="0"/>
              <a:t> – סדרה של פעולות שבה פעולה אחת גוררת את זו שבאה אחריה</a:t>
            </a:r>
          </a:p>
          <a:p>
            <a:pPr algn="just" rtl="1"/>
            <a:r>
              <a:rPr lang="he-IL" dirty="0"/>
              <a:t>באלגוריתם יש כמה חלקים חשובים:</a:t>
            </a:r>
          </a:p>
          <a:p>
            <a:pPr algn="just" rtl="1"/>
            <a:r>
              <a:rPr lang="he-IL" dirty="0"/>
              <a:t>דבר ראשון הוא למצוא את ה</a:t>
            </a:r>
            <a:r>
              <a:rPr lang="en-US" dirty="0"/>
              <a:t>features</a:t>
            </a:r>
            <a:r>
              <a:rPr lang="he-IL" dirty="0"/>
              <a:t>- נדרש כי תהליך זה יתבצע כמה שיותר מהר כדי לא לעכב את שאר העבודה. הם משתמשים במשהו שנקרא "</a:t>
            </a:r>
            <a:r>
              <a:rPr lang="en-US" dirty="0"/>
              <a:t>integral image</a:t>
            </a:r>
            <a:r>
              <a:rPr lang="he-IL" dirty="0"/>
              <a:t>"</a:t>
            </a:r>
          </a:p>
          <a:p>
            <a:pPr algn="just" rtl="1"/>
            <a:r>
              <a:rPr lang="he-IL" dirty="0"/>
              <a:t>האלגוריתם מבוסס על </a:t>
            </a:r>
            <a:r>
              <a:rPr lang="en-US" dirty="0" err="1"/>
              <a:t>adaboost</a:t>
            </a:r>
            <a:r>
              <a:rPr lang="he-IL" dirty="0"/>
              <a:t>, זאת אומרת על מסווגים פשוטים</a:t>
            </a:r>
          </a:p>
          <a:p>
            <a:pPr algn="just" rtl="1"/>
            <a:r>
              <a:rPr lang="he-IL" dirty="0"/>
              <a:t>החלק השלישי הוא </a:t>
            </a:r>
            <a:r>
              <a:rPr lang="en-US" dirty="0"/>
              <a:t>cascade</a:t>
            </a:r>
            <a:r>
              <a:rPr lang="he-IL" dirty="0"/>
              <a:t> (מפל מים)- הוא מקבל תמונה ומגדיר מה בוודאות לא פרצוף וכך חוסך הרבה זמן </a:t>
            </a:r>
            <a:r>
              <a:rPr lang="he-IL" dirty="0" err="1"/>
              <a:t>ביזהוי</a:t>
            </a:r>
            <a:r>
              <a:rPr lang="he-IL" dirty="0"/>
              <a:t> הפרצוף (זורק 98 אחוז מהפיקסלים בתמונה כי מזהה אותם כרקע</a:t>
            </a:r>
          </a:p>
          <a:p>
            <a:pPr algn="just" rtl="1"/>
            <a:r>
              <a:rPr lang="he-IL" dirty="0"/>
              <a:t>השלבים מתבצעים כל פעם על מה שנשאר עד להגעה לתוצאה רצויה</a:t>
            </a:r>
          </a:p>
        </p:txBody>
      </p:sp>
      <p:sp>
        <p:nvSpPr>
          <p:cNvPr id="4" name="Slide Number Placeholder 3"/>
          <p:cNvSpPr>
            <a:spLocks noGrp="1"/>
          </p:cNvSpPr>
          <p:nvPr>
            <p:ph type="sldNum" sz="quarter" idx="10"/>
          </p:nvPr>
        </p:nvSpPr>
        <p:spPr/>
        <p:txBody>
          <a:bodyPr/>
          <a:lstStyle/>
          <a:p>
            <a:fld id="{E6852D1B-C0B9-4B22-98A2-08E2D8F88649}" type="slidenum">
              <a:rPr lang="he-IL" smtClean="0"/>
              <a:pPr/>
              <a:t>3</a:t>
            </a:fld>
            <a:endParaRPr lang="he-IL"/>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E6852D1B-C0B9-4B22-98A2-08E2D8F88649}" type="slidenum">
              <a:rPr lang="he-IL" smtClean="0"/>
              <a:pPr/>
              <a:t>22</a:t>
            </a:fld>
            <a:endParaRPr lang="he-IL"/>
          </a:p>
        </p:txBody>
      </p:sp>
    </p:spTree>
    <p:extLst>
      <p:ext uri="{BB962C8B-B14F-4D97-AF65-F5344CB8AC3E}">
        <p14:creationId xmlns:p14="http://schemas.microsoft.com/office/powerpoint/2010/main" val="14237312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אלו התמונות שהשתמשו בהם ב</a:t>
            </a:r>
            <a:r>
              <a:rPr lang="en-US" dirty="0"/>
              <a:t>training</a:t>
            </a:r>
            <a:r>
              <a:rPr lang="he-IL" dirty="0"/>
              <a:t>- תמונות כשהם מסתכלים פרונטלית למצלמה</a:t>
            </a:r>
            <a:endParaRPr lang="en-IL" dirty="0"/>
          </a:p>
        </p:txBody>
      </p:sp>
      <p:sp>
        <p:nvSpPr>
          <p:cNvPr id="4" name="Slide Number Placeholder 3"/>
          <p:cNvSpPr>
            <a:spLocks noGrp="1"/>
          </p:cNvSpPr>
          <p:nvPr>
            <p:ph type="sldNum" sz="quarter" idx="5"/>
          </p:nvPr>
        </p:nvSpPr>
        <p:spPr/>
        <p:txBody>
          <a:bodyPr/>
          <a:lstStyle/>
          <a:p>
            <a:fld id="{E6852D1B-C0B9-4B22-98A2-08E2D8F88649}" type="slidenum">
              <a:rPr lang="he-IL" smtClean="0"/>
              <a:pPr/>
              <a:t>23</a:t>
            </a:fld>
            <a:endParaRPr lang="he-IL"/>
          </a:p>
        </p:txBody>
      </p:sp>
    </p:spTree>
    <p:extLst>
      <p:ext uri="{BB962C8B-B14F-4D97-AF65-F5344CB8AC3E}">
        <p14:creationId xmlns:p14="http://schemas.microsoft.com/office/powerpoint/2010/main" val="874252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E6852D1B-C0B9-4B22-98A2-08E2D8F88649}" type="slidenum">
              <a:rPr lang="he-IL" smtClean="0"/>
              <a:pPr/>
              <a:t>24</a:t>
            </a:fld>
            <a:endParaRPr lang="he-IL"/>
          </a:p>
        </p:txBody>
      </p:sp>
    </p:spTree>
    <p:extLst>
      <p:ext uri="{BB962C8B-B14F-4D97-AF65-F5344CB8AC3E}">
        <p14:creationId xmlns:p14="http://schemas.microsoft.com/office/powerpoint/2010/main" val="28822280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pPr algn="l" rtl="0"/>
            <a:r>
              <a:rPr lang="en-US" b="1" dirty="0"/>
              <a:t>A simple voting scheme to further improve results</a:t>
            </a:r>
          </a:p>
          <a:p>
            <a:pPr algn="l" rtl="0"/>
            <a:r>
              <a:rPr lang="en-US" dirty="0"/>
              <a:t>In table 2 we also show results from running three detectors</a:t>
            </a:r>
          </a:p>
          <a:p>
            <a:pPr algn="l" rtl="0"/>
            <a:r>
              <a:rPr lang="en-US" dirty="0"/>
              <a:t>(the 38 layer one described above plus two similarly</a:t>
            </a:r>
          </a:p>
          <a:p>
            <a:pPr algn="l" rtl="0"/>
            <a:r>
              <a:rPr lang="en-US" dirty="0"/>
              <a:t>trained detectors) and outputting the majority vote of the</a:t>
            </a:r>
          </a:p>
          <a:p>
            <a:pPr algn="l" rtl="0"/>
            <a:r>
              <a:rPr lang="en-US" dirty="0"/>
              <a:t>three detectors</a:t>
            </a:r>
            <a:endParaRPr lang="he-IL" dirty="0"/>
          </a:p>
        </p:txBody>
      </p:sp>
      <p:sp>
        <p:nvSpPr>
          <p:cNvPr id="4" name="מציין מיקום של מספר שקופית 3"/>
          <p:cNvSpPr>
            <a:spLocks noGrp="1"/>
          </p:cNvSpPr>
          <p:nvPr>
            <p:ph type="sldNum" sz="quarter" idx="10"/>
          </p:nvPr>
        </p:nvSpPr>
        <p:spPr/>
        <p:txBody>
          <a:bodyPr/>
          <a:lstStyle/>
          <a:p>
            <a:fld id="{D1651321-5320-4CD7-A8FD-C15D29296D18}" type="slidenum">
              <a:rPr lang="he-IL" smtClean="0"/>
              <a:pPr/>
              <a:t>26</a:t>
            </a:fld>
            <a:endParaRPr lang="he-I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a:t>ניתן להסתכל על סדרת</a:t>
            </a:r>
            <a:r>
              <a:rPr lang="he-IL" baseline="0" dirty="0"/>
              <a:t> הפעולות כעל מכניזם המתמקד באזורים מסויימים בתמונה אשר בניגוד לגישות קודמות מספק התחייבות סטטיסטית שסביר להניח שאזורים שאינם מרכזיים בתמונה לא יכילו את האובייקט אותו מחפשים</a:t>
            </a:r>
          </a:p>
          <a:p>
            <a:r>
              <a:rPr lang="he-IL" baseline="0" dirty="0"/>
              <a:t>ה-</a:t>
            </a:r>
            <a:r>
              <a:rPr lang="en-US" baseline="0" dirty="0"/>
              <a:t>detector</a:t>
            </a:r>
            <a:r>
              <a:rPr lang="he-IL" baseline="0" dirty="0"/>
              <a:t> סורק 15 תמונות לשנייה מבלי להזדקק לשיטות להבחנה/הבדלה בין תמונות או לזיהוי ספציפי של צבע עור</a:t>
            </a:r>
          </a:p>
          <a:p>
            <a:r>
              <a:rPr lang="en-US" dirty="0"/>
              <a:t>A cascaded classifier to combine many features efficiently</a:t>
            </a:r>
            <a:endParaRPr lang="he-IL" dirty="0"/>
          </a:p>
        </p:txBody>
      </p:sp>
      <p:sp>
        <p:nvSpPr>
          <p:cNvPr id="4" name="Slide Number Placeholder 3"/>
          <p:cNvSpPr>
            <a:spLocks noGrp="1"/>
          </p:cNvSpPr>
          <p:nvPr>
            <p:ph type="sldNum" sz="quarter" idx="10"/>
          </p:nvPr>
        </p:nvSpPr>
        <p:spPr/>
        <p:txBody>
          <a:bodyPr/>
          <a:lstStyle/>
          <a:p>
            <a:fld id="{E6852D1B-C0B9-4B22-98A2-08E2D8F88649}" type="slidenum">
              <a:rPr lang="he-IL" smtClean="0"/>
              <a:pPr/>
              <a:t>4</a:t>
            </a:fld>
            <a:endParaRPr lang="he-I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baseline="0" dirty="0"/>
              <a:t>מעבירים הכל לשחור לבן, כל מה שכתוב בשחור מכפילים את ערך האפרוריות שלו ב1, כל מה שכתוב בלבן מכפילים ב</a:t>
            </a:r>
            <a:r>
              <a:rPr lang="en-US" baseline="0" dirty="0"/>
              <a:t>-1</a:t>
            </a:r>
            <a:r>
              <a:rPr lang="he-IL" baseline="0" dirty="0"/>
              <a:t>, </a:t>
            </a:r>
            <a:r>
              <a:rPr lang="he-IL" baseline="0" dirty="0" err="1"/>
              <a:t>סוכמים</a:t>
            </a:r>
            <a:r>
              <a:rPr lang="he-IL" baseline="0" dirty="0"/>
              <a:t> את הפיקסלים באזור מסוים, אם הערך יוצא קרוב ל0 אז מעיפים את אזור זה</a:t>
            </a:r>
          </a:p>
          <a:p>
            <a:r>
              <a:rPr lang="en-US" dirty="0"/>
              <a:t>Reminiscent</a:t>
            </a:r>
            <a:r>
              <a:rPr lang="he-IL" baseline="0" dirty="0"/>
              <a:t> – מזכיר</a:t>
            </a:r>
          </a:p>
          <a:p>
            <a:r>
              <a:rPr lang="en-US" dirty="0"/>
              <a:t>Simple rectangular features, called </a:t>
            </a:r>
            <a:r>
              <a:rPr lang="en-US" dirty="0" err="1"/>
              <a:t>Haar</a:t>
            </a:r>
            <a:r>
              <a:rPr lang="en-US" dirty="0"/>
              <a:t> features</a:t>
            </a:r>
            <a:endParaRPr lang="he-IL" dirty="0"/>
          </a:p>
          <a:p>
            <a:r>
              <a:rPr lang="he-IL" dirty="0"/>
              <a:t>לאחר שה-</a:t>
            </a:r>
            <a:r>
              <a:rPr lang="en-US" dirty="0"/>
              <a:t>detector</a:t>
            </a:r>
            <a:r>
              <a:rPr lang="he-IL" dirty="0"/>
              <a:t> עיבד את ה-</a:t>
            </a:r>
            <a:r>
              <a:rPr lang="en-US" dirty="0"/>
              <a:t>harr</a:t>
            </a:r>
            <a:r>
              <a:rPr lang="en-US" baseline="0" dirty="0"/>
              <a:t> like features</a:t>
            </a:r>
            <a:r>
              <a:rPr lang="he-IL" baseline="0" dirty="0"/>
              <a:t>, הוא יהיה מסוגל לזהות אותם בכל </a:t>
            </a:r>
            <a:r>
              <a:rPr lang="he-IL" baseline="0" dirty="0" err="1"/>
              <a:t>מימד</a:t>
            </a:r>
            <a:r>
              <a:rPr lang="he-IL" baseline="0" dirty="0"/>
              <a:t> או מיקום בזמן קבוע</a:t>
            </a:r>
          </a:p>
          <a:p>
            <a:endParaRPr lang="he-IL" baseline="0" dirty="0"/>
          </a:p>
        </p:txBody>
      </p:sp>
      <p:sp>
        <p:nvSpPr>
          <p:cNvPr id="4" name="Slide Number Placeholder 3"/>
          <p:cNvSpPr>
            <a:spLocks noGrp="1"/>
          </p:cNvSpPr>
          <p:nvPr>
            <p:ph type="sldNum" sz="quarter" idx="10"/>
          </p:nvPr>
        </p:nvSpPr>
        <p:spPr/>
        <p:txBody>
          <a:bodyPr/>
          <a:lstStyle/>
          <a:p>
            <a:fld id="{E6852D1B-C0B9-4B22-98A2-08E2D8F88649}" type="slidenum">
              <a:rPr lang="he-IL" smtClean="0"/>
              <a:pPr/>
              <a:t>6</a:t>
            </a:fld>
            <a:endParaRPr lang="he-I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a:t>שיטה</a:t>
            </a:r>
            <a:r>
              <a:rPr lang="he-IL" baseline="0" dirty="0"/>
              <a:t> לבניית מסווגים</a:t>
            </a:r>
            <a:endParaRPr lang="he-IL" dirty="0"/>
          </a:p>
        </p:txBody>
      </p:sp>
      <p:sp>
        <p:nvSpPr>
          <p:cNvPr id="4" name="Slide Number Placeholder 3"/>
          <p:cNvSpPr>
            <a:spLocks noGrp="1"/>
          </p:cNvSpPr>
          <p:nvPr>
            <p:ph type="sldNum" sz="quarter" idx="10"/>
          </p:nvPr>
        </p:nvSpPr>
        <p:spPr/>
        <p:txBody>
          <a:bodyPr/>
          <a:lstStyle/>
          <a:p>
            <a:fld id="{E6852D1B-C0B9-4B22-98A2-08E2D8F88649}" type="slidenum">
              <a:rPr lang="he-IL" smtClean="0"/>
              <a:pPr/>
              <a:t>7</a:t>
            </a:fld>
            <a:endParaRPr lang="he-I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Attentional</a:t>
            </a:r>
            <a:r>
              <a:rPr lang="he-IL" dirty="0"/>
              <a:t> - ששייך או קשור ליכולת לשים לב, ששייך או קשור לתשומת לב </a:t>
            </a:r>
          </a:p>
          <a:p>
            <a:r>
              <a:rPr lang="he-IL" dirty="0"/>
              <a:t>שיטה לשילוב</a:t>
            </a:r>
            <a:r>
              <a:rPr lang="he-IL" baseline="0" dirty="0"/>
              <a:t> בין מסווגים במבנה מדורג אשר מגדיל את מהירות הזיהוי ע"י התמקדות באזורים רלוונטיים בתמונה</a:t>
            </a:r>
          </a:p>
          <a:p>
            <a:r>
              <a:rPr lang="he-IL" baseline="0" dirty="0"/>
              <a:t> היתרון בשיטות כאלו אשר מנסות להתמקד באזורים מסויימים בעיקר בתמונה היא שלעיתים ניתן לזהות מהר מאוד היכן בתמונה נמצא האובייקט</a:t>
            </a:r>
          </a:p>
          <a:p>
            <a:r>
              <a:rPr lang="he-IL" baseline="0" dirty="0"/>
              <a:t>עיבוד מורכב יותר מתבצע על האזורים האלו שזוהו</a:t>
            </a:r>
          </a:p>
          <a:p>
            <a:r>
              <a:rPr lang="he-IL" baseline="0" dirty="0"/>
              <a:t>המדד העיקרי בשיטה זו היא שכל האינסטנסים של האובייקט צריכים להיות מזוהים ע"י הפילטר</a:t>
            </a:r>
          </a:p>
        </p:txBody>
      </p:sp>
      <p:sp>
        <p:nvSpPr>
          <p:cNvPr id="4" name="Slide Number Placeholder 3"/>
          <p:cNvSpPr>
            <a:spLocks noGrp="1"/>
          </p:cNvSpPr>
          <p:nvPr>
            <p:ph type="sldNum" sz="quarter" idx="10"/>
          </p:nvPr>
        </p:nvSpPr>
        <p:spPr/>
        <p:txBody>
          <a:bodyPr/>
          <a:lstStyle/>
          <a:p>
            <a:fld id="{E6852D1B-C0B9-4B22-98A2-08E2D8F88649}" type="slidenum">
              <a:rPr lang="he-IL" smtClean="0"/>
              <a:pPr/>
              <a:t>8</a:t>
            </a:fld>
            <a:endParaRPr lang="he-I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r" rtl="1"/>
            <a:r>
              <a:rPr lang="he-IL" b="0" u="none" dirty="0"/>
              <a:t>בשלב הראשון מגדירים עשרות אלפי פיצ'רים, לאחר שנפעיל את ה</a:t>
            </a:r>
            <a:r>
              <a:rPr lang="en-US" b="0" u="none" dirty="0" err="1"/>
              <a:t>adaboost</a:t>
            </a:r>
            <a:r>
              <a:rPr lang="he-IL" b="0" u="none" dirty="0"/>
              <a:t> לא נשתמש בכל הפיצ'רים, אלא נבחר רק את פיצ'רים המשמעותיים</a:t>
            </a:r>
          </a:p>
          <a:p>
            <a:pPr algn="r" rtl="1"/>
            <a:r>
              <a:rPr lang="en-US" b="1" u="sng" dirty="0"/>
              <a:t>Why features?</a:t>
            </a:r>
          </a:p>
          <a:p>
            <a:pPr algn="r" rtl="1"/>
            <a:r>
              <a:rPr lang="en-US" dirty="0"/>
              <a:t>Features can act to encode ad-hoc domain knowledge that is difficult to learn using a finite quantity of training data.</a:t>
            </a:r>
          </a:p>
          <a:p>
            <a:pPr algn="r" rtl="1"/>
            <a:r>
              <a:rPr lang="en-US" dirty="0"/>
              <a:t>The feature based system operates much faster than a pixel-based system.</a:t>
            </a:r>
          </a:p>
          <a:p>
            <a:pPr algn="r" rtl="1"/>
            <a:endParaRPr lang="en-US" dirty="0"/>
          </a:p>
          <a:p>
            <a:pPr algn="r" rtl="1"/>
            <a:r>
              <a:rPr lang="en-US" dirty="0"/>
              <a:t>Figure 1: Example rectangle features shown relative to the enclosing detection window. The sum of the pixels which lie within the white rectangles are subtracted from the sum of pixels in the grey rectangles. Two-rectangle features are shown in (A) and (B). Figure (C) shows a three-rectangle feature, and (D) a four-rectangle feature.</a:t>
            </a:r>
          </a:p>
          <a:p>
            <a:pPr algn="r" rtl="1"/>
            <a:endParaRPr lang="en-US" dirty="0"/>
          </a:p>
          <a:p>
            <a:pPr algn="r" rtl="1"/>
            <a:r>
              <a:rPr lang="en-US" dirty="0"/>
              <a:t>Note that unlike the </a:t>
            </a:r>
            <a:r>
              <a:rPr lang="en-US" dirty="0" err="1"/>
              <a:t>Haar</a:t>
            </a:r>
            <a:r>
              <a:rPr lang="en-US" dirty="0"/>
              <a:t> basis, the set of rectangle features is over complete.</a:t>
            </a:r>
            <a:endParaRPr lang="he-IL" dirty="0"/>
          </a:p>
        </p:txBody>
      </p:sp>
      <p:sp>
        <p:nvSpPr>
          <p:cNvPr id="4" name="Slide Number Placeholder 3"/>
          <p:cNvSpPr>
            <a:spLocks noGrp="1"/>
          </p:cNvSpPr>
          <p:nvPr>
            <p:ph type="sldNum" sz="quarter" idx="10"/>
          </p:nvPr>
        </p:nvSpPr>
        <p:spPr/>
        <p:txBody>
          <a:bodyPr/>
          <a:lstStyle/>
          <a:p>
            <a:fld id="{E6852D1B-C0B9-4B22-98A2-08E2D8F88649}" type="slidenum">
              <a:rPr lang="he-IL" smtClean="0"/>
              <a:pPr/>
              <a:t>9</a:t>
            </a:fld>
            <a:endParaRPr lang="he-I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a:t>מחשבים את האינטגרל של הפיקסל בפינה העליונה בצד שמאל, לאחר מכן מחשבים כל פעם מה יהיה הערך של האינטגרל אם מוסיפים את הפיקסל הבא, באמצעות חישוב הערך של הפיקסל החדש וחיבור עם הערך שכבר חושב בפעם הקודמת, כך מחשבים עבור על התמונה.</a:t>
            </a:r>
          </a:p>
          <a:p>
            <a:r>
              <a:rPr lang="he-IL" dirty="0"/>
              <a:t>האינטגרל </a:t>
            </a:r>
            <a:r>
              <a:rPr lang="he-IL" dirty="0" err="1"/>
              <a:t>אימג</a:t>
            </a:r>
            <a:r>
              <a:rPr lang="he-IL" dirty="0"/>
              <a:t>' של </a:t>
            </a:r>
            <a:r>
              <a:rPr lang="en-US" dirty="0" err="1"/>
              <a:t>x,y</a:t>
            </a:r>
            <a:r>
              <a:rPr lang="he-IL" dirty="0"/>
              <a:t> הוא סכום כל </a:t>
            </a:r>
            <a:r>
              <a:rPr lang="he-IL" dirty="0" err="1"/>
              <a:t>האינטגרלים</a:t>
            </a:r>
            <a:r>
              <a:rPr lang="he-IL" dirty="0"/>
              <a:t> שהגיעו לפני</a:t>
            </a:r>
          </a:p>
        </p:txBody>
      </p:sp>
      <p:sp>
        <p:nvSpPr>
          <p:cNvPr id="4" name="Slide Number Placeholder 3"/>
          <p:cNvSpPr>
            <a:spLocks noGrp="1"/>
          </p:cNvSpPr>
          <p:nvPr>
            <p:ph type="sldNum" sz="quarter" idx="10"/>
          </p:nvPr>
        </p:nvSpPr>
        <p:spPr/>
        <p:txBody>
          <a:bodyPr/>
          <a:lstStyle/>
          <a:p>
            <a:fld id="{E6852D1B-C0B9-4B22-98A2-08E2D8F88649}" type="slidenum">
              <a:rPr lang="he-IL" smtClean="0"/>
              <a:pPr/>
              <a:t>10</a:t>
            </a:fld>
            <a:endParaRPr lang="he-I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he-IL" dirty="0"/>
                  <a:t>נניח ורוצים לחשב את מלבן </a:t>
                </a:r>
                <a:r>
                  <a:rPr lang="en-US" dirty="0"/>
                  <a:t>D</a:t>
                </a:r>
                <a:r>
                  <a:rPr lang="he-IL" dirty="0"/>
                  <a:t> , אז הולכים לערכים ב</a:t>
                </a:r>
                <a:r>
                  <a:rPr lang="en-US" dirty="0"/>
                  <a:t>integral image</a:t>
                </a:r>
                <a:r>
                  <a:rPr lang="he-IL" dirty="0"/>
                  <a:t> של כל פינות המלבן.</a:t>
                </a:r>
              </a:p>
              <a:p>
                <a:r>
                  <a:rPr lang="he-IL" dirty="0"/>
                  <a:t>השטח של 1 זה </a:t>
                </a:r>
                <a:r>
                  <a:rPr lang="en-US" dirty="0"/>
                  <a:t>A</a:t>
                </a:r>
                <a:endParaRPr lang="he-IL" dirty="0"/>
              </a:p>
              <a:p>
                <a:r>
                  <a:rPr lang="he-IL" dirty="0"/>
                  <a:t>השטח של 2 זה </a:t>
                </a:r>
                <a:r>
                  <a:rPr lang="en-US" dirty="0"/>
                  <a:t>A</a:t>
                </a:r>
                <a:r>
                  <a:rPr lang="he-IL" dirty="0"/>
                  <a:t>+</a:t>
                </a:r>
                <a:r>
                  <a:rPr lang="en-US" dirty="0"/>
                  <a:t>B</a:t>
                </a:r>
                <a:endParaRPr lang="he-IL" dirty="0"/>
              </a:p>
              <a:p>
                <a:r>
                  <a:rPr lang="he-IL" dirty="0"/>
                  <a:t>השטח של 3 זה </a:t>
                </a:r>
                <a:r>
                  <a:rPr lang="en-US" dirty="0"/>
                  <a:t>C</a:t>
                </a:r>
                <a:r>
                  <a:rPr lang="he-IL" dirty="0"/>
                  <a:t>+</a:t>
                </a:r>
                <a:r>
                  <a:rPr lang="en-US" dirty="0"/>
                  <a:t>A</a:t>
                </a:r>
                <a:endParaRPr lang="he-IL" dirty="0"/>
              </a:p>
              <a:p>
                <a:r>
                  <a:rPr lang="he-IL" dirty="0"/>
                  <a:t>השטח של 4 זה </a:t>
                </a:r>
                <a:r>
                  <a:rPr lang="en-US" dirty="0"/>
                  <a:t>A</a:t>
                </a:r>
                <a:r>
                  <a:rPr lang="he-IL" dirty="0"/>
                  <a:t>+</a:t>
                </a:r>
                <a:r>
                  <a:rPr lang="en-US" dirty="0"/>
                  <a:t>B</a:t>
                </a:r>
                <a:r>
                  <a:rPr lang="he-IL" dirty="0"/>
                  <a:t>+</a:t>
                </a:r>
                <a:r>
                  <a:rPr lang="en-US" dirty="0"/>
                  <a:t>C</a:t>
                </a:r>
                <a:r>
                  <a:rPr lang="he-IL" dirty="0"/>
                  <a:t>+</a:t>
                </a:r>
                <a:r>
                  <a:rPr lang="en-US" dirty="0"/>
                  <a:t>D</a:t>
                </a:r>
                <a:endParaRPr lang="he-IL" dirty="0"/>
              </a:p>
              <a:p>
                <a:r>
                  <a:rPr lang="he-IL" dirty="0"/>
                  <a:t>אז ניתן לחשב </a:t>
                </a:r>
                <a14:m>
                  <m:oMath xmlns:m="http://schemas.openxmlformats.org/officeDocument/2006/math">
                    <m:r>
                      <a:rPr lang="en-US" b="0" i="1" smtClean="0">
                        <a:latin typeface="Cambria Math" panose="02040503050406030204" pitchFamily="18" charset="0"/>
                      </a:rPr>
                      <m:t>4</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3</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he-IL"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e>
                        </m:d>
                      </m:e>
                    </m:d>
                    <m:r>
                      <a:rPr lang="en-US" b="0" i="1" smtClean="0">
                        <a:latin typeface="Cambria Math" panose="02040503050406030204" pitchFamily="18" charset="0"/>
                      </a:rPr>
                      <m:t>=</m:t>
                    </m:r>
                    <m:r>
                      <a:rPr lang="en-US" b="0" i="1" smtClean="0">
                        <a:latin typeface="Cambria Math" panose="02040503050406030204" pitchFamily="18" charset="0"/>
                      </a:rPr>
                      <m:t>𝐷</m:t>
                    </m:r>
                  </m:oMath>
                </a14:m>
                <a:endParaRPr lang="en-IL" dirty="0"/>
              </a:p>
            </p:txBody>
          </p:sp>
        </mc:Choice>
        <mc:Fallback xmlns="">
          <p:sp>
            <p:nvSpPr>
              <p:cNvPr id="3" name="Notes Placeholder 2"/>
              <p:cNvSpPr>
                <a:spLocks noGrp="1"/>
              </p:cNvSpPr>
              <p:nvPr>
                <p:ph type="body" idx="1"/>
              </p:nvPr>
            </p:nvSpPr>
            <p:spPr/>
            <p:txBody>
              <a:bodyPr/>
              <a:lstStyle/>
              <a:p>
                <a:r>
                  <a:rPr lang="he-IL" dirty="0"/>
                  <a:t>נניח ורוצים לחשב את מלבן </a:t>
                </a:r>
                <a:r>
                  <a:rPr lang="en-US" dirty="0"/>
                  <a:t>D</a:t>
                </a:r>
                <a:r>
                  <a:rPr lang="he-IL" dirty="0"/>
                  <a:t> , אז הולכים לערכים ב</a:t>
                </a:r>
                <a:r>
                  <a:rPr lang="en-US" dirty="0"/>
                  <a:t>integral image</a:t>
                </a:r>
                <a:r>
                  <a:rPr lang="he-IL" dirty="0"/>
                  <a:t> של כל פינות המלבן.</a:t>
                </a:r>
              </a:p>
              <a:p>
                <a:r>
                  <a:rPr lang="he-IL" dirty="0"/>
                  <a:t>השטח של 1 זה </a:t>
                </a:r>
                <a:r>
                  <a:rPr lang="en-US" dirty="0"/>
                  <a:t>A</a:t>
                </a:r>
                <a:endParaRPr lang="he-IL" dirty="0"/>
              </a:p>
              <a:p>
                <a:r>
                  <a:rPr lang="he-IL" dirty="0"/>
                  <a:t>השטח של 2 זה </a:t>
                </a:r>
                <a:r>
                  <a:rPr lang="en-US" dirty="0"/>
                  <a:t>A</a:t>
                </a:r>
                <a:r>
                  <a:rPr lang="he-IL" dirty="0"/>
                  <a:t>+</a:t>
                </a:r>
                <a:r>
                  <a:rPr lang="en-US" dirty="0"/>
                  <a:t>B</a:t>
                </a:r>
                <a:endParaRPr lang="he-IL" dirty="0"/>
              </a:p>
              <a:p>
                <a:r>
                  <a:rPr lang="he-IL" dirty="0"/>
                  <a:t>השטח של 3 זה </a:t>
                </a:r>
                <a:r>
                  <a:rPr lang="en-US" dirty="0"/>
                  <a:t>C</a:t>
                </a:r>
                <a:r>
                  <a:rPr lang="he-IL" dirty="0"/>
                  <a:t>+</a:t>
                </a:r>
                <a:r>
                  <a:rPr lang="en-US" dirty="0"/>
                  <a:t>A</a:t>
                </a:r>
                <a:endParaRPr lang="he-IL" dirty="0"/>
              </a:p>
              <a:p>
                <a:r>
                  <a:rPr lang="he-IL" dirty="0"/>
                  <a:t>השטח של 4 זה </a:t>
                </a:r>
                <a:r>
                  <a:rPr lang="en-US" dirty="0"/>
                  <a:t>A</a:t>
                </a:r>
                <a:r>
                  <a:rPr lang="he-IL" dirty="0"/>
                  <a:t>+</a:t>
                </a:r>
                <a:r>
                  <a:rPr lang="en-US" dirty="0"/>
                  <a:t>B</a:t>
                </a:r>
                <a:r>
                  <a:rPr lang="he-IL" dirty="0"/>
                  <a:t>+</a:t>
                </a:r>
                <a:r>
                  <a:rPr lang="en-US" dirty="0"/>
                  <a:t>C</a:t>
                </a:r>
                <a:r>
                  <a:rPr lang="he-IL" dirty="0"/>
                  <a:t>+</a:t>
                </a:r>
                <a:r>
                  <a:rPr lang="en-US" dirty="0"/>
                  <a:t>D</a:t>
                </a:r>
                <a:endParaRPr lang="he-IL" dirty="0"/>
              </a:p>
              <a:p>
                <a:r>
                  <a:rPr lang="he-IL" dirty="0"/>
                  <a:t>אז ניתן לחשב </a:t>
                </a:r>
                <a:r>
                  <a:rPr lang="en-US" b="0" i="0">
                    <a:latin typeface="Cambria Math" panose="02040503050406030204" pitchFamily="18" charset="0"/>
                  </a:rPr>
                  <a:t>4+1−(2+3)=((𝐴+𝐵+𝐶+𝐷+𝐴)−(𝐴+𝐵</a:t>
                </a:r>
                <a:r>
                  <a:rPr lang="he-IL" b="0" i="0">
                    <a:latin typeface="Cambria Math" panose="02040503050406030204" pitchFamily="18" charset="0"/>
                  </a:rPr>
                  <a:t>+</a:t>
                </a:r>
                <a:r>
                  <a:rPr lang="en-US" b="0" i="0">
                    <a:latin typeface="Cambria Math" panose="02040503050406030204" pitchFamily="18" charset="0"/>
                  </a:rPr>
                  <a:t>(𝐴+𝐶))=𝐷</a:t>
                </a:r>
                <a:endParaRPr lang="en-IL" dirty="0"/>
              </a:p>
            </p:txBody>
          </p:sp>
        </mc:Fallback>
      </mc:AlternateContent>
      <p:sp>
        <p:nvSpPr>
          <p:cNvPr id="4" name="Slide Number Placeholder 3"/>
          <p:cNvSpPr>
            <a:spLocks noGrp="1"/>
          </p:cNvSpPr>
          <p:nvPr>
            <p:ph type="sldNum" sz="quarter" idx="5"/>
          </p:nvPr>
        </p:nvSpPr>
        <p:spPr/>
        <p:txBody>
          <a:bodyPr/>
          <a:lstStyle/>
          <a:p>
            <a:fld id="{E6852D1B-C0B9-4B22-98A2-08E2D8F88649}" type="slidenum">
              <a:rPr lang="he-IL" smtClean="0"/>
              <a:pPr/>
              <a:t>11</a:t>
            </a:fld>
            <a:endParaRPr lang="he-IL"/>
          </a:p>
        </p:txBody>
      </p:sp>
    </p:spTree>
    <p:extLst>
      <p:ext uri="{BB962C8B-B14F-4D97-AF65-F5344CB8AC3E}">
        <p14:creationId xmlns:p14="http://schemas.microsoft.com/office/powerpoint/2010/main" val="4026749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89DBEE19-4688-444F-A1C4-F72DEFE2DB38}" type="datetimeFigureOut">
              <a:rPr lang="he-IL" smtClean="0"/>
              <a:pPr/>
              <a:t>ג'/תמוז/תשפ"ב</a:t>
            </a:fld>
            <a:endParaRPr lang="he-IL"/>
          </a:p>
        </p:txBody>
      </p:sp>
      <p:sp>
        <p:nvSpPr>
          <p:cNvPr id="17" name="Footer Placeholder 16"/>
          <p:cNvSpPr>
            <a:spLocks noGrp="1"/>
          </p:cNvSpPr>
          <p:nvPr>
            <p:ph type="ftr" sz="quarter" idx="11"/>
          </p:nvPr>
        </p:nvSpPr>
        <p:spPr>
          <a:xfrm>
            <a:off x="5410200" y="4205288"/>
            <a:ext cx="1295400" cy="457200"/>
          </a:xfrm>
        </p:spPr>
        <p:txBody>
          <a:bodyPr/>
          <a:lstStyle/>
          <a:p>
            <a:endParaRPr lang="he-IL"/>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36BB4F7-01CE-4E94-B938-B95367637D87}" type="slidenum">
              <a:rPr lang="he-IL" smtClean="0"/>
              <a:pPr/>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9DBEE19-4688-444F-A1C4-F72DEFE2DB38}" type="datetimeFigureOut">
              <a:rPr lang="he-IL" smtClean="0"/>
              <a:pPr/>
              <a:t>ג'/תמוז/תשפ"ב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36BB4F7-01CE-4E94-B938-B95367637D87}" type="slidenum">
              <a:rPr lang="he-IL" smtClean="0"/>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9DBEE19-4688-444F-A1C4-F72DEFE2DB38}" type="datetimeFigureOut">
              <a:rPr lang="he-IL" smtClean="0"/>
              <a:pPr/>
              <a:t>ג'/תמוז/תשפ"ב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36BB4F7-01CE-4E94-B938-B95367637D87}" type="slidenum">
              <a:rPr lang="he-IL" smtClean="0"/>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9DBEE19-4688-444F-A1C4-F72DEFE2DB38}" type="datetimeFigureOut">
              <a:rPr lang="he-IL" smtClean="0"/>
              <a:pPr/>
              <a:t>ג'/תמוז/תשפ"ב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36BB4F7-01CE-4E94-B938-B95367637D87}" type="slidenum">
              <a:rPr lang="he-IL" smtClean="0"/>
              <a:pPr/>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9DBEE19-4688-444F-A1C4-F72DEFE2DB38}" type="datetimeFigureOut">
              <a:rPr lang="he-IL" smtClean="0"/>
              <a:pPr/>
              <a:t>ג'/תמוז/תשפ"ב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36BB4F7-01CE-4E94-B938-B95367637D87}" type="slidenum">
              <a:rPr lang="he-IL" smtClean="0"/>
              <a:pPr/>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9DBEE19-4688-444F-A1C4-F72DEFE2DB38}" type="datetimeFigureOut">
              <a:rPr lang="he-IL" smtClean="0"/>
              <a:pPr/>
              <a:t>ג'/תמוז/תשפ"ב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36BB4F7-01CE-4E94-B938-B95367637D87}" type="slidenum">
              <a:rPr lang="he-IL" smtClean="0"/>
              <a:pPr/>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89DBEE19-4688-444F-A1C4-F72DEFE2DB38}" type="datetimeFigureOut">
              <a:rPr lang="he-IL" smtClean="0"/>
              <a:pPr/>
              <a:t>ג'/תמוז/תשפ"ב</a:t>
            </a:fld>
            <a:endParaRPr lang="he-IL"/>
          </a:p>
        </p:txBody>
      </p:sp>
      <p:sp>
        <p:nvSpPr>
          <p:cNvPr id="27" name="Slide Number Placeholder 26"/>
          <p:cNvSpPr>
            <a:spLocks noGrp="1"/>
          </p:cNvSpPr>
          <p:nvPr>
            <p:ph type="sldNum" sz="quarter" idx="11"/>
          </p:nvPr>
        </p:nvSpPr>
        <p:spPr/>
        <p:txBody>
          <a:bodyPr rtlCol="0"/>
          <a:lstStyle/>
          <a:p>
            <a:fld id="{636BB4F7-01CE-4E94-B938-B95367637D87}" type="slidenum">
              <a:rPr lang="he-IL" smtClean="0"/>
              <a:pPr/>
              <a:t>‹#›</a:t>
            </a:fld>
            <a:endParaRPr lang="he-IL"/>
          </a:p>
        </p:txBody>
      </p:sp>
      <p:sp>
        <p:nvSpPr>
          <p:cNvPr id="28" name="Footer Placeholder 27"/>
          <p:cNvSpPr>
            <a:spLocks noGrp="1"/>
          </p:cNvSpPr>
          <p:nvPr>
            <p:ph type="ftr" sz="quarter" idx="12"/>
          </p:nvPr>
        </p:nvSpPr>
        <p:spPr/>
        <p:txBody>
          <a:bodyPr rtlCol="0"/>
          <a:lstStyle/>
          <a:p>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89DBEE19-4688-444F-A1C4-F72DEFE2DB38}" type="datetimeFigureOut">
              <a:rPr lang="he-IL" smtClean="0"/>
              <a:pPr/>
              <a:t>ג'/תמוז/תשפ"ב</a:t>
            </a:fld>
            <a:endParaRPr lang="he-IL"/>
          </a:p>
        </p:txBody>
      </p:sp>
      <p:sp>
        <p:nvSpPr>
          <p:cNvPr id="4" name="Footer Placeholder 3"/>
          <p:cNvSpPr>
            <a:spLocks noGrp="1"/>
          </p:cNvSpPr>
          <p:nvPr>
            <p:ph type="ftr" sz="quarter" idx="11"/>
          </p:nvPr>
        </p:nvSpPr>
        <p:spPr>
          <a:xfrm>
            <a:off x="5257800" y="612648"/>
            <a:ext cx="1325880" cy="457200"/>
          </a:xfrm>
        </p:spPr>
        <p:txBody>
          <a:bodyPr/>
          <a:lstStyle/>
          <a:p>
            <a:endParaRPr lang="he-IL"/>
          </a:p>
        </p:txBody>
      </p:sp>
      <p:sp>
        <p:nvSpPr>
          <p:cNvPr id="5" name="Slide Number Placeholder 4"/>
          <p:cNvSpPr>
            <a:spLocks noGrp="1"/>
          </p:cNvSpPr>
          <p:nvPr>
            <p:ph type="sldNum" sz="quarter" idx="12"/>
          </p:nvPr>
        </p:nvSpPr>
        <p:spPr>
          <a:xfrm>
            <a:off x="8174736" y="2272"/>
            <a:ext cx="762000" cy="365760"/>
          </a:xfrm>
        </p:spPr>
        <p:txBody>
          <a:bodyPr/>
          <a:lstStyle/>
          <a:p>
            <a:fld id="{636BB4F7-01CE-4E94-B938-B95367637D87}" type="slidenum">
              <a:rPr lang="he-IL" smtClean="0"/>
              <a:pPr/>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BEE19-4688-444F-A1C4-F72DEFE2DB38}" type="datetimeFigureOut">
              <a:rPr lang="he-IL" smtClean="0"/>
              <a:pPr/>
              <a:t>ג'/תמוז/תשפ"ב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636BB4F7-01CE-4E94-B938-B95367637D87}" type="slidenum">
              <a:rPr lang="he-IL" smtClean="0"/>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9DBEE19-4688-444F-A1C4-F72DEFE2DB38}" type="datetimeFigureOut">
              <a:rPr lang="he-IL" smtClean="0"/>
              <a:pPr/>
              <a:t>ג'/תמוז/תשפ"ב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36BB4F7-01CE-4E94-B938-B95367637D87}" type="slidenum">
              <a:rPr lang="he-IL" smtClean="0"/>
              <a:pPr/>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9DBEE19-4688-444F-A1C4-F72DEFE2DB38}" type="datetimeFigureOut">
              <a:rPr lang="he-IL" smtClean="0"/>
              <a:pPr/>
              <a:t>ג'/תמוז/תשפ"ב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36BB4F7-01CE-4E94-B938-B95367637D87}" type="slidenum">
              <a:rPr lang="he-IL" smtClean="0"/>
              <a:pPr/>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9DBEE19-4688-444F-A1C4-F72DEFE2DB38}" type="datetimeFigureOut">
              <a:rPr lang="he-IL" smtClean="0"/>
              <a:pPr/>
              <a:t>ג'/תמוז/תשפ"ב</a:t>
            </a:fld>
            <a:endParaRPr lang="he-IL"/>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he-IL"/>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36BB4F7-01CE-4E94-B938-B95367637D87}" type="slidenum">
              <a:rPr lang="he-IL" smtClean="0"/>
              <a:pPr/>
              <a:t>‹#›</a:t>
            </a:fld>
            <a:endParaRPr lang="he-I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4000" kern="1200">
          <a:solidFill>
            <a:schemeClr val="tx2"/>
          </a:solidFill>
          <a:latin typeface="+mj-lt"/>
          <a:ea typeface="+mj-ea"/>
          <a:cs typeface="+mj-cs"/>
        </a:defRPr>
      </a:lvl1pPr>
    </p:titleStyle>
    <p:bodyStyle>
      <a:lvl1pPr marL="365760" indent="-256032" algn="r" rtl="1"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r" rtl="1"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r" rtl="1"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r" rtl="1"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r" rtl="1"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r" rtl="1"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r" rtl="1"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r" rtl="1"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r" rtl="1"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rtl="0"/>
            <a:r>
              <a:rPr lang="en-US" b="1" dirty="0"/>
              <a:t>Rapid Object Detection using a Boosted Cascade of Simple</a:t>
            </a:r>
            <a:br>
              <a:rPr lang="en-US" dirty="0"/>
            </a:br>
            <a:r>
              <a:rPr lang="en-US" b="1" dirty="0"/>
              <a:t>Features</a:t>
            </a:r>
            <a:br>
              <a:rPr lang="en-US" dirty="0"/>
            </a:br>
            <a:endParaRPr lang="he-IL" dirty="0"/>
          </a:p>
        </p:txBody>
      </p:sp>
      <p:sp>
        <p:nvSpPr>
          <p:cNvPr id="3" name="Subtitle 2"/>
          <p:cNvSpPr>
            <a:spLocks noGrp="1"/>
          </p:cNvSpPr>
          <p:nvPr>
            <p:ph type="subTitle" idx="1"/>
          </p:nvPr>
        </p:nvSpPr>
        <p:spPr>
          <a:xfrm>
            <a:off x="457200" y="4248168"/>
            <a:ext cx="4953000" cy="1752600"/>
          </a:xfrm>
        </p:spPr>
        <p:txBody>
          <a:bodyPr/>
          <a:lstStyle/>
          <a:p>
            <a:r>
              <a:rPr lang="en-US" dirty="0"/>
              <a:t>Paul Viola</a:t>
            </a:r>
          </a:p>
          <a:p>
            <a:r>
              <a:rPr lang="en-US" dirty="0"/>
              <a:t>Michael Jones</a:t>
            </a:r>
            <a:endParaRPr lang="he-IL" dirty="0"/>
          </a:p>
        </p:txBody>
      </p:sp>
      <p:sp>
        <p:nvSpPr>
          <p:cNvPr id="4" name="מציין מיקום של כותרת תחתונה 3"/>
          <p:cNvSpPr>
            <a:spLocks noGrp="1"/>
          </p:cNvSpPr>
          <p:nvPr>
            <p:ph type="ftr" sz="quarter" idx="11"/>
          </p:nvPr>
        </p:nvSpPr>
        <p:spPr>
          <a:xfrm>
            <a:off x="2357422" y="6357958"/>
            <a:ext cx="3571900" cy="476250"/>
          </a:xfrm>
        </p:spPr>
        <p:txBody>
          <a:bodyPr/>
          <a:lstStyle/>
          <a:p>
            <a:r>
              <a:rPr lang="he-IL" sz="1400" dirty="0"/>
              <a:t>כריית נתונים - תשע"א תמי בליטי ורן חבובה</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229600" cy="1066800"/>
          </a:xfrm>
        </p:spPr>
        <p:txBody>
          <a:bodyPr>
            <a:normAutofit/>
          </a:bodyPr>
          <a:lstStyle/>
          <a:p>
            <a:pPr rtl="0"/>
            <a:r>
              <a:rPr lang="en-US" dirty="0"/>
              <a:t>Integral Image</a:t>
            </a:r>
            <a:endParaRPr lang="he-IL" dirty="0"/>
          </a:p>
        </p:txBody>
      </p:sp>
      <p:sp>
        <p:nvSpPr>
          <p:cNvPr id="3" name="Content Placeholder 2"/>
          <p:cNvSpPr>
            <a:spLocks noGrp="1"/>
          </p:cNvSpPr>
          <p:nvPr>
            <p:ph idx="1"/>
          </p:nvPr>
        </p:nvSpPr>
        <p:spPr>
          <a:xfrm>
            <a:off x="457200" y="1714488"/>
            <a:ext cx="8229600" cy="5357850"/>
          </a:xfrm>
        </p:spPr>
        <p:txBody>
          <a:bodyPr>
            <a:normAutofit/>
          </a:bodyPr>
          <a:lstStyle/>
          <a:p>
            <a:pPr algn="l" rtl="0"/>
            <a:r>
              <a:rPr lang="en-US" sz="2500" dirty="0"/>
              <a:t>Rectangle features can be computed very rapidly using an intermediate representation for the image which we call the integral image. </a:t>
            </a:r>
          </a:p>
          <a:p>
            <a:pPr algn="l" rtl="0"/>
            <a:r>
              <a:rPr lang="en-US" sz="2500" dirty="0"/>
              <a:t>The integral image at location </a:t>
            </a:r>
            <a:r>
              <a:rPr lang="en-US" sz="2500" dirty="0" err="1"/>
              <a:t>x,y</a:t>
            </a:r>
            <a:r>
              <a:rPr lang="en-US" sz="2500" dirty="0"/>
              <a:t> contains the sum of the pixels above and to the left of </a:t>
            </a:r>
            <a:r>
              <a:rPr lang="en-US" sz="2500" dirty="0" err="1"/>
              <a:t>x,y</a:t>
            </a:r>
            <a:r>
              <a:rPr lang="en-US" sz="2500" dirty="0"/>
              <a:t>, inclusive:</a:t>
            </a:r>
          </a:p>
        </p:txBody>
      </p:sp>
      <p:sp>
        <p:nvSpPr>
          <p:cNvPr id="4" name="מציין מיקום של כותרת תחתונה 3"/>
          <p:cNvSpPr>
            <a:spLocks noGrp="1"/>
          </p:cNvSpPr>
          <p:nvPr>
            <p:ph type="ftr" sz="quarter" idx="11"/>
          </p:nvPr>
        </p:nvSpPr>
        <p:spPr>
          <a:xfrm>
            <a:off x="2357422" y="6357958"/>
            <a:ext cx="3571900" cy="476250"/>
          </a:xfrm>
        </p:spPr>
        <p:txBody>
          <a:bodyPr/>
          <a:lstStyle/>
          <a:p>
            <a:r>
              <a:rPr lang="he-IL" sz="1400" dirty="0"/>
              <a:t>כריית נתונים - תשע"א תמי בליטי ורן חבובה</a:t>
            </a:r>
          </a:p>
        </p:txBody>
      </p:sp>
      <p:pic>
        <p:nvPicPr>
          <p:cNvPr id="2051" name="Picture 3"/>
          <p:cNvPicPr>
            <a:picLocks noChangeAspect="1" noChangeArrowheads="1"/>
          </p:cNvPicPr>
          <p:nvPr/>
        </p:nvPicPr>
        <p:blipFill>
          <a:blip r:embed="rId3"/>
          <a:srcRect/>
          <a:stretch>
            <a:fillRect/>
          </a:stretch>
        </p:blipFill>
        <p:spPr bwMode="auto">
          <a:xfrm>
            <a:off x="3286116" y="4000504"/>
            <a:ext cx="2571768" cy="60404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85926"/>
            <a:ext cx="8229600" cy="4325112"/>
          </a:xfrm>
        </p:spPr>
        <p:txBody>
          <a:bodyPr>
            <a:normAutofit fontScale="92500" lnSpcReduction="10000"/>
          </a:bodyPr>
          <a:lstStyle/>
          <a:p>
            <a:pPr algn="l" rtl="0"/>
            <a:r>
              <a:rPr lang="en-US" sz="2700" dirty="0"/>
              <a:t>Using the integral image any rectangular sum can be computed in four array references:</a:t>
            </a:r>
          </a:p>
          <a:p>
            <a:pPr algn="l" rtl="0">
              <a:buNone/>
            </a:pPr>
            <a:r>
              <a:rPr lang="en-US" sz="2700" dirty="0"/>
              <a:t>The sum of the pixels within Rectangle D:</a:t>
            </a:r>
          </a:p>
          <a:p>
            <a:pPr algn="l" rtl="0">
              <a:buNone/>
            </a:pPr>
            <a:r>
              <a:rPr lang="en-US" sz="2700" dirty="0"/>
              <a:t>The value of the integral image at location 1 is sum</a:t>
            </a:r>
          </a:p>
          <a:p>
            <a:pPr algn="l" rtl="0">
              <a:buNone/>
            </a:pPr>
            <a:r>
              <a:rPr lang="en-US" sz="2700" dirty="0"/>
              <a:t>of the pixels in rectangle A.</a:t>
            </a:r>
          </a:p>
          <a:p>
            <a:pPr algn="l" rtl="0">
              <a:buNone/>
            </a:pPr>
            <a:r>
              <a:rPr lang="en-US" sz="2700" dirty="0"/>
              <a:t>The value at location 2 is A + B, at location 3 is </a:t>
            </a:r>
          </a:p>
          <a:p>
            <a:pPr algn="l" rtl="0">
              <a:buNone/>
            </a:pPr>
            <a:r>
              <a:rPr lang="en-US" sz="2700" dirty="0"/>
              <a:t>A + C.</a:t>
            </a:r>
          </a:p>
          <a:p>
            <a:pPr algn="l" rtl="0">
              <a:buNone/>
            </a:pPr>
            <a:r>
              <a:rPr lang="en-US" sz="2700" dirty="0"/>
              <a:t>The value at location 4 is A + B + C + D.</a:t>
            </a:r>
          </a:p>
          <a:p>
            <a:pPr algn="l" rtl="0">
              <a:buNone/>
            </a:pPr>
            <a:r>
              <a:rPr lang="en-US" sz="2700" dirty="0"/>
              <a:t>The sum within D can be computed as</a:t>
            </a:r>
          </a:p>
          <a:p>
            <a:pPr algn="l" rtl="0">
              <a:buNone/>
            </a:pPr>
            <a:r>
              <a:rPr lang="en-US" sz="2700" dirty="0"/>
              <a:t>4 + 1 – (2 + 3) = ((A + B + C +D + A) – </a:t>
            </a:r>
          </a:p>
          <a:p>
            <a:pPr algn="l" rtl="0">
              <a:buNone/>
            </a:pPr>
            <a:r>
              <a:rPr lang="en-US" sz="2700" dirty="0"/>
              <a:t>(A + B </a:t>
            </a:r>
            <a:r>
              <a:rPr lang="he-IL" sz="2700" dirty="0"/>
              <a:t>+</a:t>
            </a:r>
            <a:r>
              <a:rPr lang="en-US" sz="2700" dirty="0"/>
              <a:t> (A + C)) = D</a:t>
            </a:r>
          </a:p>
          <a:p>
            <a:endParaRPr lang="he-IL" dirty="0"/>
          </a:p>
        </p:txBody>
      </p:sp>
      <p:pic>
        <p:nvPicPr>
          <p:cNvPr id="4" name="Picture 4"/>
          <p:cNvPicPr>
            <a:picLocks noChangeAspect="1" noChangeArrowheads="1"/>
          </p:cNvPicPr>
          <p:nvPr/>
        </p:nvPicPr>
        <p:blipFill>
          <a:blip r:embed="rId3"/>
          <a:srcRect/>
          <a:stretch>
            <a:fillRect/>
          </a:stretch>
        </p:blipFill>
        <p:spPr bwMode="auto">
          <a:xfrm>
            <a:off x="6351897" y="4284350"/>
            <a:ext cx="2363508" cy="1859294"/>
          </a:xfrm>
          <a:prstGeom prst="rect">
            <a:avLst/>
          </a:prstGeom>
          <a:noFill/>
          <a:ln w="9525">
            <a:noFill/>
            <a:miter lim="800000"/>
            <a:headEnd/>
            <a:tailEnd/>
          </a:ln>
          <a:effectLst/>
        </p:spPr>
      </p:pic>
      <p:sp>
        <p:nvSpPr>
          <p:cNvPr id="5" name="Title 1"/>
          <p:cNvSpPr>
            <a:spLocks noGrp="1"/>
          </p:cNvSpPr>
          <p:nvPr>
            <p:ph type="title"/>
          </p:nvPr>
        </p:nvSpPr>
        <p:spPr>
          <a:xfrm>
            <a:off x="457200" y="714356"/>
            <a:ext cx="8229600" cy="1066800"/>
          </a:xfrm>
        </p:spPr>
        <p:txBody>
          <a:bodyPr>
            <a:normAutofit/>
          </a:bodyPr>
          <a:lstStyle/>
          <a:p>
            <a:pPr rtl="0"/>
            <a:r>
              <a:rPr lang="en-US" dirty="0"/>
              <a:t>Integral Image (2)</a:t>
            </a:r>
            <a:endParaRPr lang="he-IL" dirty="0"/>
          </a:p>
        </p:txBody>
      </p:sp>
      <p:sp>
        <p:nvSpPr>
          <p:cNvPr id="6" name="מציין מיקום של כותרת תחתונה 3"/>
          <p:cNvSpPr>
            <a:spLocks noGrp="1"/>
          </p:cNvSpPr>
          <p:nvPr>
            <p:ph type="ftr" sz="quarter" idx="11"/>
          </p:nvPr>
        </p:nvSpPr>
        <p:spPr>
          <a:xfrm>
            <a:off x="2357422" y="6357958"/>
            <a:ext cx="3571900" cy="476250"/>
          </a:xfrm>
        </p:spPr>
        <p:txBody>
          <a:bodyPr/>
          <a:lstStyle/>
          <a:p>
            <a:r>
              <a:rPr lang="he-IL" sz="1400" dirty="0"/>
              <a:t>כריית נתונים - תשע"א תמי בליטי ורן חבובה</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229600" cy="1066800"/>
          </a:xfrm>
        </p:spPr>
        <p:txBody>
          <a:bodyPr>
            <a:normAutofit/>
          </a:bodyPr>
          <a:lstStyle/>
          <a:p>
            <a:pPr rtl="0"/>
            <a:r>
              <a:rPr lang="en-US" dirty="0"/>
              <a:t>Learning Classification Functions</a:t>
            </a:r>
            <a:endParaRPr lang="he-IL" dirty="0"/>
          </a:p>
        </p:txBody>
      </p:sp>
      <p:sp>
        <p:nvSpPr>
          <p:cNvPr id="3" name="Content Placeholder 2"/>
          <p:cNvSpPr>
            <a:spLocks noGrp="1"/>
          </p:cNvSpPr>
          <p:nvPr>
            <p:ph idx="1"/>
          </p:nvPr>
        </p:nvSpPr>
        <p:spPr>
          <a:xfrm>
            <a:off x="457200" y="1818532"/>
            <a:ext cx="8401080" cy="4753740"/>
          </a:xfrm>
        </p:spPr>
        <p:txBody>
          <a:bodyPr>
            <a:normAutofit lnSpcReduction="10000"/>
          </a:bodyPr>
          <a:lstStyle/>
          <a:p>
            <a:pPr algn="l" rtl="0"/>
            <a:r>
              <a:rPr lang="en-US" dirty="0"/>
              <a:t>Given a feature set and a training set of positive and negative images, any number of machine learning approaches could be used to learn a classification function.</a:t>
            </a:r>
          </a:p>
          <a:p>
            <a:pPr algn="l" rtl="0"/>
            <a:r>
              <a:rPr lang="en-US" dirty="0"/>
              <a:t>In our system a variant of </a:t>
            </a:r>
            <a:r>
              <a:rPr lang="en-US" dirty="0" err="1"/>
              <a:t>AdaBoost</a:t>
            </a:r>
            <a:r>
              <a:rPr lang="en-US" dirty="0"/>
              <a:t> is used </a:t>
            </a:r>
            <a:r>
              <a:rPr lang="en-US" i="1" dirty="0"/>
              <a:t>both </a:t>
            </a:r>
            <a:r>
              <a:rPr lang="en-US" dirty="0"/>
              <a:t>to select a small set of features </a:t>
            </a:r>
            <a:r>
              <a:rPr lang="en-US" i="1" dirty="0"/>
              <a:t>and </a:t>
            </a:r>
            <a:r>
              <a:rPr lang="en-US" dirty="0"/>
              <a:t>train the classifier. </a:t>
            </a:r>
          </a:p>
          <a:p>
            <a:pPr algn="l" rtl="0"/>
            <a:r>
              <a:rPr lang="en-US" dirty="0"/>
              <a:t>In its original form, the </a:t>
            </a:r>
            <a:r>
              <a:rPr lang="en-US" dirty="0" err="1"/>
              <a:t>AdaBoost</a:t>
            </a:r>
            <a:r>
              <a:rPr lang="en-US" dirty="0"/>
              <a:t> learning algorithm is used to boost the classification performance of a simple (sometimes called weak) learning algorithm. </a:t>
            </a:r>
          </a:p>
          <a:p>
            <a:pPr algn="l" rtl="0"/>
            <a:endParaRPr lang="he-IL" dirty="0"/>
          </a:p>
        </p:txBody>
      </p:sp>
      <p:sp>
        <p:nvSpPr>
          <p:cNvPr id="4" name="מציין מיקום של כותרת תחתונה 3"/>
          <p:cNvSpPr>
            <a:spLocks noGrp="1"/>
          </p:cNvSpPr>
          <p:nvPr>
            <p:ph type="ftr" sz="quarter" idx="11"/>
          </p:nvPr>
        </p:nvSpPr>
        <p:spPr>
          <a:xfrm>
            <a:off x="2357422" y="6357958"/>
            <a:ext cx="3571900" cy="476250"/>
          </a:xfrm>
        </p:spPr>
        <p:txBody>
          <a:bodyPr/>
          <a:lstStyle/>
          <a:p>
            <a:r>
              <a:rPr lang="he-IL" sz="1400" dirty="0"/>
              <a:t>כריית נתונים - תשע"א תמי בליטי ורן חבובה</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229600" cy="1066800"/>
          </a:xfrm>
        </p:spPr>
        <p:txBody>
          <a:bodyPr>
            <a:normAutofit fontScale="90000"/>
          </a:bodyPr>
          <a:lstStyle/>
          <a:p>
            <a:pPr rtl="0"/>
            <a:r>
              <a:rPr lang="en-US" dirty="0"/>
              <a:t>Learning Classification Functions (2)</a:t>
            </a:r>
            <a:endParaRPr lang="he-IL" dirty="0"/>
          </a:p>
        </p:txBody>
      </p:sp>
      <p:sp>
        <p:nvSpPr>
          <p:cNvPr id="3" name="Content Placeholder 2"/>
          <p:cNvSpPr>
            <a:spLocks noGrp="1"/>
          </p:cNvSpPr>
          <p:nvPr>
            <p:ph idx="1"/>
          </p:nvPr>
        </p:nvSpPr>
        <p:spPr>
          <a:xfrm>
            <a:off x="457200" y="1818532"/>
            <a:ext cx="8258204" cy="4753740"/>
          </a:xfrm>
        </p:spPr>
        <p:txBody>
          <a:bodyPr>
            <a:normAutofit/>
          </a:bodyPr>
          <a:lstStyle/>
          <a:p>
            <a:pPr algn="l" rtl="0"/>
            <a:r>
              <a:rPr lang="en-US" dirty="0"/>
              <a:t>There are over 180,000 rectangle features associated</a:t>
            </a:r>
            <a:r>
              <a:rPr lang="he-IL" dirty="0"/>
              <a:t> </a:t>
            </a:r>
            <a:r>
              <a:rPr lang="en-US" dirty="0"/>
              <a:t>with each image sub-window, a number far larger than the number of pixels. </a:t>
            </a:r>
          </a:p>
          <a:p>
            <a:pPr algn="l" rtl="0"/>
            <a:r>
              <a:rPr lang="en-US" dirty="0"/>
              <a:t>Even though each feature can be computed very efficiently, computing the complete set is expensive. </a:t>
            </a:r>
          </a:p>
          <a:p>
            <a:pPr algn="l" rtl="0"/>
            <a:r>
              <a:rPr lang="en-US" dirty="0"/>
              <a:t>The hypothesis here is that a very small number of these features can be combined to form an effective classifier. </a:t>
            </a:r>
          </a:p>
          <a:p>
            <a:pPr algn="l" rtl="0"/>
            <a:r>
              <a:rPr lang="en-US" dirty="0"/>
              <a:t>The main challenge is to find these features.</a:t>
            </a:r>
            <a:endParaRPr lang="he-IL" dirty="0"/>
          </a:p>
        </p:txBody>
      </p:sp>
      <p:sp>
        <p:nvSpPr>
          <p:cNvPr id="4" name="מציין מיקום של כותרת תחתונה 3"/>
          <p:cNvSpPr>
            <a:spLocks noGrp="1"/>
          </p:cNvSpPr>
          <p:nvPr>
            <p:ph type="ftr" sz="quarter" idx="11"/>
          </p:nvPr>
        </p:nvSpPr>
        <p:spPr>
          <a:xfrm>
            <a:off x="2357422" y="6357958"/>
            <a:ext cx="3571900" cy="476250"/>
          </a:xfrm>
        </p:spPr>
        <p:txBody>
          <a:bodyPr/>
          <a:lstStyle/>
          <a:p>
            <a:r>
              <a:rPr lang="he-IL" sz="1400" dirty="0"/>
              <a:t>כריית נתונים - תשע"א תמי בליטי ורן חבובה</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229600" cy="1066800"/>
          </a:xfrm>
        </p:spPr>
        <p:txBody>
          <a:bodyPr>
            <a:normAutofit fontScale="90000"/>
          </a:bodyPr>
          <a:lstStyle/>
          <a:p>
            <a:pPr rtl="0"/>
            <a:r>
              <a:rPr lang="en-US" dirty="0"/>
              <a:t>Learning Classification Functions (3)</a:t>
            </a:r>
            <a:endParaRPr lang="he-IL" dirty="0"/>
          </a:p>
        </p:txBody>
      </p:sp>
      <p:sp>
        <p:nvSpPr>
          <p:cNvPr id="3" name="Content Placeholder 2"/>
          <p:cNvSpPr>
            <a:spLocks noGrp="1"/>
          </p:cNvSpPr>
          <p:nvPr>
            <p:ph idx="1"/>
          </p:nvPr>
        </p:nvSpPr>
        <p:spPr>
          <a:xfrm>
            <a:off x="457200" y="1818532"/>
            <a:ext cx="8258204" cy="4753740"/>
          </a:xfrm>
        </p:spPr>
        <p:txBody>
          <a:bodyPr>
            <a:normAutofit fontScale="92500" lnSpcReduction="20000"/>
          </a:bodyPr>
          <a:lstStyle/>
          <a:p>
            <a:pPr algn="l" rtl="0"/>
            <a:r>
              <a:rPr lang="en-US" dirty="0"/>
              <a:t>In support of this goal, the weak learning algorithm is designed to select the single rectangle feature which best separates the positive and negative examples.</a:t>
            </a:r>
          </a:p>
          <a:p>
            <a:pPr algn="l" rtl="0"/>
            <a:r>
              <a:rPr lang="en-US" dirty="0"/>
              <a:t>For each feature, the weak learner determines the optimal threshold classification function, such that the minimum number of examples are misclassified.</a:t>
            </a:r>
          </a:p>
          <a:p>
            <a:pPr algn="l" rtl="0"/>
            <a:r>
              <a:rPr lang="en-US" dirty="0"/>
              <a:t>In practice no single feature can perform the classification task with low error. </a:t>
            </a:r>
          </a:p>
          <a:p>
            <a:pPr lvl="1" algn="l" rtl="0"/>
            <a:r>
              <a:rPr lang="en-US" dirty="0"/>
              <a:t>Features which are selected in early rounds of the boosting process had error rates between 0.1 and 0.3. </a:t>
            </a:r>
          </a:p>
          <a:p>
            <a:pPr lvl="1" algn="l" rtl="0"/>
            <a:r>
              <a:rPr lang="en-US" dirty="0"/>
              <a:t>Features selected in later rounds, as the task becomes more difficult, yield error rates between 0.4 and 0.5.</a:t>
            </a:r>
            <a:endParaRPr lang="he-IL" dirty="0"/>
          </a:p>
        </p:txBody>
      </p:sp>
      <p:sp>
        <p:nvSpPr>
          <p:cNvPr id="4" name="מציין מיקום של כותרת תחתונה 3"/>
          <p:cNvSpPr>
            <a:spLocks noGrp="1"/>
          </p:cNvSpPr>
          <p:nvPr>
            <p:ph type="ftr" sz="quarter" idx="11"/>
          </p:nvPr>
        </p:nvSpPr>
        <p:spPr>
          <a:xfrm>
            <a:off x="2357422" y="6357958"/>
            <a:ext cx="3571900" cy="476250"/>
          </a:xfrm>
        </p:spPr>
        <p:txBody>
          <a:bodyPr/>
          <a:lstStyle/>
          <a:p>
            <a:r>
              <a:rPr lang="he-IL" sz="1400" dirty="0"/>
              <a:t>כריית נתונים - תשע"א תמי בליטי ורן חבובה</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229600" cy="1066800"/>
          </a:xfrm>
        </p:spPr>
        <p:txBody>
          <a:bodyPr>
            <a:normAutofit/>
          </a:bodyPr>
          <a:lstStyle/>
          <a:p>
            <a:pPr rtl="0"/>
            <a:r>
              <a:rPr lang="en-US" dirty="0"/>
              <a:t>Learning Classification Results</a:t>
            </a:r>
            <a:endParaRPr lang="he-IL" dirty="0"/>
          </a:p>
        </p:txBody>
      </p:sp>
      <p:sp>
        <p:nvSpPr>
          <p:cNvPr id="3" name="Content Placeholder 2"/>
          <p:cNvSpPr>
            <a:spLocks noGrp="1"/>
          </p:cNvSpPr>
          <p:nvPr>
            <p:ph idx="1"/>
          </p:nvPr>
        </p:nvSpPr>
        <p:spPr>
          <a:xfrm>
            <a:off x="457200" y="1818532"/>
            <a:ext cx="8258204" cy="4753740"/>
          </a:xfrm>
        </p:spPr>
        <p:txBody>
          <a:bodyPr>
            <a:noAutofit/>
          </a:bodyPr>
          <a:lstStyle/>
          <a:p>
            <a:pPr algn="l" rtl="0"/>
            <a:r>
              <a:rPr lang="en-US" sz="2400" dirty="0"/>
              <a:t>Initial experiments demonstrated that a frontal face classifier constructed from 200 features yields a detection rate of 95% with a false positive rate of 1 in 14084. These results are compelling, but not sufficient for many real-world tasks. </a:t>
            </a:r>
          </a:p>
          <a:p>
            <a:pPr algn="l" rtl="0"/>
            <a:r>
              <a:rPr lang="en-US" sz="2400" dirty="0"/>
              <a:t>In terms of computation, this classifier is probably faster than any other published system, requiring 0.7 seconds to scan an 384 by 288 pixel image.</a:t>
            </a:r>
          </a:p>
          <a:p>
            <a:pPr algn="l" rtl="0"/>
            <a:r>
              <a:rPr lang="en-US" sz="2400" dirty="0"/>
              <a:t>Unfortunately, the most straightforward technique for improving detection performance, adding features to the classifier, directly increases computation time.</a:t>
            </a:r>
          </a:p>
        </p:txBody>
      </p:sp>
      <p:sp>
        <p:nvSpPr>
          <p:cNvPr id="4" name="מציין מיקום של כותרת תחתונה 3"/>
          <p:cNvSpPr>
            <a:spLocks noGrp="1"/>
          </p:cNvSpPr>
          <p:nvPr>
            <p:ph type="ftr" sz="quarter" idx="11"/>
          </p:nvPr>
        </p:nvSpPr>
        <p:spPr>
          <a:xfrm>
            <a:off x="2357422" y="6357958"/>
            <a:ext cx="3571900" cy="476250"/>
          </a:xfrm>
        </p:spPr>
        <p:txBody>
          <a:bodyPr/>
          <a:lstStyle/>
          <a:p>
            <a:r>
              <a:rPr lang="he-IL" sz="1400" dirty="0"/>
              <a:t>כריית נתונים - תשע"א תמי בליטי ורן חבובה</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229600" cy="1066800"/>
          </a:xfrm>
        </p:spPr>
        <p:txBody>
          <a:bodyPr>
            <a:normAutofit/>
          </a:bodyPr>
          <a:lstStyle/>
          <a:p>
            <a:pPr rtl="0"/>
            <a:r>
              <a:rPr lang="en-US" dirty="0"/>
              <a:t>Learning Classification Results (2)</a:t>
            </a:r>
            <a:endParaRPr lang="he-IL" dirty="0"/>
          </a:p>
        </p:txBody>
      </p:sp>
      <p:sp>
        <p:nvSpPr>
          <p:cNvPr id="3" name="Content Placeholder 2"/>
          <p:cNvSpPr>
            <a:spLocks noGrp="1"/>
          </p:cNvSpPr>
          <p:nvPr>
            <p:ph idx="1"/>
          </p:nvPr>
        </p:nvSpPr>
        <p:spPr>
          <a:xfrm>
            <a:off x="457200" y="1675656"/>
            <a:ext cx="8258204" cy="4753740"/>
          </a:xfrm>
        </p:spPr>
        <p:txBody>
          <a:bodyPr>
            <a:noAutofit/>
          </a:bodyPr>
          <a:lstStyle/>
          <a:p>
            <a:pPr algn="l" rtl="0"/>
            <a:r>
              <a:rPr lang="en-US" sz="2400" dirty="0"/>
              <a:t>For the task of face detection, the initial rectangle features selected by </a:t>
            </a:r>
            <a:r>
              <a:rPr lang="en-US" sz="2400" dirty="0" err="1"/>
              <a:t>AdaBoost</a:t>
            </a:r>
            <a:r>
              <a:rPr lang="en-US" sz="2400" dirty="0"/>
              <a:t> are meaningful and easily interpreted. </a:t>
            </a:r>
          </a:p>
          <a:p>
            <a:pPr algn="l" rtl="0"/>
            <a:endParaRPr lang="en-US" sz="2400" dirty="0"/>
          </a:p>
          <a:p>
            <a:pPr algn="l" rtl="0"/>
            <a:endParaRPr lang="en-US" sz="2400" dirty="0"/>
          </a:p>
          <a:p>
            <a:pPr algn="l" rtl="0"/>
            <a:endParaRPr lang="en-US" sz="2400" dirty="0"/>
          </a:p>
          <a:p>
            <a:pPr algn="l" rtl="0"/>
            <a:endParaRPr lang="en-US" sz="2400" dirty="0"/>
          </a:p>
          <a:p>
            <a:pPr algn="l" rtl="0"/>
            <a:endParaRPr lang="en-US" sz="2400" dirty="0"/>
          </a:p>
          <a:p>
            <a:pPr algn="l" rtl="0"/>
            <a:r>
              <a:rPr lang="en-US" sz="2400" dirty="0"/>
              <a:t>The first and second features selected by Ad-</a:t>
            </a:r>
            <a:r>
              <a:rPr lang="en-US" sz="2400" dirty="0" err="1"/>
              <a:t>aBoost</a:t>
            </a:r>
            <a:r>
              <a:rPr lang="en-US" sz="2400" dirty="0"/>
              <a:t> are shown in the top row and then </a:t>
            </a:r>
            <a:r>
              <a:rPr lang="en-US" sz="2400" dirty="0" err="1"/>
              <a:t>overlayed</a:t>
            </a:r>
            <a:r>
              <a:rPr lang="en-US" sz="2400" dirty="0"/>
              <a:t> on a typical training face in the bottom row. </a:t>
            </a:r>
          </a:p>
          <a:p>
            <a:pPr algn="l" rtl="0"/>
            <a:endParaRPr lang="en-US" sz="2400" dirty="0"/>
          </a:p>
          <a:p>
            <a:pPr algn="l" rtl="0"/>
            <a:endParaRPr lang="en-US" sz="2100" dirty="0"/>
          </a:p>
        </p:txBody>
      </p:sp>
      <p:sp>
        <p:nvSpPr>
          <p:cNvPr id="4" name="מציין מיקום של כותרת תחתונה 3"/>
          <p:cNvSpPr>
            <a:spLocks noGrp="1"/>
          </p:cNvSpPr>
          <p:nvPr>
            <p:ph type="ftr" sz="quarter" idx="11"/>
          </p:nvPr>
        </p:nvSpPr>
        <p:spPr>
          <a:xfrm>
            <a:off x="2357422" y="6357958"/>
            <a:ext cx="3571900" cy="476250"/>
          </a:xfrm>
        </p:spPr>
        <p:txBody>
          <a:bodyPr/>
          <a:lstStyle/>
          <a:p>
            <a:r>
              <a:rPr lang="he-IL" sz="1400" dirty="0"/>
              <a:t>כריית נתונים - תשע"א תמי בליטי ורן חבובה</a:t>
            </a:r>
          </a:p>
        </p:txBody>
      </p:sp>
      <p:pic>
        <p:nvPicPr>
          <p:cNvPr id="3075" name="Picture 3"/>
          <p:cNvPicPr>
            <a:picLocks noChangeAspect="1" noChangeArrowheads="1"/>
          </p:cNvPicPr>
          <p:nvPr/>
        </p:nvPicPr>
        <p:blipFill>
          <a:blip r:embed="rId3"/>
          <a:srcRect/>
          <a:stretch>
            <a:fillRect/>
          </a:stretch>
        </p:blipFill>
        <p:spPr bwMode="auto">
          <a:xfrm>
            <a:off x="2928926" y="2857496"/>
            <a:ext cx="3071834" cy="1932697"/>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19126"/>
            <a:ext cx="8229600" cy="1066800"/>
          </a:xfrm>
        </p:spPr>
        <p:txBody>
          <a:bodyPr/>
          <a:lstStyle/>
          <a:p>
            <a:pPr rtl="0"/>
            <a:r>
              <a:rPr lang="en-US" dirty="0"/>
              <a:t>The Attentional Cascade</a:t>
            </a:r>
            <a:endParaRPr lang="he-IL" dirty="0"/>
          </a:p>
        </p:txBody>
      </p:sp>
      <p:sp>
        <p:nvSpPr>
          <p:cNvPr id="3" name="מציין מיקום תוכן 2"/>
          <p:cNvSpPr>
            <a:spLocks noGrp="1"/>
          </p:cNvSpPr>
          <p:nvPr>
            <p:ph idx="1"/>
          </p:nvPr>
        </p:nvSpPr>
        <p:spPr>
          <a:xfrm>
            <a:off x="457200" y="1643050"/>
            <a:ext cx="8229600" cy="4325112"/>
          </a:xfrm>
        </p:spPr>
        <p:txBody>
          <a:bodyPr>
            <a:normAutofit lnSpcReduction="10000"/>
          </a:bodyPr>
          <a:lstStyle/>
          <a:p>
            <a:pPr algn="l" rtl="0"/>
            <a:r>
              <a:rPr lang="en-US" dirty="0"/>
              <a:t>An algorithm for constructing a cascade of classifiers which achieves increased detection performance while radically reducing computation time</a:t>
            </a:r>
          </a:p>
          <a:p>
            <a:pPr lvl="1" algn="l" rtl="0"/>
            <a:r>
              <a:rPr lang="en-US" dirty="0"/>
              <a:t>boosted classifiers can be constructed which reject many of the negative sub-windows while detecting almost all positive instances</a:t>
            </a:r>
          </a:p>
          <a:p>
            <a:pPr algn="l" rtl="0"/>
            <a:r>
              <a:rPr lang="en-US" dirty="0"/>
              <a:t>Simpler classifiers are used to reject the majority of sub-windows before more complex classifiers are called upon to achieve low false positive rates</a:t>
            </a:r>
            <a:endParaRPr lang="he-IL" dirty="0"/>
          </a:p>
        </p:txBody>
      </p:sp>
      <p:sp>
        <p:nvSpPr>
          <p:cNvPr id="5" name="מציין מיקום של כותרת תחתונה 3"/>
          <p:cNvSpPr>
            <a:spLocks noGrp="1"/>
          </p:cNvSpPr>
          <p:nvPr>
            <p:ph type="ftr" sz="quarter" idx="11"/>
          </p:nvPr>
        </p:nvSpPr>
        <p:spPr>
          <a:xfrm>
            <a:off x="2357422" y="6357958"/>
            <a:ext cx="3571900" cy="476250"/>
          </a:xfrm>
        </p:spPr>
        <p:txBody>
          <a:bodyPr/>
          <a:lstStyle/>
          <a:p>
            <a:r>
              <a:rPr lang="he-IL" sz="1400" dirty="0"/>
              <a:t>כריית נתונים - תשע"א תמי בליטי ורן חבובה</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a:srcRect l="35114" t="29915" r="30664" b="33125"/>
          <a:stretch>
            <a:fillRect/>
          </a:stretch>
        </p:blipFill>
        <p:spPr bwMode="auto">
          <a:xfrm>
            <a:off x="3786182" y="1928802"/>
            <a:ext cx="5000660" cy="3929090"/>
          </a:xfrm>
          <a:prstGeom prst="rect">
            <a:avLst/>
          </a:prstGeom>
          <a:noFill/>
          <a:ln w="9525">
            <a:noFill/>
            <a:miter lim="800000"/>
            <a:headEnd/>
            <a:tailEnd/>
          </a:ln>
          <a:effectLst/>
        </p:spPr>
      </p:pic>
      <p:sp>
        <p:nvSpPr>
          <p:cNvPr id="2" name="כותרת 1"/>
          <p:cNvSpPr>
            <a:spLocks noGrp="1"/>
          </p:cNvSpPr>
          <p:nvPr>
            <p:ph type="title"/>
          </p:nvPr>
        </p:nvSpPr>
        <p:spPr>
          <a:xfrm>
            <a:off x="457200" y="719126"/>
            <a:ext cx="8229600" cy="1066800"/>
          </a:xfrm>
        </p:spPr>
        <p:txBody>
          <a:bodyPr/>
          <a:lstStyle/>
          <a:p>
            <a:pPr rtl="0"/>
            <a:r>
              <a:rPr lang="en-US" dirty="0"/>
              <a:t>The Attentional Cascade</a:t>
            </a:r>
            <a:endParaRPr lang="he-IL" dirty="0"/>
          </a:p>
        </p:txBody>
      </p:sp>
      <p:sp>
        <p:nvSpPr>
          <p:cNvPr id="12" name="אליפסה 11"/>
          <p:cNvSpPr/>
          <p:nvPr/>
        </p:nvSpPr>
        <p:spPr>
          <a:xfrm>
            <a:off x="571472" y="2571744"/>
            <a:ext cx="2571768" cy="1857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dirty="0"/>
              <a:t>The overall form of the detection process is that of a degenerate decision tree</a:t>
            </a:r>
            <a:endParaRPr lang="he-IL" dirty="0"/>
          </a:p>
        </p:txBody>
      </p:sp>
      <p:cxnSp>
        <p:nvCxnSpPr>
          <p:cNvPr id="10" name="מחבר חץ ישר 9"/>
          <p:cNvCxnSpPr/>
          <p:nvPr/>
        </p:nvCxnSpPr>
        <p:spPr>
          <a:xfrm rot="16200000" flipV="1">
            <a:off x="3178959" y="3607595"/>
            <a:ext cx="1285884" cy="1214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מציין מיקום של כותרת תחתונה 3"/>
          <p:cNvSpPr>
            <a:spLocks noGrp="1"/>
          </p:cNvSpPr>
          <p:nvPr>
            <p:ph type="ftr" sz="quarter" idx="11"/>
          </p:nvPr>
        </p:nvSpPr>
        <p:spPr>
          <a:xfrm>
            <a:off x="2357422" y="6357958"/>
            <a:ext cx="3571900" cy="476250"/>
          </a:xfrm>
        </p:spPr>
        <p:txBody>
          <a:bodyPr/>
          <a:lstStyle/>
          <a:p>
            <a:r>
              <a:rPr lang="he-IL" sz="1400" dirty="0"/>
              <a:t>כריית נתונים - תשע"א תמי בליטי ורן חבובה</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19126"/>
            <a:ext cx="8229600" cy="1066800"/>
          </a:xfrm>
        </p:spPr>
        <p:txBody>
          <a:bodyPr/>
          <a:lstStyle/>
          <a:p>
            <a:pPr rtl="0"/>
            <a:r>
              <a:rPr lang="en-US" dirty="0"/>
              <a:t>The Attentional Cascade</a:t>
            </a:r>
            <a:endParaRPr lang="he-IL" dirty="0"/>
          </a:p>
        </p:txBody>
      </p:sp>
      <p:sp>
        <p:nvSpPr>
          <p:cNvPr id="3" name="מציין מיקום תוכן 2"/>
          <p:cNvSpPr>
            <a:spLocks noGrp="1"/>
          </p:cNvSpPr>
          <p:nvPr>
            <p:ph idx="1"/>
          </p:nvPr>
        </p:nvSpPr>
        <p:spPr>
          <a:xfrm>
            <a:off x="457200" y="1643050"/>
            <a:ext cx="8229600" cy="4325112"/>
          </a:xfrm>
        </p:spPr>
        <p:txBody>
          <a:bodyPr>
            <a:normAutofit fontScale="92500"/>
          </a:bodyPr>
          <a:lstStyle/>
          <a:p>
            <a:pPr algn="l" rtl="0"/>
            <a:r>
              <a:rPr lang="en-US" dirty="0"/>
              <a:t>Stages in the cascade are constructed by training classifiers using </a:t>
            </a:r>
            <a:r>
              <a:rPr lang="en-US" dirty="0" err="1"/>
              <a:t>AdaBoost</a:t>
            </a:r>
            <a:r>
              <a:rPr lang="en-US" dirty="0"/>
              <a:t> and then adjusting the threshold to minimize false negatives</a:t>
            </a:r>
          </a:p>
          <a:p>
            <a:pPr lvl="1" algn="l" rtl="0"/>
            <a:r>
              <a:rPr lang="en-US" dirty="0"/>
              <a:t>A lower threshold yields higher detection rates and higher false positive rates</a:t>
            </a:r>
          </a:p>
          <a:p>
            <a:pPr algn="l" rtl="0"/>
            <a:r>
              <a:rPr lang="en-US" dirty="0"/>
              <a:t>For example an excellent first stage classifier can be constructed from a two-feature strong classifier by reducing the threshold to minimize false negatives</a:t>
            </a:r>
          </a:p>
          <a:p>
            <a:pPr algn="l" rtl="0"/>
            <a:r>
              <a:rPr lang="en-US" dirty="0"/>
              <a:t>The cascade attempts to reject as many negatives as possible at the earliest stage possible</a:t>
            </a:r>
          </a:p>
          <a:p>
            <a:pPr algn="l" rtl="0">
              <a:buNone/>
            </a:pPr>
            <a:endParaRPr lang="en-US" dirty="0"/>
          </a:p>
        </p:txBody>
      </p:sp>
      <p:sp>
        <p:nvSpPr>
          <p:cNvPr id="5" name="מציין מיקום של כותרת תחתונה 3"/>
          <p:cNvSpPr>
            <a:spLocks noGrp="1"/>
          </p:cNvSpPr>
          <p:nvPr>
            <p:ph type="ftr" sz="quarter" idx="11"/>
          </p:nvPr>
        </p:nvSpPr>
        <p:spPr>
          <a:xfrm>
            <a:off x="2357422" y="6357958"/>
            <a:ext cx="3571900" cy="476250"/>
          </a:xfrm>
        </p:spPr>
        <p:txBody>
          <a:bodyPr/>
          <a:lstStyle/>
          <a:p>
            <a:r>
              <a:rPr lang="he-IL" sz="1400" dirty="0"/>
              <a:t>כריית נתונים - תשע"א תמי בליטי ורן חבובה</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229600" cy="1066800"/>
          </a:xfrm>
        </p:spPr>
        <p:txBody>
          <a:bodyPr/>
          <a:lstStyle/>
          <a:p>
            <a:r>
              <a:rPr lang="en-US" dirty="0"/>
              <a:t>Contents</a:t>
            </a:r>
            <a:endParaRPr lang="he-IL" dirty="0"/>
          </a:p>
        </p:txBody>
      </p:sp>
      <p:sp>
        <p:nvSpPr>
          <p:cNvPr id="3" name="Content Placeholder 2"/>
          <p:cNvSpPr>
            <a:spLocks noGrp="1"/>
          </p:cNvSpPr>
          <p:nvPr>
            <p:ph idx="1"/>
          </p:nvPr>
        </p:nvSpPr>
        <p:spPr>
          <a:xfrm>
            <a:off x="457200" y="1818532"/>
            <a:ext cx="8229600" cy="4325112"/>
          </a:xfrm>
        </p:spPr>
        <p:txBody>
          <a:bodyPr/>
          <a:lstStyle/>
          <a:p>
            <a:pPr algn="l" rtl="0"/>
            <a:r>
              <a:rPr lang="en-US" dirty="0"/>
              <a:t>Abstract</a:t>
            </a:r>
          </a:p>
          <a:p>
            <a:pPr algn="l" rtl="0"/>
            <a:r>
              <a:rPr lang="en-US" dirty="0"/>
              <a:t>Introduction</a:t>
            </a:r>
          </a:p>
          <a:p>
            <a:pPr algn="l" rtl="0"/>
            <a:r>
              <a:rPr lang="en-US" dirty="0"/>
              <a:t>Suggested approach</a:t>
            </a:r>
          </a:p>
          <a:p>
            <a:pPr algn="l" rtl="0"/>
            <a:r>
              <a:rPr lang="en-US" dirty="0"/>
              <a:t>Results</a:t>
            </a:r>
          </a:p>
          <a:p>
            <a:pPr algn="l" rtl="0"/>
            <a:r>
              <a:rPr lang="en-US" dirty="0"/>
              <a:t>Conclusions</a:t>
            </a:r>
          </a:p>
          <a:p>
            <a:pPr algn="l" rtl="0"/>
            <a:endParaRPr lang="he-IL" dirty="0"/>
          </a:p>
        </p:txBody>
      </p:sp>
      <p:sp>
        <p:nvSpPr>
          <p:cNvPr id="4" name="מציין מיקום של כותרת תחתונה 3"/>
          <p:cNvSpPr>
            <a:spLocks noGrp="1"/>
          </p:cNvSpPr>
          <p:nvPr>
            <p:ph type="ftr" sz="quarter" idx="11"/>
          </p:nvPr>
        </p:nvSpPr>
        <p:spPr>
          <a:xfrm>
            <a:off x="2357422" y="6357958"/>
            <a:ext cx="3571900" cy="476250"/>
          </a:xfrm>
        </p:spPr>
        <p:txBody>
          <a:bodyPr/>
          <a:lstStyle/>
          <a:p>
            <a:r>
              <a:rPr lang="he-IL" sz="1400" dirty="0"/>
              <a:t>כריית נתונים - תשע"א תמי בליטי ורן חבובה</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14356"/>
            <a:ext cx="8229600" cy="1066800"/>
          </a:xfrm>
        </p:spPr>
        <p:txBody>
          <a:bodyPr/>
          <a:lstStyle/>
          <a:p>
            <a:pPr rtl="0"/>
            <a:r>
              <a:rPr lang="en-US" dirty="0"/>
              <a:t>Training a Cascade</a:t>
            </a:r>
            <a:endParaRPr lang="he-IL" dirty="0"/>
          </a:p>
        </p:txBody>
      </p:sp>
      <p:sp>
        <p:nvSpPr>
          <p:cNvPr id="3" name="מציין מיקום תוכן 2"/>
          <p:cNvSpPr>
            <a:spLocks noGrp="1"/>
          </p:cNvSpPr>
          <p:nvPr>
            <p:ph idx="1"/>
          </p:nvPr>
        </p:nvSpPr>
        <p:spPr>
          <a:xfrm>
            <a:off x="457200" y="1785926"/>
            <a:ext cx="8229600" cy="4325112"/>
          </a:xfrm>
        </p:spPr>
        <p:txBody>
          <a:bodyPr>
            <a:normAutofit fontScale="92500" lnSpcReduction="20000"/>
          </a:bodyPr>
          <a:lstStyle/>
          <a:p>
            <a:pPr algn="l" rtl="0"/>
            <a:r>
              <a:rPr lang="en-US" dirty="0"/>
              <a:t>In most cases classifiers with more features will achieve higher detection rates and lower false positive rates</a:t>
            </a:r>
          </a:p>
          <a:p>
            <a:pPr algn="l" rtl="0"/>
            <a:r>
              <a:rPr lang="en-US" dirty="0"/>
              <a:t>Classifiers with more features require more time to compute</a:t>
            </a:r>
          </a:p>
          <a:p>
            <a:pPr algn="l" rtl="0"/>
            <a:r>
              <a:rPr lang="en-US" dirty="0"/>
              <a:t>Each stage in the cascade reduces the false positive rate and decreases the detection rate. A target is selected for the minimum reduction in false positives and the maximum decrease in detection</a:t>
            </a:r>
          </a:p>
          <a:p>
            <a:pPr algn="l" rtl="0"/>
            <a:r>
              <a:rPr lang="en-US" dirty="0"/>
              <a:t>Each stage is trained by adding features until the target detection and false positives rates are met</a:t>
            </a:r>
          </a:p>
          <a:p>
            <a:pPr lvl="1" algn="l" rtl="0"/>
            <a:r>
              <a:rPr lang="en-US" dirty="0"/>
              <a:t>Stages are added until the overall target for false positive and detection rate is met</a:t>
            </a:r>
            <a:endParaRPr lang="he-IL" dirty="0"/>
          </a:p>
        </p:txBody>
      </p:sp>
      <p:sp>
        <p:nvSpPr>
          <p:cNvPr id="5" name="מציין מיקום של כותרת תחתונה 3"/>
          <p:cNvSpPr>
            <a:spLocks noGrp="1"/>
          </p:cNvSpPr>
          <p:nvPr>
            <p:ph type="ftr" sz="quarter" idx="11"/>
          </p:nvPr>
        </p:nvSpPr>
        <p:spPr>
          <a:xfrm>
            <a:off x="2357422" y="6357958"/>
            <a:ext cx="3571900" cy="476250"/>
          </a:xfrm>
        </p:spPr>
        <p:txBody>
          <a:bodyPr/>
          <a:lstStyle/>
          <a:p>
            <a:r>
              <a:rPr lang="he-IL" sz="1400" dirty="0"/>
              <a:t>כריית נתונים - תשע"א תמי בליטי ורן חבובה</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14356"/>
            <a:ext cx="8229600" cy="1066800"/>
          </a:xfrm>
        </p:spPr>
        <p:txBody>
          <a:bodyPr/>
          <a:lstStyle/>
          <a:p>
            <a:pPr rtl="0"/>
            <a:r>
              <a:rPr lang="en-US" dirty="0"/>
              <a:t>Detector Cascade</a:t>
            </a:r>
            <a:endParaRPr lang="he-IL" dirty="0"/>
          </a:p>
        </p:txBody>
      </p:sp>
      <p:sp>
        <p:nvSpPr>
          <p:cNvPr id="3" name="מציין מיקום תוכן 2"/>
          <p:cNvSpPr>
            <a:spLocks noGrp="1"/>
          </p:cNvSpPr>
          <p:nvPr>
            <p:ph idx="1"/>
          </p:nvPr>
        </p:nvSpPr>
        <p:spPr>
          <a:xfrm>
            <a:off x="457200" y="1714488"/>
            <a:ext cx="8229600" cy="4325112"/>
          </a:xfrm>
        </p:spPr>
        <p:txBody>
          <a:bodyPr/>
          <a:lstStyle/>
          <a:p>
            <a:pPr algn="l" rtl="0"/>
            <a:r>
              <a:rPr lang="en-US" dirty="0"/>
              <a:t>The complete face detection cascade has 38 stages with over 6000 features</a:t>
            </a:r>
          </a:p>
          <a:p>
            <a:pPr algn="l" rtl="0"/>
            <a:r>
              <a:rPr lang="en-US" dirty="0"/>
              <a:t>On a difficult dataset, containing 507 faces and 75 million sub-windows, faces are detected using an average of 10 feature evaluations per sub-window</a:t>
            </a:r>
          </a:p>
          <a:p>
            <a:pPr algn="l" rtl="0"/>
            <a:r>
              <a:rPr lang="en-US" dirty="0"/>
              <a:t>The detector is purely density discriminative </a:t>
            </a:r>
            <a:endParaRPr lang="he-IL" dirty="0"/>
          </a:p>
        </p:txBody>
      </p:sp>
      <p:sp>
        <p:nvSpPr>
          <p:cNvPr id="5" name="מציין מיקום של כותרת תחתונה 3"/>
          <p:cNvSpPr>
            <a:spLocks noGrp="1"/>
          </p:cNvSpPr>
          <p:nvPr>
            <p:ph type="ftr" sz="quarter" idx="11"/>
          </p:nvPr>
        </p:nvSpPr>
        <p:spPr>
          <a:xfrm>
            <a:off x="2357422" y="6357958"/>
            <a:ext cx="3571900" cy="476250"/>
          </a:xfrm>
        </p:spPr>
        <p:txBody>
          <a:bodyPr/>
          <a:lstStyle/>
          <a:p>
            <a:r>
              <a:rPr lang="he-IL" sz="1400" dirty="0"/>
              <a:t>כריית נתונים - תשע"א תמי בליטי ורן חבובה</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14356"/>
            <a:ext cx="8229600" cy="1066800"/>
          </a:xfrm>
        </p:spPr>
        <p:txBody>
          <a:bodyPr/>
          <a:lstStyle/>
          <a:p>
            <a:pPr rtl="0"/>
            <a:r>
              <a:rPr lang="en-US" dirty="0"/>
              <a:t>Results</a:t>
            </a:r>
            <a:endParaRPr lang="he-IL" dirty="0"/>
          </a:p>
        </p:txBody>
      </p:sp>
      <p:sp>
        <p:nvSpPr>
          <p:cNvPr id="3" name="מציין מיקום תוכן 2"/>
          <p:cNvSpPr>
            <a:spLocks noGrp="1"/>
          </p:cNvSpPr>
          <p:nvPr>
            <p:ph idx="1"/>
          </p:nvPr>
        </p:nvSpPr>
        <p:spPr>
          <a:xfrm>
            <a:off x="457200" y="1785926"/>
            <a:ext cx="8229600" cy="4325112"/>
          </a:xfrm>
        </p:spPr>
        <p:txBody>
          <a:bodyPr>
            <a:normAutofit fontScale="85000" lnSpcReduction="20000"/>
          </a:bodyPr>
          <a:lstStyle/>
          <a:p>
            <a:pPr algn="l" rtl="0"/>
            <a:r>
              <a:rPr lang="en-US" dirty="0"/>
              <a:t>A 38 layer cascaded classifier was trained to detect frontal upright faces</a:t>
            </a:r>
          </a:p>
          <a:p>
            <a:pPr algn="l" rtl="0"/>
            <a:r>
              <a:rPr lang="en-US" dirty="0"/>
              <a:t>To train the detector, a set of face and </a:t>
            </a:r>
            <a:r>
              <a:rPr lang="en-US" dirty="0" err="1"/>
              <a:t>nonface</a:t>
            </a:r>
            <a:r>
              <a:rPr lang="en-US" dirty="0"/>
              <a:t> training images were used. The face training set consisted of 4916 hand labeled faces scaled and aligned to a base resolution of 24 by 24 pixels</a:t>
            </a:r>
          </a:p>
          <a:p>
            <a:pPr algn="l" rtl="0"/>
            <a:r>
              <a:rPr lang="en-US" dirty="0"/>
              <a:t>The number of features in the first five layers of the detector is 1, 10, 25, 25 and 50 features respectively </a:t>
            </a:r>
          </a:p>
          <a:p>
            <a:pPr lvl="1" algn="l" rtl="0"/>
            <a:r>
              <a:rPr lang="en-US" dirty="0"/>
              <a:t>The remaining layers have increasingly more features</a:t>
            </a:r>
          </a:p>
          <a:p>
            <a:pPr lvl="1" algn="l" rtl="0"/>
            <a:r>
              <a:rPr lang="en-US" dirty="0"/>
              <a:t>The total number of features in all layers is 6061</a:t>
            </a:r>
          </a:p>
          <a:p>
            <a:pPr algn="l" rtl="0"/>
            <a:r>
              <a:rPr lang="en-US" dirty="0"/>
              <a:t>Each classifier in the cascade was trained with the 4916 training faces and 10,000 non-face sub-windows using the Adaboost training procedure</a:t>
            </a:r>
            <a:endParaRPr lang="he-IL" dirty="0"/>
          </a:p>
        </p:txBody>
      </p:sp>
      <p:sp>
        <p:nvSpPr>
          <p:cNvPr id="5" name="מציין מיקום של כותרת תחתונה 3"/>
          <p:cNvSpPr>
            <a:spLocks noGrp="1"/>
          </p:cNvSpPr>
          <p:nvPr>
            <p:ph type="ftr" sz="quarter" idx="11"/>
          </p:nvPr>
        </p:nvSpPr>
        <p:spPr>
          <a:xfrm>
            <a:off x="2357422" y="6357958"/>
            <a:ext cx="3571900" cy="476250"/>
          </a:xfrm>
        </p:spPr>
        <p:txBody>
          <a:bodyPr/>
          <a:lstStyle/>
          <a:p>
            <a:r>
              <a:rPr lang="he-IL" sz="1400" dirty="0"/>
              <a:t>כריית נתונים - תשע"א תמי בליטי ורן חבובה</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14356"/>
            <a:ext cx="8229600" cy="1066800"/>
          </a:xfrm>
        </p:spPr>
        <p:txBody>
          <a:bodyPr/>
          <a:lstStyle/>
          <a:p>
            <a:pPr rtl="0"/>
            <a:r>
              <a:rPr lang="en-US" dirty="0"/>
              <a:t>Results</a:t>
            </a:r>
            <a:endParaRPr lang="he-IL" dirty="0"/>
          </a:p>
        </p:txBody>
      </p:sp>
      <p:pic>
        <p:nvPicPr>
          <p:cNvPr id="2052" name="Picture 4"/>
          <p:cNvPicPr>
            <a:picLocks noChangeAspect="1" noChangeArrowheads="1"/>
          </p:cNvPicPr>
          <p:nvPr/>
        </p:nvPicPr>
        <p:blipFill>
          <a:blip r:embed="rId3"/>
          <a:srcRect l="48242" t="13438" r="3125" b="9687"/>
          <a:stretch>
            <a:fillRect/>
          </a:stretch>
        </p:blipFill>
        <p:spPr bwMode="auto">
          <a:xfrm>
            <a:off x="1643042" y="1643050"/>
            <a:ext cx="5786478" cy="4643470"/>
          </a:xfrm>
          <a:prstGeom prst="rect">
            <a:avLst/>
          </a:prstGeom>
          <a:noFill/>
          <a:ln w="9525">
            <a:noFill/>
            <a:miter lim="800000"/>
            <a:headEnd/>
            <a:tailEnd/>
          </a:ln>
          <a:effectLst/>
        </p:spPr>
      </p:pic>
      <p:sp>
        <p:nvSpPr>
          <p:cNvPr id="6" name="מציין מיקום של כותרת תחתונה 3"/>
          <p:cNvSpPr>
            <a:spLocks noGrp="1"/>
          </p:cNvSpPr>
          <p:nvPr>
            <p:ph type="ftr" sz="quarter" idx="11"/>
          </p:nvPr>
        </p:nvSpPr>
        <p:spPr>
          <a:xfrm>
            <a:off x="2357422" y="6357958"/>
            <a:ext cx="3571900" cy="476250"/>
          </a:xfrm>
        </p:spPr>
        <p:txBody>
          <a:bodyPr/>
          <a:lstStyle/>
          <a:p>
            <a:r>
              <a:rPr lang="he-IL" sz="1400" dirty="0"/>
              <a:t>כריית נתונים - תשע"א תמי בליטי ורן חבובה</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14356"/>
            <a:ext cx="8229600" cy="1066800"/>
          </a:xfrm>
        </p:spPr>
        <p:txBody>
          <a:bodyPr/>
          <a:lstStyle/>
          <a:p>
            <a:pPr rtl="0"/>
            <a:r>
              <a:rPr lang="en-US" dirty="0"/>
              <a:t>Results</a:t>
            </a:r>
            <a:endParaRPr lang="he-IL" dirty="0"/>
          </a:p>
        </p:txBody>
      </p:sp>
      <p:sp>
        <p:nvSpPr>
          <p:cNvPr id="3" name="מציין מיקום תוכן 2"/>
          <p:cNvSpPr>
            <a:spLocks noGrp="1"/>
          </p:cNvSpPr>
          <p:nvPr>
            <p:ph idx="1"/>
          </p:nvPr>
        </p:nvSpPr>
        <p:spPr>
          <a:xfrm>
            <a:off x="457200" y="1714488"/>
            <a:ext cx="8229600" cy="4325112"/>
          </a:xfrm>
        </p:spPr>
        <p:txBody>
          <a:bodyPr>
            <a:normAutofit fontScale="92500" lnSpcReduction="10000"/>
          </a:bodyPr>
          <a:lstStyle/>
          <a:p>
            <a:pPr algn="l" rtl="0"/>
            <a:r>
              <a:rPr lang="en-US" dirty="0"/>
              <a:t>Speed of Detector:</a:t>
            </a:r>
          </a:p>
          <a:p>
            <a:pPr lvl="1" algn="l" rtl="0"/>
            <a:r>
              <a:rPr lang="en-US" dirty="0"/>
              <a:t>The speed of the cascaded detector is directly related to the number of features evaluated per scanned sub-window</a:t>
            </a:r>
          </a:p>
          <a:p>
            <a:pPr lvl="1" algn="l" rtl="0"/>
            <a:r>
              <a:rPr lang="en-US" dirty="0"/>
              <a:t>an average of 10 features out of a total of 6061 are evaluated per sub-window </a:t>
            </a:r>
          </a:p>
          <a:p>
            <a:pPr lvl="1" algn="l" rtl="0"/>
            <a:r>
              <a:rPr lang="en-US" dirty="0"/>
              <a:t>This is possible because a large majority of sub-windows are rejected by the first or second layer in the cascade</a:t>
            </a:r>
          </a:p>
          <a:p>
            <a:pPr lvl="1" algn="l" rtl="0"/>
            <a:r>
              <a:rPr lang="en-US" dirty="0"/>
              <a:t>On a 700 </a:t>
            </a:r>
            <a:r>
              <a:rPr lang="en-US" dirty="0" err="1"/>
              <a:t>Mhz</a:t>
            </a:r>
            <a:r>
              <a:rPr lang="en-US" dirty="0"/>
              <a:t> Pentium III processor, the face detector can process a 384 by 288 pixel image in about 0.067 seconds</a:t>
            </a:r>
            <a:endParaRPr lang="he-IL" dirty="0"/>
          </a:p>
        </p:txBody>
      </p:sp>
      <p:sp>
        <p:nvSpPr>
          <p:cNvPr id="5" name="מציין מיקום של כותרת תחתונה 3"/>
          <p:cNvSpPr>
            <a:spLocks noGrp="1"/>
          </p:cNvSpPr>
          <p:nvPr>
            <p:ph type="ftr" sz="quarter" idx="11"/>
          </p:nvPr>
        </p:nvSpPr>
        <p:spPr>
          <a:xfrm>
            <a:off x="2357422" y="6357958"/>
            <a:ext cx="3571900" cy="476250"/>
          </a:xfrm>
        </p:spPr>
        <p:txBody>
          <a:bodyPr/>
          <a:lstStyle/>
          <a:p>
            <a:r>
              <a:rPr lang="he-IL" sz="1400" dirty="0"/>
              <a:t>כריית נתונים - תשע"א תמי בליטי ורן חבובה</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14356"/>
            <a:ext cx="8229600" cy="1066800"/>
          </a:xfrm>
        </p:spPr>
        <p:txBody>
          <a:bodyPr/>
          <a:lstStyle/>
          <a:p>
            <a:pPr rtl="0"/>
            <a:r>
              <a:rPr lang="en-US" dirty="0"/>
              <a:t>Results</a:t>
            </a:r>
            <a:endParaRPr lang="he-IL" dirty="0"/>
          </a:p>
        </p:txBody>
      </p:sp>
      <p:sp>
        <p:nvSpPr>
          <p:cNvPr id="3" name="מציין מיקום תוכן 2"/>
          <p:cNvSpPr>
            <a:spLocks noGrp="1"/>
          </p:cNvSpPr>
          <p:nvPr>
            <p:ph idx="1"/>
          </p:nvPr>
        </p:nvSpPr>
        <p:spPr>
          <a:xfrm>
            <a:off x="457200" y="1714488"/>
            <a:ext cx="8229600" cy="4325112"/>
          </a:xfrm>
        </p:spPr>
        <p:txBody>
          <a:bodyPr>
            <a:normAutofit fontScale="92500" lnSpcReduction="10000"/>
          </a:bodyPr>
          <a:lstStyle/>
          <a:p>
            <a:pPr algn="l" rtl="0"/>
            <a:r>
              <a:rPr lang="en-US" dirty="0"/>
              <a:t>Image Processing:</a:t>
            </a:r>
          </a:p>
          <a:p>
            <a:pPr lvl="1" algn="l" rtl="0"/>
            <a:r>
              <a:rPr lang="en-US" dirty="0"/>
              <a:t>All example sub-windows used for training were variance normalized to minimize the effect of different lighting conditions</a:t>
            </a:r>
          </a:p>
          <a:p>
            <a:pPr lvl="1" algn="l" rtl="0"/>
            <a:r>
              <a:rPr lang="en-US" dirty="0"/>
              <a:t>During scanning the effect of image normalization can be achieved by post-multiplying the feature values rather than pre-multiplying the pixels</a:t>
            </a:r>
          </a:p>
          <a:p>
            <a:pPr algn="l" rtl="0"/>
            <a:r>
              <a:rPr lang="en-US" dirty="0"/>
              <a:t>Scanning the Detector:</a:t>
            </a:r>
          </a:p>
          <a:p>
            <a:pPr lvl="1" algn="l" rtl="0"/>
            <a:r>
              <a:rPr lang="en-US" dirty="0"/>
              <a:t>The final detector is scanned across the image at multiple scales and locations</a:t>
            </a:r>
          </a:p>
          <a:p>
            <a:pPr lvl="1" algn="l" rtl="0"/>
            <a:r>
              <a:rPr lang="en-US" dirty="0"/>
              <a:t>Scaling is achieved by scaling the detector itself, rather than scaling the image</a:t>
            </a:r>
          </a:p>
          <a:p>
            <a:pPr lvl="1" algn="l" rtl="0"/>
            <a:endParaRPr lang="he-IL" dirty="0"/>
          </a:p>
        </p:txBody>
      </p:sp>
      <p:sp>
        <p:nvSpPr>
          <p:cNvPr id="5" name="מציין מיקום של כותרת תחתונה 3"/>
          <p:cNvSpPr>
            <a:spLocks noGrp="1"/>
          </p:cNvSpPr>
          <p:nvPr>
            <p:ph type="ftr" sz="quarter" idx="11"/>
          </p:nvPr>
        </p:nvSpPr>
        <p:spPr>
          <a:xfrm>
            <a:off x="2357422" y="6357958"/>
            <a:ext cx="3571900" cy="476250"/>
          </a:xfrm>
        </p:spPr>
        <p:txBody>
          <a:bodyPr/>
          <a:lstStyle/>
          <a:p>
            <a:r>
              <a:rPr lang="he-IL" sz="1400" dirty="0"/>
              <a:t>כריית נתונים - תשע"א תמי בליטי ורן חבובה</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14356"/>
            <a:ext cx="8229600" cy="1066800"/>
          </a:xfrm>
        </p:spPr>
        <p:txBody>
          <a:bodyPr/>
          <a:lstStyle/>
          <a:p>
            <a:pPr rtl="0"/>
            <a:r>
              <a:rPr lang="en-US" dirty="0"/>
              <a:t>Results</a:t>
            </a:r>
            <a:endParaRPr lang="he-IL" dirty="0"/>
          </a:p>
        </p:txBody>
      </p:sp>
      <p:sp>
        <p:nvSpPr>
          <p:cNvPr id="3" name="מציין מיקום תוכן 2"/>
          <p:cNvSpPr>
            <a:spLocks noGrp="1"/>
          </p:cNvSpPr>
          <p:nvPr>
            <p:ph idx="1"/>
          </p:nvPr>
        </p:nvSpPr>
        <p:spPr>
          <a:xfrm>
            <a:off x="457200" y="1714488"/>
            <a:ext cx="8229600" cy="4325112"/>
          </a:xfrm>
        </p:spPr>
        <p:txBody>
          <a:bodyPr>
            <a:normAutofit/>
          </a:bodyPr>
          <a:lstStyle/>
          <a:p>
            <a:pPr algn="l" rtl="0"/>
            <a:r>
              <a:rPr lang="en-US" sz="3000" dirty="0"/>
              <a:t>Experiments on a Real-World Test Set:</a:t>
            </a:r>
          </a:p>
          <a:p>
            <a:pPr lvl="1" algn="l" rtl="0"/>
            <a:r>
              <a:rPr lang="en-US" sz="2600" dirty="0"/>
              <a:t>The system tested on the MIT+CMU frontal face test set </a:t>
            </a:r>
          </a:p>
          <a:p>
            <a:pPr lvl="1" algn="l" rtl="0"/>
            <a:r>
              <a:rPr lang="en-US" sz="2600" dirty="0"/>
              <a:t>This set consists of 130 images with 507 labeled frontal faces</a:t>
            </a:r>
            <a:endParaRPr lang="he-IL" sz="2600" dirty="0"/>
          </a:p>
        </p:txBody>
      </p:sp>
      <p:pic>
        <p:nvPicPr>
          <p:cNvPr id="5" name="Picture 2"/>
          <p:cNvPicPr>
            <a:picLocks noChangeAspect="1" noChangeArrowheads="1"/>
          </p:cNvPicPr>
          <p:nvPr/>
        </p:nvPicPr>
        <p:blipFill>
          <a:blip r:embed="rId3"/>
          <a:srcRect l="12891" t="25312" r="12109" b="40000"/>
          <a:stretch>
            <a:fillRect/>
          </a:stretch>
        </p:blipFill>
        <p:spPr bwMode="auto">
          <a:xfrm>
            <a:off x="928662" y="4000504"/>
            <a:ext cx="7358114" cy="2571768"/>
          </a:xfrm>
          <a:prstGeom prst="rect">
            <a:avLst/>
          </a:prstGeom>
          <a:noFill/>
          <a:ln w="9525">
            <a:noFill/>
            <a:miter lim="800000"/>
            <a:headEnd/>
            <a:tailEnd/>
          </a:ln>
          <a:effectLst/>
        </p:spPr>
      </p:pic>
      <p:sp>
        <p:nvSpPr>
          <p:cNvPr id="6" name="מציין מיקום של כותרת תחתונה 3"/>
          <p:cNvSpPr>
            <a:spLocks noGrp="1"/>
          </p:cNvSpPr>
          <p:nvPr>
            <p:ph type="ftr" sz="quarter" idx="11"/>
          </p:nvPr>
        </p:nvSpPr>
        <p:spPr>
          <a:xfrm>
            <a:off x="2357422" y="6357958"/>
            <a:ext cx="3571900" cy="476250"/>
          </a:xfrm>
        </p:spPr>
        <p:txBody>
          <a:bodyPr/>
          <a:lstStyle/>
          <a:p>
            <a:r>
              <a:rPr lang="he-IL" sz="1400" dirty="0"/>
              <a:t>כריית נתונים - תשע"א תמי בליטי ורן חבובה</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14356"/>
            <a:ext cx="8229600" cy="1066800"/>
          </a:xfrm>
        </p:spPr>
        <p:txBody>
          <a:bodyPr/>
          <a:lstStyle/>
          <a:p>
            <a:pPr rtl="0"/>
            <a:r>
              <a:rPr lang="en-US" dirty="0"/>
              <a:t>Results</a:t>
            </a:r>
            <a:endParaRPr lang="he-IL" dirty="0"/>
          </a:p>
        </p:txBody>
      </p:sp>
      <p:pic>
        <p:nvPicPr>
          <p:cNvPr id="4099" name="Picture 3"/>
          <p:cNvPicPr>
            <a:picLocks noChangeAspect="1" noChangeArrowheads="1"/>
          </p:cNvPicPr>
          <p:nvPr/>
        </p:nvPicPr>
        <p:blipFill>
          <a:blip r:embed="rId2"/>
          <a:srcRect l="4883" t="24687" b="19062"/>
          <a:stretch>
            <a:fillRect/>
          </a:stretch>
        </p:blipFill>
        <p:spPr bwMode="auto">
          <a:xfrm>
            <a:off x="71406" y="1785926"/>
            <a:ext cx="9144000" cy="4643470"/>
          </a:xfrm>
          <a:prstGeom prst="rect">
            <a:avLst/>
          </a:prstGeom>
          <a:noFill/>
          <a:ln w="9525">
            <a:noFill/>
            <a:miter lim="800000"/>
            <a:headEnd/>
            <a:tailEnd/>
          </a:ln>
          <a:effectLst/>
        </p:spPr>
      </p:pic>
      <p:sp>
        <p:nvSpPr>
          <p:cNvPr id="6" name="מציין מיקום של כותרת תחתונה 3"/>
          <p:cNvSpPr>
            <a:spLocks noGrp="1"/>
          </p:cNvSpPr>
          <p:nvPr>
            <p:ph type="ftr" sz="quarter" idx="11"/>
          </p:nvPr>
        </p:nvSpPr>
        <p:spPr>
          <a:xfrm>
            <a:off x="2357422" y="6357958"/>
            <a:ext cx="3571900" cy="476250"/>
          </a:xfrm>
        </p:spPr>
        <p:txBody>
          <a:bodyPr/>
          <a:lstStyle/>
          <a:p>
            <a:r>
              <a:rPr lang="he-IL" sz="1400" dirty="0"/>
              <a:t>כריית נתונים - תשע"א תמי בליטי ורן חבובה</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642918"/>
            <a:ext cx="8229600" cy="1066800"/>
          </a:xfrm>
        </p:spPr>
        <p:txBody>
          <a:bodyPr/>
          <a:lstStyle/>
          <a:p>
            <a:pPr rtl="0"/>
            <a:r>
              <a:rPr lang="en-US" dirty="0"/>
              <a:t>Conclusions</a:t>
            </a:r>
            <a:endParaRPr lang="he-IL" dirty="0"/>
          </a:p>
        </p:txBody>
      </p:sp>
      <p:sp>
        <p:nvSpPr>
          <p:cNvPr id="3" name="מציין מיקום תוכן 2"/>
          <p:cNvSpPr>
            <a:spLocks noGrp="1"/>
          </p:cNvSpPr>
          <p:nvPr>
            <p:ph idx="1"/>
          </p:nvPr>
        </p:nvSpPr>
        <p:spPr>
          <a:xfrm>
            <a:off x="457200" y="1528762"/>
            <a:ext cx="8229600" cy="4686320"/>
          </a:xfrm>
        </p:spPr>
        <p:txBody>
          <a:bodyPr>
            <a:noAutofit/>
          </a:bodyPr>
          <a:lstStyle/>
          <a:p>
            <a:pPr algn="l" rtl="0"/>
            <a:r>
              <a:rPr lang="en-US" sz="2200" dirty="0"/>
              <a:t>The article presented an approach for object detection which minimizes computation time while achieving high detection accuracy</a:t>
            </a:r>
          </a:p>
          <a:p>
            <a:pPr algn="l" rtl="0"/>
            <a:r>
              <a:rPr lang="en-US" sz="2200" dirty="0"/>
              <a:t>The approach was used to construct a face detection system which is approximately 15 faster than any previous approach</a:t>
            </a:r>
          </a:p>
          <a:p>
            <a:pPr algn="l" rtl="0"/>
            <a:r>
              <a:rPr lang="en-US" sz="2200" dirty="0"/>
              <a:t>This paper brings together new algorithms, representations, and insights which are quite generic and may well have broader application in computer vision and image processing</a:t>
            </a:r>
          </a:p>
          <a:p>
            <a:pPr algn="l" rtl="0"/>
            <a:r>
              <a:rPr lang="en-US" sz="2200" dirty="0"/>
              <a:t>This dataset includes faces under a very wide range of conditions including: illumination, scale, pose, and camera variation.  Systems which work under these conditions are unlikely to be limited to a single set of conditions</a:t>
            </a:r>
            <a:endParaRPr lang="he-IL" sz="2200" dirty="0"/>
          </a:p>
        </p:txBody>
      </p:sp>
      <p:sp>
        <p:nvSpPr>
          <p:cNvPr id="5" name="מציין מיקום של כותרת תחתונה 3"/>
          <p:cNvSpPr>
            <a:spLocks noGrp="1"/>
          </p:cNvSpPr>
          <p:nvPr>
            <p:ph type="ftr" sz="quarter" idx="11"/>
          </p:nvPr>
        </p:nvSpPr>
        <p:spPr>
          <a:xfrm>
            <a:off x="2357422" y="6357958"/>
            <a:ext cx="3571900" cy="476250"/>
          </a:xfrm>
        </p:spPr>
        <p:txBody>
          <a:bodyPr/>
          <a:lstStyle/>
          <a:p>
            <a:r>
              <a:rPr lang="he-IL" sz="1400" dirty="0"/>
              <a:t>כריית נתונים - תשע"א תמי בליטי ורן חבובה</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85794"/>
            <a:ext cx="8229600" cy="1066800"/>
          </a:xfrm>
        </p:spPr>
        <p:txBody>
          <a:bodyPr/>
          <a:lstStyle/>
          <a:p>
            <a:pPr rtl="0"/>
            <a:r>
              <a:rPr lang="en-US" dirty="0"/>
              <a:t>Questions?</a:t>
            </a:r>
            <a:endParaRPr lang="he-IL" dirty="0"/>
          </a:p>
        </p:txBody>
      </p:sp>
      <p:pic>
        <p:nvPicPr>
          <p:cNvPr id="5" name="Picture 2" descr="http://normansennema.com/wp-content/uploads/2008/11/question6.jpg"/>
          <p:cNvPicPr>
            <a:picLocks noChangeAspect="1" noChangeArrowheads="1"/>
          </p:cNvPicPr>
          <p:nvPr/>
        </p:nvPicPr>
        <p:blipFill>
          <a:blip r:embed="rId2"/>
          <a:srcRect/>
          <a:stretch>
            <a:fillRect/>
          </a:stretch>
        </p:blipFill>
        <p:spPr bwMode="auto">
          <a:xfrm>
            <a:off x="1285852" y="1714488"/>
            <a:ext cx="6643734" cy="407196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229600" cy="1066800"/>
          </a:xfrm>
        </p:spPr>
        <p:txBody>
          <a:bodyPr/>
          <a:lstStyle/>
          <a:p>
            <a:r>
              <a:rPr lang="en-US" dirty="0"/>
              <a:t>Abstract</a:t>
            </a:r>
            <a:endParaRPr lang="he-IL" dirty="0"/>
          </a:p>
        </p:txBody>
      </p:sp>
      <p:sp>
        <p:nvSpPr>
          <p:cNvPr id="3" name="Content Placeholder 2"/>
          <p:cNvSpPr>
            <a:spLocks noGrp="1"/>
          </p:cNvSpPr>
          <p:nvPr>
            <p:ph idx="1"/>
          </p:nvPr>
        </p:nvSpPr>
        <p:spPr>
          <a:xfrm>
            <a:off x="285720" y="1675656"/>
            <a:ext cx="8643998" cy="4682302"/>
          </a:xfrm>
        </p:spPr>
        <p:txBody>
          <a:bodyPr>
            <a:normAutofit fontScale="85000" lnSpcReduction="10000"/>
          </a:bodyPr>
          <a:lstStyle/>
          <a:p>
            <a:pPr algn="l" rtl="0"/>
            <a:r>
              <a:rPr lang="en-US" dirty="0"/>
              <a:t>This paper describes a machine learning approach for visual object detection which is capable of processing images extremely rapidly and achieving high detection rates.</a:t>
            </a:r>
          </a:p>
          <a:p>
            <a:pPr algn="l" rtl="0"/>
            <a:r>
              <a:rPr lang="en-US" dirty="0"/>
              <a:t>3 key contributions:</a:t>
            </a:r>
          </a:p>
          <a:p>
            <a:pPr marL="916686" lvl="1" indent="-514350" algn="l" rtl="0">
              <a:buAutoNum type="arabicParenR"/>
            </a:pPr>
            <a:r>
              <a:rPr lang="en-US" dirty="0"/>
              <a:t>The introduction of a new image representation called the “Integral Image” which allows the features used by our detector to be computed very quickly.</a:t>
            </a:r>
          </a:p>
          <a:p>
            <a:pPr marL="916686" lvl="1" indent="-514350" algn="l" rtl="0">
              <a:buAutoNum type="arabicParenR"/>
            </a:pPr>
            <a:r>
              <a:rPr lang="en-US" dirty="0"/>
              <a:t>A learning algorithm, based on </a:t>
            </a:r>
            <a:r>
              <a:rPr lang="en-US" dirty="0" err="1"/>
              <a:t>AdaBoost</a:t>
            </a:r>
            <a:r>
              <a:rPr lang="en-US" dirty="0"/>
              <a:t>, which selects a small number of critical visual features from a larger set and yields extremely efficient classifiers.</a:t>
            </a:r>
          </a:p>
          <a:p>
            <a:pPr marL="916686" lvl="1" indent="-514350" algn="l" rtl="0">
              <a:buAutoNum type="arabicParenR"/>
            </a:pPr>
            <a:r>
              <a:rPr lang="en-US" dirty="0"/>
              <a:t>A method for combining increasingly more complex classifiers in a “cascade” which allows background regions of the image to be quickly discarded while spending more computation on promising object-like regions.</a:t>
            </a:r>
          </a:p>
        </p:txBody>
      </p:sp>
      <p:sp>
        <p:nvSpPr>
          <p:cNvPr id="4" name="מציין מיקום של כותרת תחתונה 3"/>
          <p:cNvSpPr>
            <a:spLocks noGrp="1"/>
          </p:cNvSpPr>
          <p:nvPr>
            <p:ph type="ftr" sz="quarter" idx="11"/>
          </p:nvPr>
        </p:nvSpPr>
        <p:spPr>
          <a:xfrm>
            <a:off x="2357422" y="6357958"/>
            <a:ext cx="3571900" cy="476250"/>
          </a:xfrm>
        </p:spPr>
        <p:txBody>
          <a:bodyPr/>
          <a:lstStyle/>
          <a:p>
            <a:r>
              <a:rPr lang="he-IL" sz="1400" dirty="0"/>
              <a:t>כריית נתונים - תשע"א תמי בליטי ורן חבובה</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229600" cy="1066800"/>
          </a:xfrm>
        </p:spPr>
        <p:txBody>
          <a:bodyPr/>
          <a:lstStyle/>
          <a:p>
            <a:r>
              <a:rPr lang="en-US" dirty="0"/>
              <a:t>Abstract (2)</a:t>
            </a:r>
            <a:endParaRPr lang="he-IL" dirty="0"/>
          </a:p>
        </p:txBody>
      </p:sp>
      <p:sp>
        <p:nvSpPr>
          <p:cNvPr id="3" name="Content Placeholder 2"/>
          <p:cNvSpPr>
            <a:spLocks noGrp="1"/>
          </p:cNvSpPr>
          <p:nvPr>
            <p:ph idx="1"/>
          </p:nvPr>
        </p:nvSpPr>
        <p:spPr>
          <a:xfrm>
            <a:off x="457200" y="1818532"/>
            <a:ext cx="8229600" cy="4325112"/>
          </a:xfrm>
        </p:spPr>
        <p:txBody>
          <a:bodyPr/>
          <a:lstStyle/>
          <a:p>
            <a:pPr algn="l" rtl="0"/>
            <a:r>
              <a:rPr lang="en-US" dirty="0"/>
              <a:t>The cascade can be viewed as an object specific focus-of-attention mechanism which unlike previous approaches provides statistical guarantees that discarded regions are unlikely to contain the object of interest. </a:t>
            </a:r>
          </a:p>
          <a:p>
            <a:pPr algn="l" rtl="0"/>
            <a:r>
              <a:rPr lang="en-US" dirty="0"/>
              <a:t>Used in real-time applications, the detector runs at 15 frames per second without resorting to image differencing or skin color detection.</a:t>
            </a:r>
            <a:endParaRPr lang="he-IL" dirty="0"/>
          </a:p>
          <a:p>
            <a:pPr algn="l" rtl="0"/>
            <a:endParaRPr lang="he-IL" dirty="0"/>
          </a:p>
        </p:txBody>
      </p:sp>
      <p:sp>
        <p:nvSpPr>
          <p:cNvPr id="4" name="מציין מיקום של כותרת תחתונה 3"/>
          <p:cNvSpPr>
            <a:spLocks noGrp="1"/>
          </p:cNvSpPr>
          <p:nvPr>
            <p:ph type="ftr" sz="quarter" idx="11"/>
          </p:nvPr>
        </p:nvSpPr>
        <p:spPr>
          <a:xfrm>
            <a:off x="2357422" y="6357958"/>
            <a:ext cx="3571900" cy="476250"/>
          </a:xfrm>
        </p:spPr>
        <p:txBody>
          <a:bodyPr/>
          <a:lstStyle/>
          <a:p>
            <a:r>
              <a:rPr lang="he-IL" sz="1400" dirty="0"/>
              <a:t>כריית נתונים - תשע"א תמי בליטי ורן חבובה</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229600" cy="1066800"/>
          </a:xfrm>
        </p:spPr>
        <p:txBody>
          <a:bodyPr/>
          <a:lstStyle/>
          <a:p>
            <a:r>
              <a:rPr lang="en-US" dirty="0"/>
              <a:t>Introduction</a:t>
            </a:r>
            <a:endParaRPr lang="he-IL" dirty="0"/>
          </a:p>
        </p:txBody>
      </p:sp>
      <p:sp>
        <p:nvSpPr>
          <p:cNvPr id="3" name="Content Placeholder 2"/>
          <p:cNvSpPr>
            <a:spLocks noGrp="1"/>
          </p:cNvSpPr>
          <p:nvPr>
            <p:ph idx="1"/>
          </p:nvPr>
        </p:nvSpPr>
        <p:spPr>
          <a:xfrm>
            <a:off x="457200" y="1818532"/>
            <a:ext cx="8229600" cy="4325112"/>
          </a:xfrm>
        </p:spPr>
        <p:txBody>
          <a:bodyPr>
            <a:normAutofit/>
          </a:bodyPr>
          <a:lstStyle/>
          <a:p>
            <a:pPr algn="l" rtl="0"/>
            <a:r>
              <a:rPr lang="en-US" dirty="0"/>
              <a:t>This face detection system is most clearly distinguished from previous approaches in its ability to detect faces extremely rapidly. </a:t>
            </a:r>
          </a:p>
          <a:p>
            <a:pPr algn="l" rtl="0"/>
            <a:r>
              <a:rPr lang="en-US" dirty="0"/>
              <a:t>Operating on 384 by 288 pixel images, faces are detected at 15 frames per second on a conventional 700 MHz Intel Pentium III.</a:t>
            </a:r>
          </a:p>
          <a:p>
            <a:pPr algn="l" rtl="0"/>
            <a:r>
              <a:rPr lang="en-US" dirty="0"/>
              <a:t>Achieves high frame rates working only with the information present in a single grey scale image. </a:t>
            </a:r>
            <a:endParaRPr lang="he-IL" dirty="0"/>
          </a:p>
        </p:txBody>
      </p:sp>
      <p:sp>
        <p:nvSpPr>
          <p:cNvPr id="4" name="מציין מיקום של כותרת תחתונה 3"/>
          <p:cNvSpPr>
            <a:spLocks noGrp="1"/>
          </p:cNvSpPr>
          <p:nvPr>
            <p:ph type="ftr" sz="quarter" idx="11"/>
          </p:nvPr>
        </p:nvSpPr>
        <p:spPr>
          <a:xfrm>
            <a:off x="2357422" y="6357958"/>
            <a:ext cx="3571900" cy="476250"/>
          </a:xfrm>
        </p:spPr>
        <p:txBody>
          <a:bodyPr/>
          <a:lstStyle/>
          <a:p>
            <a:r>
              <a:rPr lang="he-IL" sz="1400" dirty="0"/>
              <a:t>כריית נתונים - תשע"א תמי בליטי ורן חבובה</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229600" cy="1066800"/>
          </a:xfrm>
        </p:spPr>
        <p:txBody>
          <a:bodyPr>
            <a:normAutofit/>
          </a:bodyPr>
          <a:lstStyle/>
          <a:p>
            <a:pPr rtl="0"/>
            <a:r>
              <a:rPr lang="en-US" dirty="0"/>
              <a:t>1</a:t>
            </a:r>
            <a:r>
              <a:rPr lang="en-US" baseline="30000" dirty="0"/>
              <a:t>st</a:t>
            </a:r>
            <a:r>
              <a:rPr lang="en-US" dirty="0"/>
              <a:t> Contribution: Integral Image</a:t>
            </a:r>
            <a:endParaRPr lang="he-IL" dirty="0"/>
          </a:p>
        </p:txBody>
      </p:sp>
      <p:sp>
        <p:nvSpPr>
          <p:cNvPr id="3" name="Content Placeholder 2"/>
          <p:cNvSpPr>
            <a:spLocks noGrp="1"/>
          </p:cNvSpPr>
          <p:nvPr>
            <p:ph idx="1"/>
          </p:nvPr>
        </p:nvSpPr>
        <p:spPr>
          <a:xfrm>
            <a:off x="457200" y="1818532"/>
            <a:ext cx="8229600" cy="4539426"/>
          </a:xfrm>
        </p:spPr>
        <p:txBody>
          <a:bodyPr>
            <a:normAutofit fontScale="92500" lnSpcReduction="10000"/>
          </a:bodyPr>
          <a:lstStyle/>
          <a:p>
            <a:pPr algn="l" rtl="0"/>
            <a:r>
              <a:rPr lang="en-US" dirty="0"/>
              <a:t>A new image representation that allows for very fast feature evaluation.</a:t>
            </a:r>
          </a:p>
          <a:p>
            <a:pPr algn="l" rtl="0"/>
            <a:r>
              <a:rPr lang="en-US" dirty="0"/>
              <a:t>The detection system does not work directly with image intensities.  </a:t>
            </a:r>
          </a:p>
          <a:p>
            <a:pPr algn="l" rtl="0"/>
            <a:r>
              <a:rPr lang="en-US" dirty="0"/>
              <a:t>Instead, it uses a set of features which are reminiscent of </a:t>
            </a:r>
            <a:r>
              <a:rPr lang="en-US" dirty="0" err="1"/>
              <a:t>Haar</a:t>
            </a:r>
            <a:r>
              <a:rPr lang="en-US" dirty="0"/>
              <a:t> Basis functions.</a:t>
            </a:r>
          </a:p>
          <a:p>
            <a:pPr algn="l" rtl="0"/>
            <a:r>
              <a:rPr lang="en-US" dirty="0"/>
              <a:t>The integral image can be computed </a:t>
            </a:r>
          </a:p>
          <a:p>
            <a:pPr algn="l" rtl="0">
              <a:buNone/>
            </a:pPr>
            <a:r>
              <a:rPr lang="en-US" dirty="0"/>
              <a:t>	from an image using a few operations per pixel. </a:t>
            </a:r>
          </a:p>
          <a:p>
            <a:pPr algn="l" rtl="0"/>
            <a:r>
              <a:rPr lang="en-US" dirty="0"/>
              <a:t>Once computed, any one of these </a:t>
            </a:r>
            <a:r>
              <a:rPr lang="en-US" i="1" dirty="0" err="1"/>
              <a:t>Harr</a:t>
            </a:r>
            <a:r>
              <a:rPr lang="en-US" i="1" dirty="0"/>
              <a:t>-like features </a:t>
            </a:r>
            <a:r>
              <a:rPr lang="en-US" dirty="0"/>
              <a:t>can be computed at any scale or location in </a:t>
            </a:r>
            <a:r>
              <a:rPr lang="en-US" i="1" dirty="0"/>
              <a:t>constant </a:t>
            </a:r>
            <a:r>
              <a:rPr lang="en-US" dirty="0"/>
              <a:t>time.</a:t>
            </a:r>
          </a:p>
          <a:p>
            <a:pPr algn="l" rtl="0"/>
            <a:endParaRPr lang="he-IL" dirty="0"/>
          </a:p>
        </p:txBody>
      </p:sp>
      <p:sp>
        <p:nvSpPr>
          <p:cNvPr id="4" name="מציין מיקום של כותרת תחתונה 3"/>
          <p:cNvSpPr>
            <a:spLocks noGrp="1"/>
          </p:cNvSpPr>
          <p:nvPr>
            <p:ph type="ftr" sz="quarter" idx="11"/>
          </p:nvPr>
        </p:nvSpPr>
        <p:spPr>
          <a:xfrm>
            <a:off x="2357422" y="6357958"/>
            <a:ext cx="3571900" cy="476250"/>
          </a:xfrm>
        </p:spPr>
        <p:txBody>
          <a:bodyPr/>
          <a:lstStyle/>
          <a:p>
            <a:r>
              <a:rPr lang="he-IL" sz="1400" dirty="0"/>
              <a:t>כריית נתונים - תשע"א תמי בליטי ורן חבובה</a:t>
            </a:r>
          </a:p>
        </p:txBody>
      </p:sp>
      <p:pic>
        <p:nvPicPr>
          <p:cNvPr id="1026" name="Picture 2"/>
          <p:cNvPicPr>
            <a:picLocks noChangeAspect="1" noChangeArrowheads="1"/>
          </p:cNvPicPr>
          <p:nvPr/>
        </p:nvPicPr>
        <p:blipFill>
          <a:blip r:embed="rId3"/>
          <a:srcRect/>
          <a:stretch>
            <a:fillRect/>
          </a:stretch>
        </p:blipFill>
        <p:spPr bwMode="auto">
          <a:xfrm>
            <a:off x="7246511" y="3071810"/>
            <a:ext cx="1468893" cy="126682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401080" cy="1066800"/>
          </a:xfrm>
        </p:spPr>
        <p:txBody>
          <a:bodyPr>
            <a:normAutofit fontScale="90000"/>
          </a:bodyPr>
          <a:lstStyle/>
          <a:p>
            <a:pPr rtl="0"/>
            <a:r>
              <a:rPr lang="en-US" dirty="0"/>
              <a:t>2</a:t>
            </a:r>
            <a:r>
              <a:rPr lang="en-US" baseline="30000" dirty="0"/>
              <a:t>nd</a:t>
            </a:r>
            <a:r>
              <a:rPr lang="en-US" dirty="0"/>
              <a:t> Contribution: Classifier Construction Method </a:t>
            </a:r>
            <a:endParaRPr lang="he-IL" dirty="0"/>
          </a:p>
        </p:txBody>
      </p:sp>
      <p:sp>
        <p:nvSpPr>
          <p:cNvPr id="3" name="Content Placeholder 2"/>
          <p:cNvSpPr>
            <a:spLocks noGrp="1"/>
          </p:cNvSpPr>
          <p:nvPr>
            <p:ph idx="1"/>
          </p:nvPr>
        </p:nvSpPr>
        <p:spPr>
          <a:xfrm>
            <a:off x="457200" y="1928802"/>
            <a:ext cx="8229600" cy="4714908"/>
          </a:xfrm>
        </p:spPr>
        <p:txBody>
          <a:bodyPr>
            <a:normAutofit fontScale="77500" lnSpcReduction="20000"/>
          </a:bodyPr>
          <a:lstStyle/>
          <a:p>
            <a:pPr algn="l" rtl="0"/>
            <a:r>
              <a:rPr lang="en-US" sz="2900" dirty="0"/>
              <a:t>Selecting a small number of important features using </a:t>
            </a:r>
            <a:r>
              <a:rPr lang="en-US" sz="2900" dirty="0" err="1"/>
              <a:t>AdaBoost</a:t>
            </a:r>
            <a:r>
              <a:rPr lang="en-US" sz="2900" dirty="0"/>
              <a:t>. </a:t>
            </a:r>
          </a:p>
          <a:p>
            <a:pPr algn="l" rtl="0"/>
            <a:r>
              <a:rPr lang="en-US" sz="2900" dirty="0"/>
              <a:t>Within any image sub-window the total number of </a:t>
            </a:r>
            <a:r>
              <a:rPr lang="en-US" sz="2900" dirty="0" err="1"/>
              <a:t>Harr</a:t>
            </a:r>
            <a:r>
              <a:rPr lang="en-US" sz="2900" dirty="0"/>
              <a:t>-like features is very large, far larger than the number of pixels.</a:t>
            </a:r>
          </a:p>
          <a:p>
            <a:pPr algn="l" rtl="0"/>
            <a:r>
              <a:rPr lang="en-US" sz="2900" dirty="0"/>
              <a:t>In order to ensure fast classification, the learning process must exclude a large majority of the available features, and focus on a small set of critical features.</a:t>
            </a:r>
          </a:p>
          <a:p>
            <a:pPr algn="l" rtl="0"/>
            <a:r>
              <a:rPr lang="en-US" sz="2900" dirty="0"/>
              <a:t>Feature selection is achieved through a simple modification of the </a:t>
            </a:r>
            <a:r>
              <a:rPr lang="en-US" sz="2900" dirty="0" err="1"/>
              <a:t>AdaBoost</a:t>
            </a:r>
            <a:r>
              <a:rPr lang="en-US" sz="2900" dirty="0"/>
              <a:t> procedure: the weak learner is constrained so that each weak classifier returned can depend on only a single feature.  </a:t>
            </a:r>
          </a:p>
          <a:p>
            <a:pPr algn="l" rtl="0"/>
            <a:r>
              <a:rPr lang="en-US" sz="2900" dirty="0"/>
              <a:t>As a result each stage of the boosting process (which selects a new weak classifier) can be viewed as a feature selection process.</a:t>
            </a:r>
            <a:endParaRPr lang="en-US" dirty="0"/>
          </a:p>
          <a:p>
            <a:pPr algn="l" rtl="0"/>
            <a:endParaRPr lang="he-IL" dirty="0"/>
          </a:p>
        </p:txBody>
      </p:sp>
      <p:sp>
        <p:nvSpPr>
          <p:cNvPr id="4" name="מציין מיקום של כותרת תחתונה 3"/>
          <p:cNvSpPr>
            <a:spLocks noGrp="1"/>
          </p:cNvSpPr>
          <p:nvPr>
            <p:ph type="ftr" sz="quarter" idx="11"/>
          </p:nvPr>
        </p:nvSpPr>
        <p:spPr>
          <a:xfrm>
            <a:off x="2357422" y="6357958"/>
            <a:ext cx="3571900" cy="476250"/>
          </a:xfrm>
        </p:spPr>
        <p:txBody>
          <a:bodyPr/>
          <a:lstStyle/>
          <a:p>
            <a:r>
              <a:rPr lang="he-IL" sz="1400" dirty="0"/>
              <a:t>כריית נתונים - תשע"א תמי בליטי ורן חבובה</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229600" cy="1066800"/>
          </a:xfrm>
        </p:spPr>
        <p:txBody>
          <a:bodyPr>
            <a:noAutofit/>
          </a:bodyPr>
          <a:lstStyle/>
          <a:p>
            <a:pPr rtl="0"/>
            <a:r>
              <a:rPr lang="en-US" sz="3600" dirty="0"/>
              <a:t>3rd Contribution: The </a:t>
            </a:r>
            <a:r>
              <a:rPr lang="en-US" sz="3600" dirty="0" err="1"/>
              <a:t>Attentional</a:t>
            </a:r>
            <a:r>
              <a:rPr lang="en-US" sz="3600" dirty="0"/>
              <a:t> Cascade</a:t>
            </a:r>
            <a:endParaRPr lang="he-IL" sz="3600" dirty="0"/>
          </a:p>
        </p:txBody>
      </p:sp>
      <p:sp>
        <p:nvSpPr>
          <p:cNvPr id="3" name="Content Placeholder 2"/>
          <p:cNvSpPr>
            <a:spLocks noGrp="1"/>
          </p:cNvSpPr>
          <p:nvPr>
            <p:ph idx="1"/>
          </p:nvPr>
        </p:nvSpPr>
        <p:spPr>
          <a:xfrm>
            <a:off x="457200" y="1818532"/>
            <a:ext cx="8229600" cy="4753740"/>
          </a:xfrm>
        </p:spPr>
        <p:txBody>
          <a:bodyPr>
            <a:normAutofit/>
          </a:bodyPr>
          <a:lstStyle/>
          <a:p>
            <a:pPr algn="l" rtl="0"/>
            <a:r>
              <a:rPr lang="en-US" dirty="0"/>
              <a:t>a method for combining successively more complex classifiers in a cascade structure which dramatically increases the speed of the detector by focusing attention on promising regions of the image.</a:t>
            </a:r>
          </a:p>
          <a:p>
            <a:pPr algn="l" rtl="0"/>
            <a:r>
              <a:rPr lang="en-US" dirty="0"/>
              <a:t>The notion behind focus of attention approaches is that it is often possible to rapidly determine where in an image an object might occur. </a:t>
            </a:r>
          </a:p>
          <a:p>
            <a:pPr algn="l" rtl="0"/>
            <a:r>
              <a:rPr lang="en-US" dirty="0"/>
              <a:t>More complex processing is reserved only for these promising regions.  </a:t>
            </a:r>
          </a:p>
          <a:p>
            <a:pPr algn="l" rtl="0"/>
            <a:endParaRPr lang="he-IL" dirty="0"/>
          </a:p>
        </p:txBody>
      </p:sp>
      <p:sp>
        <p:nvSpPr>
          <p:cNvPr id="4" name="מציין מיקום של כותרת תחתונה 3"/>
          <p:cNvSpPr>
            <a:spLocks noGrp="1"/>
          </p:cNvSpPr>
          <p:nvPr>
            <p:ph type="ftr" sz="quarter" idx="11"/>
          </p:nvPr>
        </p:nvSpPr>
        <p:spPr>
          <a:xfrm>
            <a:off x="2357422" y="6357958"/>
            <a:ext cx="3571900" cy="476250"/>
          </a:xfrm>
        </p:spPr>
        <p:txBody>
          <a:bodyPr/>
          <a:lstStyle/>
          <a:p>
            <a:r>
              <a:rPr lang="he-IL" sz="1400" dirty="0"/>
              <a:t>כריית נתונים - תשע"א תמי בליטי ורן חבובה</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229600" cy="1066800"/>
          </a:xfrm>
        </p:spPr>
        <p:txBody>
          <a:bodyPr>
            <a:normAutofit/>
          </a:bodyPr>
          <a:lstStyle/>
          <a:p>
            <a:pPr rtl="0"/>
            <a:r>
              <a:rPr lang="en-US" dirty="0"/>
              <a:t>Features</a:t>
            </a:r>
            <a:endParaRPr lang="he-IL" dirty="0"/>
          </a:p>
        </p:txBody>
      </p:sp>
      <p:sp>
        <p:nvSpPr>
          <p:cNvPr id="3" name="Content Placeholder 2"/>
          <p:cNvSpPr>
            <a:spLocks noGrp="1"/>
          </p:cNvSpPr>
          <p:nvPr>
            <p:ph idx="1"/>
          </p:nvPr>
        </p:nvSpPr>
        <p:spPr>
          <a:xfrm>
            <a:off x="457200" y="1643050"/>
            <a:ext cx="8229600" cy="4929222"/>
          </a:xfrm>
        </p:spPr>
        <p:txBody>
          <a:bodyPr>
            <a:normAutofit fontScale="77500" lnSpcReduction="20000"/>
          </a:bodyPr>
          <a:lstStyle/>
          <a:p>
            <a:pPr algn="l" rtl="0"/>
            <a:r>
              <a:rPr lang="en-US" dirty="0"/>
              <a:t>Images are classified based on the value of simple features, rather than using pixels directly. </a:t>
            </a:r>
          </a:p>
          <a:p>
            <a:pPr algn="l" rtl="0">
              <a:buNone/>
            </a:pPr>
            <a:r>
              <a:rPr lang="en-US" i="1" u="sng" dirty="0"/>
              <a:t>3 kinds of features: </a:t>
            </a:r>
          </a:p>
          <a:p>
            <a:pPr algn="l" rtl="0"/>
            <a:r>
              <a:rPr lang="en-US" dirty="0"/>
              <a:t>The value of a </a:t>
            </a:r>
            <a:r>
              <a:rPr lang="en-US" i="1" dirty="0"/>
              <a:t>two-rectangle feature </a:t>
            </a:r>
            <a:r>
              <a:rPr lang="en-US" dirty="0"/>
              <a:t>is the difference </a:t>
            </a:r>
          </a:p>
          <a:p>
            <a:pPr algn="l" rtl="0">
              <a:buNone/>
            </a:pPr>
            <a:r>
              <a:rPr lang="en-US" dirty="0"/>
              <a:t>between the sum of the pixels within two rectangular regions.</a:t>
            </a:r>
          </a:p>
          <a:p>
            <a:pPr algn="l" rtl="0">
              <a:buNone/>
            </a:pPr>
            <a:r>
              <a:rPr lang="en-US" dirty="0"/>
              <a:t>The regions have the same size and shape</a:t>
            </a:r>
          </a:p>
          <a:p>
            <a:pPr algn="l" rtl="0">
              <a:buNone/>
            </a:pPr>
            <a:r>
              <a:rPr lang="en-US" dirty="0"/>
              <a:t>and are horizontally or vertically adjacent.  </a:t>
            </a:r>
          </a:p>
          <a:p>
            <a:pPr algn="l" rtl="0"/>
            <a:r>
              <a:rPr lang="en-US" dirty="0"/>
              <a:t>A </a:t>
            </a:r>
            <a:r>
              <a:rPr lang="en-US" i="1" dirty="0"/>
              <a:t>three-rectangle feature </a:t>
            </a:r>
            <a:r>
              <a:rPr lang="en-US" dirty="0"/>
              <a:t>computes the</a:t>
            </a:r>
          </a:p>
          <a:p>
            <a:pPr algn="l" rtl="0">
              <a:buNone/>
            </a:pPr>
            <a:r>
              <a:rPr lang="en-US" dirty="0"/>
              <a:t>	sum within two outside rectangles </a:t>
            </a:r>
          </a:p>
          <a:p>
            <a:pPr algn="l" rtl="0">
              <a:buNone/>
            </a:pPr>
            <a:r>
              <a:rPr lang="en-US" dirty="0"/>
              <a:t>	subtracted from the sum in a center </a:t>
            </a:r>
          </a:p>
          <a:p>
            <a:pPr algn="l" rtl="0">
              <a:buNone/>
            </a:pPr>
            <a:r>
              <a:rPr lang="en-US" dirty="0"/>
              <a:t>	rectangle. </a:t>
            </a:r>
          </a:p>
          <a:p>
            <a:pPr algn="l" rtl="0"/>
            <a:r>
              <a:rPr lang="en-US" dirty="0"/>
              <a:t>A </a:t>
            </a:r>
            <a:r>
              <a:rPr lang="en-US" i="1" dirty="0"/>
              <a:t>four-rectangle feature </a:t>
            </a:r>
            <a:r>
              <a:rPr lang="en-US" dirty="0"/>
              <a:t>computes the </a:t>
            </a:r>
          </a:p>
          <a:p>
            <a:pPr algn="l" rtl="0">
              <a:buNone/>
            </a:pPr>
            <a:r>
              <a:rPr lang="en-US" dirty="0"/>
              <a:t>difference between diagonal pairs of </a:t>
            </a:r>
          </a:p>
          <a:p>
            <a:pPr algn="l" rtl="0">
              <a:buNone/>
            </a:pPr>
            <a:r>
              <a:rPr lang="en-US" dirty="0"/>
              <a:t>Rectangles.</a:t>
            </a:r>
          </a:p>
        </p:txBody>
      </p:sp>
      <p:sp>
        <p:nvSpPr>
          <p:cNvPr id="4" name="מציין מיקום של כותרת תחתונה 3"/>
          <p:cNvSpPr>
            <a:spLocks noGrp="1"/>
          </p:cNvSpPr>
          <p:nvPr>
            <p:ph type="ftr" sz="quarter" idx="11"/>
          </p:nvPr>
        </p:nvSpPr>
        <p:spPr>
          <a:xfrm>
            <a:off x="2357422" y="6357958"/>
            <a:ext cx="3571900" cy="476250"/>
          </a:xfrm>
        </p:spPr>
        <p:txBody>
          <a:bodyPr/>
          <a:lstStyle/>
          <a:p>
            <a:r>
              <a:rPr lang="he-IL" sz="1400" dirty="0"/>
              <a:t>כריית נתונים - תשע"א תמי בליטי ורן חבובה</a:t>
            </a:r>
          </a:p>
        </p:txBody>
      </p:sp>
      <p:pic>
        <p:nvPicPr>
          <p:cNvPr id="5" name="Picture 2"/>
          <p:cNvPicPr>
            <a:picLocks noChangeAspect="1" noChangeArrowheads="1"/>
          </p:cNvPicPr>
          <p:nvPr/>
        </p:nvPicPr>
        <p:blipFill>
          <a:blip r:embed="rId3"/>
          <a:srcRect/>
          <a:stretch>
            <a:fillRect/>
          </a:stretch>
        </p:blipFill>
        <p:spPr bwMode="auto">
          <a:xfrm>
            <a:off x="5857884" y="3305316"/>
            <a:ext cx="2786082" cy="2481138"/>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2042</TotalTime>
  <Words>3249</Words>
  <Application>Microsoft Office PowerPoint</Application>
  <PresentationFormat>On-screen Show (4:3)</PresentationFormat>
  <Paragraphs>265</Paragraphs>
  <Slides>29</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Cambria Math</vt:lpstr>
      <vt:lpstr>Georgia</vt:lpstr>
      <vt:lpstr>Trebuchet MS</vt:lpstr>
      <vt:lpstr>Wingdings 2</vt:lpstr>
      <vt:lpstr>Urban</vt:lpstr>
      <vt:lpstr>Rapid Object Detection using a Boosted Cascade of Simple Features </vt:lpstr>
      <vt:lpstr>Contents</vt:lpstr>
      <vt:lpstr>Abstract</vt:lpstr>
      <vt:lpstr>Abstract (2)</vt:lpstr>
      <vt:lpstr>Introduction</vt:lpstr>
      <vt:lpstr>1st Contribution: Integral Image</vt:lpstr>
      <vt:lpstr>2nd Contribution: Classifier Construction Method </vt:lpstr>
      <vt:lpstr>3rd Contribution: The Attentional Cascade</vt:lpstr>
      <vt:lpstr>Features</vt:lpstr>
      <vt:lpstr>Integral Image</vt:lpstr>
      <vt:lpstr>Integral Image (2)</vt:lpstr>
      <vt:lpstr>Learning Classification Functions</vt:lpstr>
      <vt:lpstr>Learning Classification Functions (2)</vt:lpstr>
      <vt:lpstr>Learning Classification Functions (3)</vt:lpstr>
      <vt:lpstr>Learning Classification Results</vt:lpstr>
      <vt:lpstr>Learning Classification Results (2)</vt:lpstr>
      <vt:lpstr>The Attentional Cascade</vt:lpstr>
      <vt:lpstr>The Attentional Cascade</vt:lpstr>
      <vt:lpstr>The Attentional Cascade</vt:lpstr>
      <vt:lpstr>Training a Cascade</vt:lpstr>
      <vt:lpstr>Detector Cascade</vt:lpstr>
      <vt:lpstr>Results</vt:lpstr>
      <vt:lpstr>Results</vt:lpstr>
      <vt:lpstr>Results</vt:lpstr>
      <vt:lpstr>Results</vt:lpstr>
      <vt:lpstr>Results</vt:lpstr>
      <vt:lpstr>Results</vt:lpstr>
      <vt:lpstr>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Rapid Object Detection using a Boosted Cascade of Simple Features</dc:title>
  <dc:creator>Tammy</dc:creator>
  <cp:lastModifiedBy>Tal Dulberg</cp:lastModifiedBy>
  <cp:revision>88</cp:revision>
  <dcterms:created xsi:type="dcterms:W3CDTF">2011-04-29T09:58:15Z</dcterms:created>
  <dcterms:modified xsi:type="dcterms:W3CDTF">2022-07-02T12:46:42Z</dcterms:modified>
</cp:coreProperties>
</file>