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0" r:id="rId2"/>
    <p:sldId id="256" r:id="rId3"/>
    <p:sldId id="258" r:id="rId4"/>
    <p:sldId id="259" r:id="rId5"/>
    <p:sldId id="257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83" r:id="rId19"/>
    <p:sldId id="272" r:id="rId20"/>
    <p:sldId id="273" r:id="rId21"/>
    <p:sldId id="275" r:id="rId22"/>
    <p:sldId id="277" r:id="rId23"/>
    <p:sldId id="278" r:id="rId24"/>
    <p:sldId id="280" r:id="rId25"/>
    <p:sldId id="279" r:id="rId26"/>
    <p:sldId id="281" r:id="rId27"/>
    <p:sldId id="282" r:id="rId28"/>
    <p:sldId id="284" r:id="rId29"/>
    <p:sldId id="285" r:id="rId30"/>
    <p:sldId id="287" r:id="rId31"/>
    <p:sldId id="286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4D045-EC6C-4D65-8D07-49C3E539B157}" v="3" dt="2022-06-02T07:32:1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>
      <p:cViewPr varScale="1">
        <p:scale>
          <a:sx n="55" d="100"/>
          <a:sy n="55" d="100"/>
        </p:scale>
        <p:origin x="15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5B94D045-EC6C-4D65-8D07-49C3E539B157}"/>
    <pc:docChg chg="modSld">
      <pc:chgData name="Tal Dulberg" userId="643278e3d9af6261" providerId="LiveId" clId="{5B94D045-EC6C-4D65-8D07-49C3E539B157}" dt="2022-06-02T07:32:21.264" v="575" actId="1076"/>
      <pc:docMkLst>
        <pc:docMk/>
      </pc:docMkLst>
      <pc:sldChg chg="modNotesTx">
        <pc:chgData name="Tal Dulberg" userId="643278e3d9af6261" providerId="LiveId" clId="{5B94D045-EC6C-4D65-8D07-49C3E539B157}" dt="2022-06-02T07:21:24.880" v="72" actId="20577"/>
        <pc:sldMkLst>
          <pc:docMk/>
          <pc:sldMk cId="0" sldId="265"/>
        </pc:sldMkLst>
      </pc:sldChg>
      <pc:sldChg chg="modNotesTx">
        <pc:chgData name="Tal Dulberg" userId="643278e3d9af6261" providerId="LiveId" clId="{5B94D045-EC6C-4D65-8D07-49C3E539B157}" dt="2022-06-02T07:21:52.727" v="144" actId="20577"/>
        <pc:sldMkLst>
          <pc:docMk/>
          <pc:sldMk cId="0" sldId="266"/>
        </pc:sldMkLst>
      </pc:sldChg>
      <pc:sldChg chg="modNotesTx">
        <pc:chgData name="Tal Dulberg" userId="643278e3d9af6261" providerId="LiveId" clId="{5B94D045-EC6C-4D65-8D07-49C3E539B157}" dt="2022-06-02T07:23:56.400" v="249" actId="20577"/>
        <pc:sldMkLst>
          <pc:docMk/>
          <pc:sldMk cId="0" sldId="267"/>
        </pc:sldMkLst>
      </pc:sldChg>
      <pc:sldChg chg="addSp modSp mod modNotesTx">
        <pc:chgData name="Tal Dulberg" userId="643278e3d9af6261" providerId="LiveId" clId="{5B94D045-EC6C-4D65-8D07-49C3E539B157}" dt="2022-06-02T07:32:21.264" v="575" actId="1076"/>
        <pc:sldMkLst>
          <pc:docMk/>
          <pc:sldMk cId="0" sldId="270"/>
        </pc:sldMkLst>
        <pc:spChg chg="add mod">
          <ac:chgData name="Tal Dulberg" userId="643278e3d9af6261" providerId="LiveId" clId="{5B94D045-EC6C-4D65-8D07-49C3E539B157}" dt="2022-06-02T07:31:40.031" v="553" actId="20577"/>
          <ac:spMkLst>
            <pc:docMk/>
            <pc:sldMk cId="0" sldId="270"/>
            <ac:spMk id="4" creationId="{524EAA63-B2E5-9F26-B68D-94F5FB91DF26}"/>
          </ac:spMkLst>
        </pc:spChg>
        <pc:spChg chg="add mod">
          <ac:chgData name="Tal Dulberg" userId="643278e3d9af6261" providerId="LiveId" clId="{5B94D045-EC6C-4D65-8D07-49C3E539B157}" dt="2022-06-02T07:32:21.264" v="575" actId="1076"/>
          <ac:spMkLst>
            <pc:docMk/>
            <pc:sldMk cId="0" sldId="270"/>
            <ac:spMk id="9" creationId="{EE72C486-0FD7-19C3-ABBF-E1473A4EB985}"/>
          </ac:spMkLst>
        </pc:spChg>
        <pc:cxnChg chg="add">
          <ac:chgData name="Tal Dulberg" userId="643278e3d9af6261" providerId="LiveId" clId="{5B94D045-EC6C-4D65-8D07-49C3E539B157}" dt="2022-06-02T07:31:51.662" v="554" actId="11529"/>
          <ac:cxnSpMkLst>
            <pc:docMk/>
            <pc:sldMk cId="0" sldId="270"/>
            <ac:cxnSpMk id="6" creationId="{540DE6A1-5566-CCFE-9D0A-8D1C4547D916}"/>
          </ac:cxnSpMkLst>
        </pc:cxnChg>
        <pc:cxnChg chg="add mod">
          <ac:chgData name="Tal Dulberg" userId="643278e3d9af6261" providerId="LiveId" clId="{5B94D045-EC6C-4D65-8D07-49C3E539B157}" dt="2022-06-02T07:32:16.940" v="574" actId="14100"/>
          <ac:cxnSpMkLst>
            <pc:docMk/>
            <pc:sldMk cId="0" sldId="270"/>
            <ac:cxnSpMk id="10" creationId="{E2D237C2-22BC-B981-AA14-2011D6E316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6BDA1-29C8-42A2-911E-C2F728F3DD9D}" type="datetimeFigureOut">
              <a:rPr lang="en-IL" smtClean="0"/>
              <a:t>02/06/2022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93AFA-ACFC-4C2D-ADC0-697221B69A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619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כל תמונה היא וקטור </a:t>
            </a:r>
            <a:r>
              <a:rPr lang="en-US" dirty="0"/>
              <a:t>u</a:t>
            </a:r>
            <a:r>
              <a:rPr lang="he-IL" dirty="0"/>
              <a:t> (כל תמונה היא 20</a:t>
            </a:r>
            <a:r>
              <a:rPr lang="en-US" dirty="0"/>
              <a:t>X</a:t>
            </a:r>
            <a:r>
              <a:rPr lang="he-IL" dirty="0"/>
              <a:t> 20 והיא הופכת </a:t>
            </a:r>
            <a:r>
              <a:rPr lang="he-IL" dirty="0" err="1"/>
              <a:t>לוקטור</a:t>
            </a:r>
            <a:r>
              <a:rPr lang="he-IL" dirty="0"/>
              <a:t> באורך 400)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93AFA-ACFC-4C2D-ADC0-697221B69AD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998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באמצעות </a:t>
            </a:r>
            <a:r>
              <a:rPr lang="he-IL" dirty="0" err="1"/>
              <a:t>סכימה</a:t>
            </a:r>
            <a:r>
              <a:rPr lang="he-IL" dirty="0"/>
              <a:t> שלהם והכפלה במקדמים ניתן לשחזר את התמונה המקורית בחזרה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93AFA-ACFC-4C2D-ADC0-697221B69AD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120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על מנת להבין אם זה אותו בן אדם אז בודקים האם הערכים של המקדמים דומים, אם הם כן אז זה אותו בן אדם.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93AFA-ACFC-4C2D-ADC0-697221B69AD1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708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הערכים של תמונה לא נמצאת בטווח של פרצופים אז ניתן להבין שמה שנמצא בתמונה הוא לא פרצוף</a:t>
            </a:r>
          </a:p>
          <a:p>
            <a:r>
              <a:rPr lang="he-IL" dirty="0"/>
              <a:t>אם זה כן בטווח אבל לא דומה לערכים של פרצוף שכבר קיים במסד נתונים אז זה פרצוף חדש</a:t>
            </a:r>
          </a:p>
          <a:p>
            <a:r>
              <a:rPr lang="he-IL" dirty="0"/>
              <a:t>אם זה נמצא קרוב לערכים של אחד מהפרצופים שקיימים במסד הנתונים (העיגולים בתרשים) אז ניתן לזהות איזה אדם נמצא בתמונה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93AFA-ACFC-4C2D-ADC0-697221B69AD1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74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2392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Eigen Faces  For Recognition </a:t>
            </a:r>
            <a:endParaRPr lang="he-IL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0"/>
            <a:ext cx="3462124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steps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Acquire initial set of face images (training set)</a:t>
            </a:r>
          </a:p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  note (centered and of the same size)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971800"/>
            <a:ext cx="3429000" cy="334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steps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2. Calculate the Eigen faces from training set, keep only the M most significant Eigen faces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43200"/>
            <a:ext cx="74783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steps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3. Calculate the corresponding distribution in m dimensional of each known individual into the “face space”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8229600" cy="8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steps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Given new image 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Calculate set’s of weights by projecting into each of the M Eigen faces from training. 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Determine if picture is face at all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Determine known or unknown person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(optional) update </a:t>
            </a:r>
            <a:r>
              <a:rPr lang="en-US" dirty="0" err="1">
                <a:solidFill>
                  <a:schemeClr val="tx1"/>
                </a:solidFill>
              </a:rPr>
              <a:t>eigen</a:t>
            </a:r>
            <a:r>
              <a:rPr lang="en-US" dirty="0">
                <a:solidFill>
                  <a:schemeClr val="tx1"/>
                </a:solidFill>
              </a:rPr>
              <a:t> faces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(optional) update new person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Low Level look – calculate Eigen faces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544966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5486400" cy="18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3886200"/>
            <a:ext cx="555858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Low Level look – calculate Eigen faces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598864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5245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00600"/>
            <a:ext cx="7610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a face into face space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9144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05200"/>
            <a:ext cx="6019800" cy="269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EAA63-B2E5-9F26-B68D-94F5FB91DF26}"/>
              </a:ext>
            </a:extLst>
          </p:cNvPr>
          <p:cNvSpPr txBox="1"/>
          <p:nvPr/>
        </p:nvSpPr>
        <p:spPr>
          <a:xfrm>
            <a:off x="1295400" y="2895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תמונה מקורית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0DE6A1-5566-CCFE-9D0A-8D1C4547D916}"/>
              </a:ext>
            </a:extLst>
          </p:cNvPr>
          <p:cNvCxnSpPr/>
          <p:nvPr/>
        </p:nvCxnSpPr>
        <p:spPr>
          <a:xfrm flipV="1">
            <a:off x="1981200" y="2895600"/>
            <a:ext cx="381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2C486-0FD7-19C3-ABBF-E1473A4EB985}"/>
              </a:ext>
            </a:extLst>
          </p:cNvPr>
          <p:cNvSpPr txBox="1"/>
          <p:nvPr/>
        </p:nvSpPr>
        <p:spPr>
          <a:xfrm>
            <a:off x="2639630" y="308847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ממוצע פרצופים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D237C2-22BC-B981-AA14-2011D6E316FC}"/>
              </a:ext>
            </a:extLst>
          </p:cNvPr>
          <p:cNvCxnSpPr>
            <a:cxnSpLocks/>
          </p:cNvCxnSpPr>
          <p:nvPr/>
        </p:nvCxnSpPr>
        <p:spPr>
          <a:xfrm flipV="1">
            <a:off x="3069461" y="2971800"/>
            <a:ext cx="283339" cy="22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Eigen Faces Example’s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6172200" cy="186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276600"/>
            <a:ext cx="4800600" cy="29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Eigen Faces Example’s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19200"/>
            <a:ext cx="5943600" cy="533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reconstruction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First use was to reconstruct image. </a:t>
            </a:r>
          </a:p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Experiment took M=115 white males images</a:t>
            </a:r>
          </a:p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Found 40 Eigen faces </a:t>
            </a:r>
          </a:p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Was able to reconstruct cropped images with 2% error rate. </a:t>
            </a:r>
          </a:p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429000"/>
            <a:ext cx="5791200" cy="285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Eigen Faces – face recognition algorithm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physiology &amp; information theory.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Near </a:t>
            </a:r>
            <a:r>
              <a:rPr lang="en-US" dirty="0" err="1">
                <a:solidFill>
                  <a:schemeClr val="tx1"/>
                </a:solidFill>
              </a:rPr>
              <a:t>realtime</a:t>
            </a:r>
            <a:r>
              <a:rPr lang="en-US" dirty="0">
                <a:solidFill>
                  <a:schemeClr val="tx1"/>
                </a:solidFill>
              </a:rPr>
              <a:t> operation time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Big learning capacity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Insensitivity to small or gradual changes in face image. 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recognision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Can use less Eigen faces (no need to reconstruct, just recognize)</a:t>
            </a:r>
          </a:p>
          <a:p>
            <a:pPr marL="514350" indent="-514350" algn="l"/>
            <a:r>
              <a:rPr lang="en-US" dirty="0">
                <a:solidFill>
                  <a:schemeClr val="tx1"/>
                </a:solidFill>
              </a:rPr>
              <a:t>Outcome:</a:t>
            </a:r>
          </a:p>
          <a:p>
            <a:pPr marL="514350" indent="-514350" algn="l"/>
            <a:r>
              <a:rPr lang="en-US" sz="2000" dirty="0">
                <a:solidFill>
                  <a:schemeClr val="tx1"/>
                </a:solidFill>
              </a:rPr>
              <a:t>1.Near face space and near face class</a:t>
            </a:r>
          </a:p>
          <a:p>
            <a:pPr marL="514350" indent="-514350" algn="l"/>
            <a:r>
              <a:rPr lang="en-US" sz="2000" dirty="0">
                <a:solidFill>
                  <a:schemeClr val="tx1"/>
                </a:solidFill>
              </a:rPr>
              <a:t>2.Near face space but not near face class</a:t>
            </a:r>
          </a:p>
          <a:p>
            <a:pPr marL="514350" indent="-514350" algn="l"/>
            <a:r>
              <a:rPr lang="en-US" sz="2000" dirty="0">
                <a:solidFill>
                  <a:schemeClr val="tx1"/>
                </a:solidFill>
              </a:rPr>
              <a:t>3.Distant from face space and near face class</a:t>
            </a:r>
          </a:p>
          <a:p>
            <a:pPr marL="514350" indent="-514350" algn="l"/>
            <a:r>
              <a:rPr lang="en-US" sz="2000" dirty="0">
                <a:solidFill>
                  <a:schemeClr val="tx1"/>
                </a:solidFill>
              </a:rPr>
              <a:t>4. Distant from face space and not near face class</a:t>
            </a:r>
          </a:p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4754361" cy="212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76400"/>
            <a:ext cx="1981200" cy="45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Face Mapping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143000"/>
            <a:ext cx="4481146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Locating and Detecting Faces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 until now,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assume we have training set, and </a:t>
            </a:r>
            <a:r>
              <a:rPr lang="en-US" sz="3200" dirty="0"/>
              <a:t>same size centered images to work with.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/>
              <a:t>Two method were developed to track and/or locate faces, using motion detection and manipulation of images in “face space”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Motion detection and head tracking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People are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constantly moving, even while sitting, we adjust position etc. </a:t>
            </a:r>
            <a:endParaRPr lang="en-US" sz="320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noProof="0" dirty="0"/>
              <a:t>Over a set of images from constant view point we can filter moving object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noProof="0" dirty="0"/>
              <a:t>Apply a basic set of rules to locate head area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noProof="0" dirty="0"/>
              <a:t>(small blob – head, above large blob – torso) and return the head box to the algorithm</a:t>
            </a:r>
            <a:r>
              <a:rPr lang="en-US" sz="3200" dirty="0"/>
              <a:t>. </a:t>
            </a:r>
            <a:endParaRPr lang="en-US" sz="3200" noProof="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Motion detection and head tracking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5800725" cy="54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Face Space to locate Face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In Case – little movement, many moving objects.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We use the face space to estimate a face in image.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We create a “</a:t>
            </a:r>
            <a:r>
              <a:rPr lang="en-US" sz="3200" dirty="0" err="1"/>
              <a:t>faceness</a:t>
            </a:r>
            <a:r>
              <a:rPr lang="en-US" sz="3200" dirty="0"/>
              <a:t>” measure  </a:t>
            </a:r>
            <a:endParaRPr lang="en-US" sz="3200" noProof="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505200"/>
            <a:ext cx="3568508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Motion Detection logic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87591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new faces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971800"/>
            <a:ext cx="5094978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0" y="13716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Keep location of unknown faces, and when define unknown stand in threshold, make new face class.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Issues and Improvement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3716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noProof="0" dirty="0"/>
              <a:t>Eliminate to background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/>
              <a:t>(robust segmentation of the head)</a:t>
            </a:r>
            <a:r>
              <a:rPr lang="en-US" sz="3200" noProof="0" dirty="0"/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Gaussian</a:t>
            </a:r>
            <a:r>
              <a:rPr kumimoji="0" lang="en-US" sz="32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mask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baseline="0" noProof="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baseline="0" noProof="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indent="-514350">
              <a:spcBef>
                <a:spcPct val="20000"/>
              </a:spcBef>
            </a:pPr>
            <a:r>
              <a:rPr lang="en-US" sz="3200" baseline="0" noProof="0" dirty="0"/>
              <a:t>-</a:t>
            </a:r>
            <a:r>
              <a:rPr lang="en-US" sz="3200" dirty="0"/>
              <a:t>Multiple views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5963728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Issues and Improvement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3716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dirty="0"/>
              <a:t>Scale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/>
              <a:t>On the output box of the motion analysis perform scale to Eigen faces head scale.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noProof="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MultiScale</a:t>
            </a:r>
            <a:r>
              <a:rPr kumimoji="0" lang="en-US" sz="32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Eigen Faces.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Human face recognition power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human can store thousands of faces thorough out lifetime period.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Very robust, can detect face after years with little affect by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Viewing condition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Expression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Hairstyle/facial hair, glasses</a:t>
            </a:r>
          </a:p>
          <a:p>
            <a:pPr algn="l">
              <a:buFont typeface="Arial" pitchFamily="34" charset="0"/>
              <a:buChar char="•"/>
            </a:pPr>
            <a:endParaRPr lang="he-I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Issues and Improvement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3716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/>
              <a:t>Multiple views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/>
              <a:t>-side  +/- 45 degrees 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21884"/>
            <a:ext cx="3810000" cy="362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Experiments with Eigen Faces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Database – 2500 images of faces In control </a:t>
            </a:r>
            <a:r>
              <a:rPr lang="en-US" sz="3200" dirty="0" err="1"/>
              <a:t>enviroment</a:t>
            </a:r>
            <a:r>
              <a:rPr lang="en-US" sz="3200" dirty="0"/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/>
              <a:t>16 subjects in all combination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3 head orientation, 3 head sizes, 3 lightning condition</a:t>
            </a:r>
            <a:endParaRPr lang="en-US" sz="3200" noProof="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733800"/>
            <a:ext cx="2638563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3962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Experiments with Eigen Faces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382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96%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lighting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/>
              <a:t>85%</a:t>
            </a:r>
            <a:r>
              <a:rPr lang="en-US" sz="2000" dirty="0"/>
              <a:t> correct orientation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64%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size  variation.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533400"/>
            <a:ext cx="3314855" cy="609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514350" indent="-514350" algn="l"/>
            <a:endParaRPr lang="en-US" dirty="0"/>
          </a:p>
          <a:p>
            <a:pPr marL="514350" indent="-514350"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/>
              <a:t>- One time operation to calculate the Eigen Faces make it cheap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No</a:t>
            </a:r>
            <a:r>
              <a:rPr kumimoji="0" lang="en-US" sz="32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significant pre processing </a:t>
            </a:r>
            <a:endParaRPr lang="en-US" sz="3200" baseline="0" noProof="0" dirty="0"/>
          </a:p>
          <a:p>
            <a:pPr marL="514350" lvl="0" indent="-514350">
              <a:spcBef>
                <a:spcPct val="20000"/>
              </a:spcBef>
            </a:pPr>
            <a:r>
              <a:rPr lang="en-US" sz="3200" dirty="0"/>
              <a:t>- </a:t>
            </a:r>
            <a:r>
              <a:rPr lang="en-US" sz="3200" dirty="0" err="1"/>
              <a:t>Eigenfaces</a:t>
            </a:r>
            <a:r>
              <a:rPr lang="en-US" sz="3200" dirty="0"/>
              <a:t> are accurate but have a hard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3200" dirty="0"/>
              <a:t>time dealing with discrepancies between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3200" dirty="0"/>
              <a:t>the training and testing sets in light,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3200" dirty="0"/>
              <a:t>camera angle, and variable facial features.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3200" dirty="0"/>
              <a:t>(i.e. smiling, mustaches, glasses, etc.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 of Face Recognition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Suspect tracking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systems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Film development (apply auto color)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Smart house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cont.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Usage of Eigen faces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Face Recognition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Face detection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Photo reconstruction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Face Image Processing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Difficult problem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 level data 20x20 pixel face image (400 dim)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high level feature’s that can be automated   extracted 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u="sng" dirty="0">
                <a:solidFill>
                  <a:schemeClr val="tx1"/>
                </a:solidFill>
              </a:rPr>
              <a:t>Other works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Detecting individual features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(eyes, mouth, nose, head outline)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Later build a face model based on size on position relations between those.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Face Image Processing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First semi automate approach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Bledsoe (66’) - manual inputs, eye and mouth corners, nose tip, chin point. Normalized distance recognitions.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Harmon </a:t>
            </a:r>
            <a:r>
              <a:rPr lang="en-US" dirty="0" err="1">
                <a:solidFill>
                  <a:schemeClr val="tx1"/>
                </a:solidFill>
              </a:rPr>
              <a:t>lesk</a:t>
            </a:r>
            <a:r>
              <a:rPr lang="en-US" dirty="0">
                <a:solidFill>
                  <a:schemeClr val="tx1"/>
                </a:solidFill>
              </a:rPr>
              <a:t> (71’) – 21 features input (hair shade, length of ears, 	lip thickness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Kehonan</a:t>
            </a:r>
            <a:r>
              <a:rPr lang="en-US" dirty="0">
                <a:solidFill>
                  <a:schemeClr val="tx1"/>
                </a:solidFill>
              </a:rPr>
              <a:t> (89’) auto associative face reconstruct network.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Fleming and Cottrell (90’) – </a:t>
            </a:r>
            <a:r>
              <a:rPr lang="en-US" dirty="0" err="1">
                <a:solidFill>
                  <a:schemeClr val="tx1"/>
                </a:solidFill>
              </a:rPr>
              <a:t>backpropagation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Eigen Face approach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Intuitive notion of face feature’s for us are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Eyes, nose, mouth, lips hair..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theory coding is different and might find other feature as global and local to describe content of face. 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5438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Break face into small set of characteristic called Eigen faces as main component.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Eigen faces are ordered for most significant to least and span a “face space” we define.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(those who fit the largest covariance in the training set).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 the face as combination of the Eigen faces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Learn/recognize image 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6258</TotalTime>
  <Words>1016</Words>
  <Application>Microsoft Office PowerPoint</Application>
  <PresentationFormat>On-screen Show (4:3)</PresentationFormat>
  <Paragraphs>166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Eigen Faces  For Recognition </vt:lpstr>
      <vt:lpstr>Introduction</vt:lpstr>
      <vt:lpstr>Introduction</vt:lpstr>
      <vt:lpstr>Benefits of Face Recognition </vt:lpstr>
      <vt:lpstr>Introduction cont. </vt:lpstr>
      <vt:lpstr>Face Image Processing</vt:lpstr>
      <vt:lpstr>Face Image Processing</vt:lpstr>
      <vt:lpstr>Eigen Face approach </vt:lpstr>
      <vt:lpstr>High Level</vt:lpstr>
      <vt:lpstr>High level steps</vt:lpstr>
      <vt:lpstr>High level steps</vt:lpstr>
      <vt:lpstr>High level steps</vt:lpstr>
      <vt:lpstr>High level steps</vt:lpstr>
      <vt:lpstr>Low Level look – calculate Eigen faces</vt:lpstr>
      <vt:lpstr>Low Level look – calculate Eigen faces</vt:lpstr>
      <vt:lpstr>Project a face into face space</vt:lpstr>
      <vt:lpstr>Eigen Faces Example’s </vt:lpstr>
      <vt:lpstr>Eigen Faces Example’s </vt:lpstr>
      <vt:lpstr>Image reconstruction</vt:lpstr>
      <vt:lpstr>Face recognision </vt:lpstr>
      <vt:lpstr>Face Mapping </vt:lpstr>
      <vt:lpstr>Locating and Detecting Faces</vt:lpstr>
      <vt:lpstr>Motion detection and head tracking</vt:lpstr>
      <vt:lpstr>Motion detection and head tracking</vt:lpstr>
      <vt:lpstr>Using Face Space to locate Face</vt:lpstr>
      <vt:lpstr>Motion Detection logic</vt:lpstr>
      <vt:lpstr>Learning new faces </vt:lpstr>
      <vt:lpstr>Issues and Improvement </vt:lpstr>
      <vt:lpstr>Issues and Improvement </vt:lpstr>
      <vt:lpstr>Issues and Improvement </vt:lpstr>
      <vt:lpstr>Experiments with Eigen Faces</vt:lpstr>
      <vt:lpstr>Experiments with Eigen Faces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yahav</dc:creator>
  <cp:lastModifiedBy>Tal Dulberg</cp:lastModifiedBy>
  <cp:revision>40</cp:revision>
  <dcterms:created xsi:type="dcterms:W3CDTF">2006-08-16T00:00:00Z</dcterms:created>
  <dcterms:modified xsi:type="dcterms:W3CDTF">2022-06-02T07:32:30Z</dcterms:modified>
</cp:coreProperties>
</file>