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1"/>
  </p:notesMasterIdLst>
  <p:sldIdLst>
    <p:sldId id="256" r:id="rId2"/>
    <p:sldId id="283" r:id="rId3"/>
    <p:sldId id="261" r:id="rId4"/>
    <p:sldId id="288" r:id="rId5"/>
    <p:sldId id="270" r:id="rId6"/>
    <p:sldId id="290" r:id="rId7"/>
    <p:sldId id="282" r:id="rId8"/>
    <p:sldId id="291" r:id="rId9"/>
    <p:sldId id="262" r:id="rId10"/>
    <p:sldId id="263" r:id="rId11"/>
    <p:sldId id="264" r:id="rId12"/>
    <p:sldId id="265" r:id="rId13"/>
    <p:sldId id="266" r:id="rId14"/>
    <p:sldId id="325" r:id="rId15"/>
    <p:sldId id="267" r:id="rId16"/>
    <p:sldId id="268" r:id="rId17"/>
    <p:sldId id="293" r:id="rId18"/>
    <p:sldId id="297" r:id="rId19"/>
    <p:sldId id="301" r:id="rId20"/>
    <p:sldId id="269" r:id="rId21"/>
    <p:sldId id="260" r:id="rId22"/>
    <p:sldId id="273" r:id="rId23"/>
    <p:sldId id="326" r:id="rId24"/>
    <p:sldId id="324" r:id="rId25"/>
    <p:sldId id="289" r:id="rId26"/>
    <p:sldId id="284" r:id="rId27"/>
    <p:sldId id="286" r:id="rId28"/>
    <p:sldId id="287" r:id="rId29"/>
    <p:sldId id="327" r:id="rId3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588" autoAdjust="0"/>
  </p:normalViewPr>
  <p:slideViewPr>
    <p:cSldViewPr>
      <p:cViewPr>
        <p:scale>
          <a:sx n="70" d="100"/>
          <a:sy n="70" d="100"/>
        </p:scale>
        <p:origin x="1108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0"/>
    </p:cViewPr>
  </p:notesTextViewPr>
  <p:sorterViewPr>
    <p:cViewPr>
      <p:scale>
        <a:sx n="66" d="100"/>
        <a:sy n="66" d="100"/>
      </p:scale>
      <p:origin x="-90" y="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Dulberg" userId="643278e3d9af6261" providerId="LiveId" clId="{CC4635C9-CBBC-4A13-A330-692B09264F63}"/>
    <pc:docChg chg="undo custSel modSld">
      <pc:chgData name="Tal Dulberg" userId="643278e3d9af6261" providerId="LiveId" clId="{CC4635C9-CBBC-4A13-A330-692B09264F63}" dt="2022-06-02T08:42:04.480" v="1108" actId="20577"/>
      <pc:docMkLst>
        <pc:docMk/>
      </pc:docMkLst>
      <pc:sldChg chg="modNotesTx">
        <pc:chgData name="Tal Dulberg" userId="643278e3d9af6261" providerId="LiveId" clId="{CC4635C9-CBBC-4A13-A330-692B09264F63}" dt="2022-06-02T08:08:15.138" v="114" actId="20577"/>
        <pc:sldMkLst>
          <pc:docMk/>
          <pc:sldMk cId="0" sldId="256"/>
        </pc:sldMkLst>
      </pc:sldChg>
      <pc:sldChg chg="modNotesTx">
        <pc:chgData name="Tal Dulberg" userId="643278e3d9af6261" providerId="LiveId" clId="{CC4635C9-CBBC-4A13-A330-692B09264F63}" dt="2022-06-02T08:27:07.723" v="543" actId="20577"/>
        <pc:sldMkLst>
          <pc:docMk/>
          <pc:sldMk cId="0" sldId="265"/>
        </pc:sldMkLst>
      </pc:sldChg>
      <pc:sldChg chg="modNotesTx">
        <pc:chgData name="Tal Dulberg" userId="643278e3d9af6261" providerId="LiveId" clId="{CC4635C9-CBBC-4A13-A330-692B09264F63}" dt="2022-06-02T08:30:01.202" v="818" actId="20577"/>
        <pc:sldMkLst>
          <pc:docMk/>
          <pc:sldMk cId="0" sldId="266"/>
        </pc:sldMkLst>
      </pc:sldChg>
      <pc:sldChg chg="modNotesTx">
        <pc:chgData name="Tal Dulberg" userId="643278e3d9af6261" providerId="LiveId" clId="{CC4635C9-CBBC-4A13-A330-692B09264F63}" dt="2022-06-02T08:34:59.242" v="910" actId="20577"/>
        <pc:sldMkLst>
          <pc:docMk/>
          <pc:sldMk cId="0" sldId="267"/>
        </pc:sldMkLst>
      </pc:sldChg>
      <pc:sldChg chg="modNotesTx">
        <pc:chgData name="Tal Dulberg" userId="643278e3d9af6261" providerId="LiveId" clId="{CC4635C9-CBBC-4A13-A330-692B09264F63}" dt="2022-06-02T08:42:04.480" v="1108" actId="20577"/>
        <pc:sldMkLst>
          <pc:docMk/>
          <pc:sldMk cId="0" sldId="269"/>
        </pc:sldMkLst>
      </pc:sldChg>
      <pc:sldChg chg="modNotesTx">
        <pc:chgData name="Tal Dulberg" userId="643278e3d9af6261" providerId="LiveId" clId="{CC4635C9-CBBC-4A13-A330-692B09264F63}" dt="2022-06-02T08:13:27.825" v="122" actId="20577"/>
        <pc:sldMkLst>
          <pc:docMk/>
          <pc:sldMk cId="0" sldId="270"/>
        </pc:sldMkLst>
      </pc:sldChg>
      <pc:sldChg chg="modNotesTx">
        <pc:chgData name="Tal Dulberg" userId="643278e3d9af6261" providerId="LiveId" clId="{CC4635C9-CBBC-4A13-A330-692B09264F63}" dt="2022-06-02T08:17:59.217" v="430" actId="20577"/>
        <pc:sldMkLst>
          <pc:docMk/>
          <pc:sldMk cId="0" sldId="282"/>
        </pc:sldMkLst>
      </pc:sldChg>
      <pc:sldChg chg="modNotesTx">
        <pc:chgData name="Tal Dulberg" userId="643278e3d9af6261" providerId="LiveId" clId="{CC4635C9-CBBC-4A13-A330-692B09264F63}" dt="2022-06-02T08:20:17.667" v="433" actId="20577"/>
        <pc:sldMkLst>
          <pc:docMk/>
          <pc:sldMk cId="0" sldId="290"/>
        </pc:sldMkLst>
      </pc:sldChg>
      <pc:sldChg chg="modNotesTx">
        <pc:chgData name="Tal Dulberg" userId="643278e3d9af6261" providerId="LiveId" clId="{CC4635C9-CBBC-4A13-A330-692B09264F63}" dt="2022-06-02T08:18:52.161" v="432" actId="20577"/>
        <pc:sldMkLst>
          <pc:docMk/>
          <pc:sldMk cId="0" sldId="291"/>
        </pc:sldMkLst>
      </pc:sldChg>
      <pc:sldChg chg="modNotesTx">
        <pc:chgData name="Tal Dulberg" userId="643278e3d9af6261" providerId="LiveId" clId="{CC4635C9-CBBC-4A13-A330-692B09264F63}" dt="2022-06-02T08:41:15.338" v="1070" actId="20577"/>
        <pc:sldMkLst>
          <pc:docMk/>
          <pc:sldMk cId="0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A9B5F3E-D710-4082-A601-6125A12605A7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839B3B7-1596-4E11-8D31-0ED872CC3B0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648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להוריד ממדים כך שנוכל להסתכל על התצפיות </a:t>
            </a:r>
            <a:r>
              <a:rPr lang="he-IL" dirty="0" err="1"/>
              <a:t>במימד</a:t>
            </a:r>
            <a:r>
              <a:rPr lang="he-IL" dirty="0"/>
              <a:t> נמוך שניתן להסתכל עליו והלבין ממנו דברים על הנתונים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6260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עבור קלט במרחב</a:t>
            </a:r>
            <a:r>
              <a:rPr lang="he-IL" baseline="0" dirty="0"/>
              <a:t> </a:t>
            </a:r>
            <a:r>
              <a:rPr lang="en-US" baseline="0" dirty="0"/>
              <a:t>N</a:t>
            </a:r>
            <a:r>
              <a:rPr lang="he-IL" baseline="0" dirty="0"/>
              <a:t> מימדי ופלטי הנוירונים </a:t>
            </a:r>
            <a:r>
              <a:rPr lang="en-US" baseline="0" dirty="0"/>
              <a:t>m</a:t>
            </a:r>
            <a:r>
              <a:rPr lang="he-IL" baseline="0" dirty="0"/>
              <a:t>:</a:t>
            </a:r>
          </a:p>
          <a:p>
            <a:pPr marL="228600" indent="-228600">
              <a:buAutoNum type="arabicPeriod"/>
            </a:pPr>
            <a:r>
              <a:rPr lang="he-IL" baseline="0" dirty="0"/>
              <a:t>בחר באופן רנדומלי וקטור משקולות </a:t>
            </a:r>
            <a:r>
              <a:rPr lang="en-US" baseline="0" dirty="0" err="1"/>
              <a:t>wi</a:t>
            </a:r>
            <a:r>
              <a:rPr lang="he-IL" baseline="0" dirty="0"/>
              <a:t> עבור </a:t>
            </a:r>
            <a:r>
              <a:rPr lang="en-US" baseline="0" dirty="0"/>
              <a:t>I </a:t>
            </a:r>
            <a:r>
              <a:rPr lang="he-IL" baseline="0" dirty="0"/>
              <a:t>, כאשר </a:t>
            </a:r>
            <a:r>
              <a:rPr lang="en-US" baseline="0" dirty="0"/>
              <a:t>I</a:t>
            </a:r>
            <a:r>
              <a:rPr lang="he-IL" baseline="0" dirty="0"/>
              <a:t> רץ מ1 עד </a:t>
            </a:r>
            <a:r>
              <a:rPr lang="en-US" baseline="0" dirty="0"/>
              <a:t>m</a:t>
            </a:r>
            <a:r>
              <a:rPr lang="he-IL" baseline="0" dirty="0"/>
              <a:t> (מספר הנוירונים ברשת)</a:t>
            </a:r>
          </a:p>
          <a:p>
            <a:pPr marL="228600" indent="-228600">
              <a:buAutoNum type="arabicPeriod"/>
            </a:pPr>
            <a:r>
              <a:rPr lang="he-IL" baseline="0" dirty="0"/>
              <a:t>בחר קלט רנדומלי </a:t>
            </a:r>
            <a:r>
              <a:rPr lang="en-US" baseline="0" dirty="0"/>
              <a:t>X</a:t>
            </a:r>
          </a:p>
          <a:p>
            <a:pPr marL="228600" indent="-228600">
              <a:buAutoNum type="arabicPeriod"/>
            </a:pPr>
            <a:r>
              <a:rPr lang="he-IL" baseline="0" dirty="0"/>
              <a:t>תזהה נוירון "מנצח" </a:t>
            </a:r>
            <a:r>
              <a:rPr lang="en-US" baseline="0" dirty="0"/>
              <a:t>K</a:t>
            </a:r>
            <a:r>
              <a:rPr lang="he-IL" baseline="0" dirty="0"/>
              <a:t>:</a:t>
            </a:r>
          </a:p>
          <a:p>
            <a:pPr marL="685800" lvl="1" indent="-228600">
              <a:buAutoNum type="arabicPeriod"/>
            </a:pPr>
            <a:r>
              <a:rPr lang="he-IL" baseline="0" dirty="0"/>
              <a:t>כאשר המרחק האוקלידי הוא המינימאלי וכך ניתן להבין שהם הדומים ביותר</a:t>
            </a:r>
          </a:p>
          <a:p>
            <a:pPr marL="228600" lvl="0" indent="-228600">
              <a:buAutoNum type="arabicPeriod"/>
            </a:pPr>
            <a:r>
              <a:rPr lang="he-IL" baseline="0" dirty="0"/>
              <a:t>עדכן את כל וקטורי המשקלות עבור כל הנוירונים </a:t>
            </a:r>
            <a:r>
              <a:rPr lang="en-US" baseline="0" dirty="0"/>
              <a:t>I</a:t>
            </a:r>
            <a:r>
              <a:rPr lang="he-IL" baseline="0" dirty="0"/>
              <a:t> שהם ב"שכונה" של הנוירון </a:t>
            </a:r>
            <a:r>
              <a:rPr lang="en-US" baseline="0" dirty="0"/>
              <a:t>K</a:t>
            </a:r>
          </a:p>
          <a:p>
            <a:pPr marL="0" lvl="0" indent="0">
              <a:buNone/>
            </a:pPr>
            <a:endParaRPr lang="he-IL" dirty="0"/>
          </a:p>
          <a:p>
            <a:pPr marL="0" lvl="0" indent="0">
              <a:buNone/>
            </a:pPr>
            <a:r>
              <a:rPr lang="he-IL" dirty="0"/>
              <a:t>תחילה המשקלים מאותחלים רנדומלית</a:t>
            </a:r>
          </a:p>
          <a:p>
            <a:pPr marL="0" lvl="0" indent="0">
              <a:buNone/>
            </a:pPr>
            <a:r>
              <a:rPr lang="he-IL" dirty="0"/>
              <a:t>לאחר מכן בוחרים קלט רנדומלי </a:t>
            </a:r>
            <a:r>
              <a:rPr lang="en-US" dirty="0"/>
              <a:t>x</a:t>
            </a:r>
            <a:r>
              <a:rPr lang="he-IL" dirty="0"/>
              <a:t> </a:t>
            </a:r>
          </a:p>
          <a:p>
            <a:pPr marL="0" lvl="0" indent="0">
              <a:buNone/>
            </a:pPr>
            <a:r>
              <a:rPr lang="he-IL" dirty="0"/>
              <a:t>מזיזים את כל הנוירונים על פי הנוירון </a:t>
            </a:r>
            <a:r>
              <a:rPr lang="en-US" dirty="0"/>
              <a:t>x</a:t>
            </a:r>
            <a:r>
              <a:rPr lang="he-IL" dirty="0"/>
              <a:t> הזה שבחרנו</a:t>
            </a:r>
          </a:p>
          <a:p>
            <a:pPr marL="0" lvl="0" indent="0">
              <a:buNone/>
            </a:pPr>
            <a:r>
              <a:rPr lang="he-IL" dirty="0"/>
              <a:t>נוירונים שהכי קרובים זזים הכי הרבה, הכי רחוקים זזים הכי פחות</a:t>
            </a:r>
          </a:p>
          <a:p>
            <a:pPr marL="0" lvl="0" indent="0">
              <a:buNone/>
            </a:pPr>
            <a:r>
              <a:rPr lang="he-IL" dirty="0"/>
              <a:t>ממשיכים עד שהנוירונים מפסיקים לזוז</a:t>
            </a:r>
          </a:p>
          <a:p>
            <a:pPr marL="0" lvl="0" indent="0">
              <a:buNone/>
            </a:pPr>
            <a:r>
              <a:rPr lang="he-IL" dirty="0"/>
              <a:t>כך שומרים על יחס המרחקים בין הנוירונים בממד הנמוך יותר.</a:t>
            </a:r>
          </a:p>
          <a:p>
            <a:pPr marL="0" lvl="0" indent="0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1B7CC-CDF3-43C8-991C-F42BE192D12B}" type="slidenum">
              <a:rPr lang="en-GB"/>
              <a:pPr/>
              <a:t>14</a:t>
            </a:fld>
            <a:endParaRPr lang="en-GB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35" y="4343985"/>
            <a:ext cx="5028132" cy="411450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כל נקודה </a:t>
            </a:r>
            <a:r>
              <a:rPr lang="en-US" dirty="0"/>
              <a:t>x</a:t>
            </a:r>
            <a:r>
              <a:rPr lang="he-IL" dirty="0"/>
              <a:t> תהיה כמה שיותר קרובה למרכז </a:t>
            </a:r>
            <a:r>
              <a:rPr lang="he-IL" dirty="0" err="1"/>
              <a:t>הקלאסטר</a:t>
            </a:r>
            <a:endParaRPr lang="he-IL" dirty="0"/>
          </a:p>
          <a:p>
            <a:r>
              <a:rPr lang="he-IL" dirty="0"/>
              <a:t>נקבל עקומה שממלא את כל המרחב הנתון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למידה</a:t>
            </a:r>
            <a:r>
              <a:rPr lang="he-IL" baseline="0" dirty="0"/>
              <a:t> של ייצוג דו מימדי של מרחב קלט דו מימדי (מרובע)</a:t>
            </a:r>
          </a:p>
          <a:p>
            <a:r>
              <a:rPr lang="he-IL" baseline="0" dirty="0"/>
              <a:t>וקטורי המשקולות לאורך תהליך הארגון, מערך דו מימדי.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ייצוג של פונקציות צפיפות תלת ממדי (אחיד) על ידי מיפוי</a:t>
            </a:r>
            <a:r>
              <a:rPr lang="he-IL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דו מימדי.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מיפוי סידור</a:t>
            </a:r>
            <a:r>
              <a:rPr lang="he-IL" baseline="0" dirty="0"/>
              <a:t> עצמי של הנתונים מהטבלה.</a:t>
            </a:r>
          </a:p>
          <a:p>
            <a:r>
              <a:rPr lang="he-IL" baseline="0" dirty="0"/>
              <a:t>טבלת ערכי הקלט:</a:t>
            </a:r>
          </a:p>
          <a:p>
            <a:r>
              <a:rPr lang="he-IL" baseline="0" dirty="0"/>
              <a:t>רואים את אותיות ה</a:t>
            </a:r>
            <a:r>
              <a:rPr lang="en-US" baseline="0" dirty="0"/>
              <a:t>ABC</a:t>
            </a:r>
            <a:r>
              <a:rPr lang="he-IL" baseline="0" dirty="0"/>
              <a:t>, ואת הספרות 1-6.</a:t>
            </a:r>
          </a:p>
          <a:p>
            <a:r>
              <a:rPr lang="he-IL" baseline="0" dirty="0"/>
              <a:t>ואת התכונות </a:t>
            </a:r>
            <a:r>
              <a:rPr lang="en-US" baseline="0" dirty="0"/>
              <a:t>a(1…5)</a:t>
            </a:r>
          </a:p>
          <a:p>
            <a:r>
              <a:rPr lang="he-IL" baseline="0" dirty="0"/>
              <a:t>יש כאן סה"כ 32 פריטים לכל אחד 5 תכונות משוערות.</a:t>
            </a:r>
          </a:p>
          <a:p>
            <a:r>
              <a:rPr lang="he-IL" baseline="0" dirty="0"/>
              <a:t>כל עמודה מייצגת פריט אחד. </a:t>
            </a:r>
          </a:p>
          <a:p>
            <a:r>
              <a:rPr lang="he-IL" baseline="0" dirty="0"/>
              <a:t>ואז מריצים את האלגוריתם, עד שהוא מגיע לשלב האסימפטוטי שלו, למצב יציב מפסיקים.</a:t>
            </a:r>
          </a:p>
          <a:p>
            <a:r>
              <a:rPr lang="he-IL" baseline="0" dirty="0"/>
              <a:t>ואז מקבלים את המפה</a:t>
            </a:r>
          </a:p>
          <a:p>
            <a:r>
              <a:rPr lang="he-IL" baseline="0" dirty="0"/>
              <a:t>ואפשר לגזור גם עץ פרישה מינימלי בהתאמה לטבלת הנתונים.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פונמה=היחידה הצלילית הקטנה ביותר שנושאת משמעות.</a:t>
            </a:r>
          </a:p>
          <a:p>
            <a:pPr marL="228600" indent="-228600">
              <a:buAutoNum type="arabicPeriod"/>
            </a:pP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יש כאן דוגמה של מיפוי</a:t>
            </a:r>
            <a:r>
              <a:rPr lang="he-IL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פונמה. </a:t>
            </a:r>
          </a:p>
          <a:p>
            <a:pPr marL="228600" indent="-228600">
              <a:buAutoNum type="arabicPeriod"/>
            </a:pP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נאום טיפוסי בשפה הפינית עובד על ידי מודל של האוזן הפנימית אשר מבצעת ניתוח התדירות שלה. </a:t>
            </a:r>
          </a:p>
          <a:p>
            <a:pPr marL="228600" indent="-228600">
              <a:buAutoNum type="arabicPeriod"/>
            </a:pP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האותות שהתקבלו היו אז מחוברים לרשת מלאכותית, התאים אשר מוצגים בתמונה זו כעיגולים.</a:t>
            </a:r>
          </a:p>
          <a:p>
            <a:pPr marL="228600" indent="-228600">
              <a:buAutoNum type="arabicPeriod"/>
            </a:pP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התאים כוונו/כוילו באופן אוטומטי, בלי שום פיקוח או מידע נתון נוסף, </a:t>
            </a:r>
          </a:p>
          <a:p>
            <a:pPr marL="228600" indent="-228600">
              <a:buAutoNum type="arabicPeriod"/>
            </a:pP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היחידות האקוסטיות של הדיבור ידועים בשם</a:t>
            </a:r>
            <a:r>
              <a:rPr lang="he-IL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"פונמות"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התאים מסומנים על ידי סמלים של פונמות אלה אשר "למדו" לתת תשובות, רוב התאים נותנים תשובה ייחודית, </a:t>
            </a:r>
          </a:p>
          <a:p>
            <a:pPr marL="228600" indent="-228600">
              <a:buAutoNum type="arabicPeriod"/>
            </a:pP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ואלו עם התוויות הכפולות מראות שהתאים מגיבים לשתי</a:t>
            </a:r>
            <a:r>
              <a:rPr lang="he-IL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פונמות.</a:t>
            </a:r>
          </a:p>
          <a:p>
            <a:pPr marL="228600" indent="-228600">
              <a:buAutoNum type="arabicPeriod"/>
            </a:pPr>
            <a:endParaRPr lang="he-IL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הפונמות שעושות צליל דומה התרכזו ביחד קרובות אחת לשנייה</a:t>
            </a:r>
          </a:p>
          <a:p>
            <a:pPr marL="0" indent="0">
              <a:buNone/>
            </a:pP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הנתונים הם אנשים רבים אשר מבטאים את הפונמות השונות –וקטורים אשר מייצגים את עוצמת הקול לאורך זמן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אז על מה אנחנו הולכים לדבר?</a:t>
            </a:r>
          </a:p>
          <a:p>
            <a:pPr marL="228600" indent="-228600">
              <a:buAutoNum type="arabicPeriod"/>
            </a:pPr>
            <a:r>
              <a:rPr lang="he-IL" dirty="0"/>
              <a:t>הקדמה</a:t>
            </a:r>
          </a:p>
          <a:p>
            <a:pPr marL="228600" indent="-228600">
              <a:buAutoNum type="arabicPeriod"/>
            </a:pPr>
            <a:r>
              <a:rPr lang="he-IL" dirty="0"/>
              <a:t>רשתו</a:t>
            </a:r>
            <a:r>
              <a:rPr lang="he-IL" baseline="0" dirty="0"/>
              <a:t>ת עצביות (נוירויניות) מלאכותיות</a:t>
            </a:r>
          </a:p>
          <a:p>
            <a:pPr marL="228600" indent="-228600">
              <a:buAutoNum type="arabicPeriod"/>
            </a:pPr>
            <a:r>
              <a:rPr lang="he-IL" baseline="0" dirty="0"/>
              <a:t>למידה תחרותית</a:t>
            </a:r>
          </a:p>
          <a:p>
            <a:pPr marL="228600" indent="-228600">
              <a:buAutoNum type="arabicPeriod"/>
            </a:pPr>
            <a:endParaRPr lang="he-IL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גם כאן רואים שלאחר הרצה של האלגוריתם עד שהוא מגיע למצב אסימפטוטי יש כאן</a:t>
            </a:r>
            <a:r>
              <a:rPr lang="he-IL" baseline="0" dirty="0"/>
              <a:t> מעין מפת סידור עצמי של התמונות</a:t>
            </a:r>
          </a:p>
          <a:p>
            <a:r>
              <a:rPr lang="he-IL" baseline="0" dirty="0"/>
              <a:t>בעלת המאפיינים הדומים ביותר.</a:t>
            </a:r>
          </a:p>
          <a:p>
            <a:endParaRPr lang="he-IL" baseline="0" dirty="0"/>
          </a:p>
          <a:p>
            <a:r>
              <a:rPr lang="he-IL" baseline="0" dirty="0"/>
              <a:t>תמונות דומות התרכזו אחת </a:t>
            </a:r>
            <a:r>
              <a:rPr lang="he-IL" baseline="0"/>
              <a:t>ליד השנייה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/>
              <a:t>1.</a:t>
            </a:r>
            <a:r>
              <a:rPr lang="he-IL" baseline="0" dirty="0"/>
              <a:t> 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"מערכת סיווג לתבניות פשע סדרתיות". התוכנה שפותחה באוניברסיטת דה-פול נקראת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CSSCP - Classification System for Serial Criminal Patterns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באה לידי שימוש במשטרת שיקגו.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סיווג</a:t>
            </a:r>
            <a:r>
              <a:rPr lang="he-IL" baseline="0" dirty="0"/>
              <a:t> העוני העולמי.</a:t>
            </a:r>
          </a:p>
          <a:p>
            <a:r>
              <a:rPr lang="he-IL" baseline="0" dirty="0"/>
              <a:t>באמצעות מאפיינים דומים והרצת האלגוריתם עד למצב האסימפטוטי שלו.</a:t>
            </a:r>
          </a:p>
          <a:p>
            <a:r>
              <a:rPr lang="he-IL" baseline="0" dirty="0"/>
              <a:t>ניתן להגיע למסקנה אלו מדינות הן דומות ברמות העוני שלה.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23</a:t>
            </a:fld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אז על מה אנחנו הולכים לדבר?</a:t>
            </a:r>
          </a:p>
          <a:p>
            <a:pPr marL="228600" indent="-228600">
              <a:buAutoNum type="arabicPeriod"/>
            </a:pPr>
            <a:r>
              <a:rPr lang="he-IL" dirty="0"/>
              <a:t>הקדמה</a:t>
            </a:r>
          </a:p>
          <a:p>
            <a:pPr marL="228600" indent="-228600">
              <a:buAutoNum type="arabicPeriod"/>
            </a:pPr>
            <a:r>
              <a:rPr lang="he-IL" dirty="0"/>
              <a:t>רשתו</a:t>
            </a:r>
            <a:r>
              <a:rPr lang="he-IL" baseline="0" dirty="0"/>
              <a:t>ת עצביות (נוירויניות) מלאכותיות</a:t>
            </a:r>
          </a:p>
          <a:p>
            <a:pPr marL="228600" indent="-228600">
              <a:buAutoNum type="arabicPeriod"/>
            </a:pPr>
            <a:r>
              <a:rPr lang="he-IL" baseline="0" dirty="0"/>
              <a:t>למידה תחרותית</a:t>
            </a:r>
          </a:p>
          <a:p>
            <a:pPr marL="228600" indent="-228600">
              <a:buAutoNum type="arabicPeriod"/>
            </a:pPr>
            <a:endParaRPr lang="he-IL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25</a:t>
            </a:fld>
            <a:endParaRPr lang="he-I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he-IL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(מיפוי (סיווג) באמצעות סידור עצמי) הוא 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אלגוריתם רשת עצבית מלאכותית הכי פופולרי בקטגוריה למידה לא מפוקחת.</a:t>
            </a:r>
            <a:br>
              <a:rPr lang="he-IL" dirty="0"/>
            </a:br>
            <a:r>
              <a:rPr lang="he-IL" dirty="0"/>
              <a:t>דוגמא:</a:t>
            </a:r>
          </a:p>
          <a:p>
            <a:pPr rtl="1"/>
            <a:br>
              <a:rPr lang="he-IL" dirty="0"/>
            </a:br>
            <a:r>
              <a:rPr lang="he-IL" dirty="0"/>
              <a:t>2.</a:t>
            </a:r>
            <a:r>
              <a:rPr lang="he-IL" baseline="0" dirty="0"/>
              <a:t> 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כ- 4,000 מאמרי מחקר נכתבו</a:t>
            </a:r>
            <a:r>
              <a:rPr lang="he-IL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בנושא,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פרויקטים תעשייתיים רבים משתמשים ב-</a:t>
            </a:r>
            <a:r>
              <a:rPr lang="he-IL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ככלי לפתרון בעיות "עולם אמיתי" קשות.</a:t>
            </a:r>
            <a:br>
              <a:rPr lang="he-IL" dirty="0"/>
            </a:br>
            <a:r>
              <a:rPr lang="he-IL" dirty="0"/>
              <a:t>דוגמאות: </a:t>
            </a:r>
          </a:p>
          <a:p>
            <a:pPr rtl="1"/>
            <a:br>
              <a:rPr lang="he-IL" dirty="0"/>
            </a:br>
            <a:r>
              <a:rPr lang="he-IL" dirty="0"/>
              <a:t>3. 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בתחומים רבים של המדע אימצו את 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 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ככלי אנליטי סטנדרטי: סטטיסטיקה, עיבוד אותות, תורת הבקרה,ניתוח פיננסי, פיזיקה ניסויית, כימיה ורפואה.</a:t>
            </a:r>
            <a:br>
              <a:rPr lang="he-IL" dirty="0"/>
            </a:br>
            <a:br>
              <a:rPr lang="he-IL" dirty="0"/>
            </a:br>
            <a:r>
              <a:rPr lang="he-IL" dirty="0"/>
              <a:t>4.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 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פותר בעיות קשות</a:t>
            </a:r>
            <a:r>
              <a:rPr lang="he-IL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במימדים גבוהים ובעיות</a:t>
            </a:r>
            <a:r>
              <a:rPr lang="he-IL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לא לינאריות כגון: 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חליצת תכונות וסיווג של תמונות ובקרה מואמת של דפוסים אקוסטיים של רובוטים, בקרהאדפטיבית של רובוטים, וכן השוואה,הסרת</a:t>
            </a:r>
            <a:r>
              <a:rPr lang="he-IL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גלים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וסבלנות להעברת שגיאות של אותות בתחום התקשורת.</a:t>
            </a:r>
            <a:br>
              <a:rPr lang="he-IL" dirty="0"/>
            </a:br>
            <a:br>
              <a:rPr lang="he-IL" dirty="0"/>
            </a:br>
            <a:r>
              <a:rPr lang="he-IL" dirty="0"/>
              <a:t>5. 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תחום חדש הוא ארגון של אוספים במסמך גדולים מאוד.</a:t>
            </a:r>
            <a:br>
              <a:rPr lang="he-IL" dirty="0"/>
            </a:br>
            <a:endParaRPr lang="he-IL" dirty="0"/>
          </a:p>
          <a:p>
            <a:pPr rtl="1"/>
            <a:r>
              <a:rPr lang="he-IL" dirty="0"/>
              <a:t>6. 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 </a:t>
            </a:r>
            <a:r>
              <a:rPr lang="he-IL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מהווה את אחד המודלים הריאליסטי ביותר של תפקוד המוח הביולוגי.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26</a:t>
            </a:fld>
            <a:endParaRPr lang="he-I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itchFamily="2" charset="2"/>
              <a:buChar char="§"/>
            </a:pPr>
            <a:r>
              <a:rPr lang="en-US" dirty="0"/>
              <a:t>Supervised learning- When a set of targets of interest is provided by an external teacher 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we say that the learning is </a:t>
            </a:r>
            <a:r>
              <a:rPr lang="en-US" b="1" dirty="0">
                <a:solidFill>
                  <a:srgbClr val="FF0000"/>
                </a:solidFill>
              </a:rPr>
              <a:t>Supervised</a:t>
            </a:r>
            <a:r>
              <a:rPr lang="en-US" dirty="0"/>
              <a:t> 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/>
              <a:t>The targets usually are in the form of an </a:t>
            </a:r>
            <a:r>
              <a:rPr lang="en-US" b="1" dirty="0">
                <a:solidFill>
                  <a:srgbClr val="CC3300"/>
                </a:solidFill>
              </a:rPr>
              <a:t>input output mapping</a:t>
            </a:r>
            <a:r>
              <a:rPr lang="en-US" dirty="0"/>
              <a:t> </a:t>
            </a:r>
          </a:p>
          <a:p>
            <a:pPr algn="l" rtl="0">
              <a:buFont typeface="Wingdings" pitchFamily="2" charset="2"/>
              <a:buNone/>
            </a:pPr>
            <a:r>
              <a:rPr lang="en-US" dirty="0"/>
              <a:t>    that the net should learn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dirty="0"/>
              <a:t>Many times there is no </a:t>
            </a:r>
            <a:r>
              <a:rPr lang="en-US" dirty="0">
                <a:solidFill>
                  <a:schemeClr val="accent2"/>
                </a:solidFill>
              </a:rPr>
              <a:t>“teacher”</a:t>
            </a:r>
            <a:r>
              <a:rPr lang="en-US" dirty="0"/>
              <a:t> to tell us how to do things </a:t>
            </a:r>
          </a:p>
          <a:p>
            <a:pPr lvl="1" algn="l" rtl="0">
              <a:buFont typeface="Wingdings" pitchFamily="2" charset="2"/>
              <a:buChar char="§"/>
            </a:pPr>
            <a:r>
              <a:rPr lang="en-US" dirty="0"/>
              <a:t>A baby that learns how to walk</a:t>
            </a:r>
          </a:p>
          <a:p>
            <a:pPr lvl="1" algn="l" rtl="0">
              <a:buFont typeface="Wingdings" pitchFamily="2" charset="2"/>
              <a:buChar char="§"/>
            </a:pPr>
            <a:r>
              <a:rPr lang="en-US" dirty="0"/>
              <a:t>Grouping of events into a meaningful scene (making sense of the world) </a:t>
            </a:r>
          </a:p>
          <a:p>
            <a:pPr lvl="1" algn="l" rtl="0">
              <a:buFont typeface="Wingdings" pitchFamily="2" charset="2"/>
              <a:buChar char="§"/>
            </a:pPr>
            <a:r>
              <a:rPr lang="en-US" dirty="0"/>
              <a:t>Development of ocular dominance and orientation selectivity in our visual system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שיטת</a:t>
            </a:r>
            <a:r>
              <a:rPr lang="he-IL" baseline="0" dirty="0"/>
              <a:t> למידה: מפוקחת</a:t>
            </a:r>
          </a:p>
          <a:p>
            <a:r>
              <a:rPr lang="he-IL" baseline="0" dirty="0"/>
              <a:t>התשובה: היא ידועה וזה בא לידי שימוש כדי לאמן את הרשת. </a:t>
            </a:r>
          </a:p>
          <a:p>
            <a:r>
              <a:rPr lang="he-IL" baseline="0" dirty="0"/>
              <a:t>מטרה:מציאת קשרים בין הקלטים והפלטים</a:t>
            </a:r>
          </a:p>
          <a:p>
            <a:r>
              <a:rPr lang="he-IL" baseline="0" dirty="0"/>
              <a:t>טופולוגיה: רשת פשוטה שמתחברת מחדש, רשת העברה קדימה של הערך, רשת רדיאלית (שיש בה קווים שיוצאים מנקודה מרכזית משותפת ורבים נוספים....</a:t>
            </a:r>
          </a:p>
          <a:p>
            <a:r>
              <a:rPr lang="he-IL" baseline="0" dirty="0"/>
              <a:t>שימושים עיקריים: ניבוי, חיזוי.</a:t>
            </a:r>
          </a:p>
          <a:p>
            <a:endParaRPr lang="he-IL" baseline="0" dirty="0"/>
          </a:p>
          <a:p>
            <a:r>
              <a:rPr lang="he-IL" baseline="0" dirty="0"/>
              <a:t>שיטת למידה: לא מפוקחת. </a:t>
            </a:r>
          </a:p>
          <a:p>
            <a:r>
              <a:rPr lang="he-IL" baseline="0" dirty="0"/>
              <a:t>התשובה: לא ידועה</a:t>
            </a:r>
          </a:p>
          <a:p>
            <a:r>
              <a:rPr lang="he-IL" baseline="0" dirty="0"/>
              <a:t>המטרה: מציאת מבנים או דפוסים בתוך הנתונים</a:t>
            </a:r>
          </a:p>
          <a:p>
            <a:r>
              <a:rPr lang="he-IL" baseline="0" dirty="0"/>
              <a:t>טופולוגיה: סידור עצמי</a:t>
            </a:r>
          </a:p>
          <a:p>
            <a:r>
              <a:rPr lang="he-IL" baseline="0" dirty="0"/>
              <a:t>שיטות למימוש: וקטור ערכים מוגדרים לא מפוקח(תחרותי) ומיפוי סדר עצמי של קונהן(תחרותי ולימוד שיתופי)</a:t>
            </a:r>
          </a:p>
          <a:p>
            <a:r>
              <a:rPr lang="he-IL" baseline="0" dirty="0"/>
              <a:t>שימושים עיקריים: סיווג וקיבוצים.</a:t>
            </a:r>
          </a:p>
          <a:p>
            <a:endParaRPr lang="he-IL" baseline="0" dirty="0"/>
          </a:p>
          <a:p>
            <a:r>
              <a:rPr lang="he-IL" baseline="0" dirty="0"/>
              <a:t>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למידה</a:t>
            </a:r>
            <a:r>
              <a:rPr lang="he-IL" baseline="0" dirty="0"/>
              <a:t> "תחרותית":</a:t>
            </a:r>
          </a:p>
          <a:p>
            <a:pPr marL="228600" indent="-228600">
              <a:buAutoNum type="arabicPeriod"/>
            </a:pPr>
            <a:r>
              <a:rPr lang="he-IL" baseline="0" dirty="0"/>
              <a:t>הנח רצף של דגימות סטטיסטיות של תצפיות וקטוריות (בנקודת זמן מסוימת)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X=x(t)</a:t>
            </a:r>
            <a:r>
              <a:rPr lang="he-IL" baseline="0" dirty="0"/>
              <a:t> כאשר </a:t>
            </a:r>
            <a:r>
              <a:rPr lang="en-US" baseline="0" dirty="0"/>
              <a:t>X</a:t>
            </a:r>
            <a:r>
              <a:rPr lang="he-IL" baseline="0" dirty="0"/>
              <a:t> הוא איבר בקבוצת הממשיים.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t</a:t>
            </a:r>
            <a:r>
              <a:rPr lang="he-IL" baseline="0" dirty="0"/>
              <a:t> הוא קורדנטת הזמן.</a:t>
            </a:r>
          </a:p>
          <a:p>
            <a:pPr marL="228600" lvl="0" indent="-228600">
              <a:buAutoNum type="arabicPeriod"/>
            </a:pPr>
            <a:r>
              <a:rPr lang="he-IL" baseline="0" dirty="0"/>
              <a:t>ונניח שיש קבוצת וקטורי התייחסות בזמן מסוים.</a:t>
            </a:r>
          </a:p>
          <a:p>
            <a:pPr marL="685800" lvl="1" indent="-228600">
              <a:buAutoNum type="arabicPeriod"/>
            </a:pPr>
            <a:r>
              <a:rPr lang="en-US" baseline="0" dirty="0"/>
              <a:t>Mi(t):mi</a:t>
            </a:r>
            <a:r>
              <a:rPr lang="he-IL" baseline="0" dirty="0"/>
              <a:t> </a:t>
            </a:r>
            <a:r>
              <a:rPr lang="en-US" baseline="0" dirty="0"/>
              <a:t>Mi</a:t>
            </a:r>
            <a:r>
              <a:rPr lang="he-IL" baseline="0" dirty="0"/>
              <a:t> הוא גם איבר בקבוצת הממשיים.</a:t>
            </a:r>
          </a:p>
          <a:p>
            <a:pPr marL="685800" lvl="1" indent="-228600">
              <a:buAutoNum type="arabicPeriod"/>
            </a:pPr>
            <a:r>
              <a:rPr lang="he-IL" baseline="0" dirty="0"/>
              <a:t>האינדקס </a:t>
            </a:r>
            <a:r>
              <a:rPr lang="en-US" baseline="0" dirty="0" err="1"/>
              <a:t>i</a:t>
            </a:r>
            <a:r>
              <a:rPr lang="he-IL" baseline="0" dirty="0"/>
              <a:t> הוא רץ מ1 עד </a:t>
            </a:r>
            <a:r>
              <a:rPr lang="en-US" baseline="0" dirty="0"/>
              <a:t>k</a:t>
            </a:r>
          </a:p>
          <a:p>
            <a:pPr marL="685800" lvl="1" indent="-228600">
              <a:buAutoNum type="arabicPeriod"/>
            </a:pPr>
            <a:r>
              <a:rPr lang="he-IL" baseline="0" dirty="0"/>
              <a:t>נניח ש</a:t>
            </a:r>
            <a:r>
              <a:rPr lang="en-US" baseline="0" dirty="0"/>
              <a:t>mi(0)</a:t>
            </a:r>
            <a:r>
              <a:rPr lang="he-IL" baseline="0" dirty="0"/>
              <a:t> אותחל בצורה מתאימה</a:t>
            </a:r>
          </a:p>
          <a:p>
            <a:pPr marL="228600" lvl="0" indent="-228600">
              <a:buAutoNum type="arabicPeriod"/>
            </a:pPr>
            <a:r>
              <a:rPr lang="he-IL" baseline="0" dirty="0"/>
              <a:t>אם </a:t>
            </a:r>
            <a:r>
              <a:rPr lang="en-US" baseline="0" dirty="0"/>
              <a:t>x(t)</a:t>
            </a:r>
            <a:r>
              <a:rPr lang="he-IL" baseline="0" dirty="0"/>
              <a:t>הוא וקטור קלט בנקודת זמן מסוימת הוא יכול להיות מושווה עם כל </a:t>
            </a:r>
            <a:r>
              <a:rPr lang="en-US" baseline="0" dirty="0"/>
              <a:t>mi(t)</a:t>
            </a:r>
            <a:r>
              <a:rPr lang="he-IL" baseline="0" dirty="0"/>
              <a:t> בכל מופע רציף של הזמן </a:t>
            </a:r>
            <a:r>
              <a:rPr lang="en-US" baseline="0" dirty="0"/>
              <a:t>t</a:t>
            </a:r>
            <a:r>
              <a:rPr lang="he-IL" baseline="0" dirty="0"/>
              <a:t> ולכן </a:t>
            </a:r>
            <a:r>
              <a:rPr lang="en-US" baseline="0" dirty="0"/>
              <a:t>t</a:t>
            </a:r>
            <a:r>
              <a:rPr lang="he-IL" baseline="0" dirty="0"/>
              <a:t> חייב להיות כאן שלם. </a:t>
            </a:r>
            <a:r>
              <a:rPr lang="en-US" baseline="0" dirty="0"/>
              <a:t>T=1,2,3….</a:t>
            </a:r>
            <a:endParaRPr lang="he-IL" baseline="0" dirty="0"/>
          </a:p>
          <a:p>
            <a:pPr marL="228600" lvl="0" indent="-228600">
              <a:buAutoNum type="arabicPeriod"/>
            </a:pPr>
            <a:r>
              <a:rPr lang="he-IL" dirty="0"/>
              <a:t>אז ההתאמה הטובה ביותר</a:t>
            </a:r>
            <a:r>
              <a:rPr lang="he-IL" baseline="0" dirty="0"/>
              <a:t> ל </a:t>
            </a:r>
            <a:r>
              <a:rPr lang="en-US" baseline="0" dirty="0"/>
              <a:t>x(t)</a:t>
            </a:r>
            <a:r>
              <a:rPr lang="he-IL" dirty="0"/>
              <a:t> יהיה מעודכן ל </a:t>
            </a:r>
            <a:r>
              <a:rPr lang="en-US" dirty="0"/>
              <a:t>mi(t)</a:t>
            </a:r>
            <a:r>
              <a:rPr lang="he-IL" dirty="0"/>
              <a:t> שהוא הכי קרוב לוקטור קלט הנוכחי </a:t>
            </a:r>
          </a:p>
          <a:p>
            <a:pPr marL="228600" lvl="0" indent="-228600">
              <a:buAutoNum type="arabicPeriod"/>
            </a:pPr>
            <a:r>
              <a:rPr lang="he-IL" dirty="0"/>
              <a:t>נחשב את המרחק האוקלידי בין </a:t>
            </a:r>
            <a:r>
              <a:rPr lang="en-US" dirty="0"/>
              <a:t>mi</a:t>
            </a:r>
            <a:r>
              <a:rPr lang="he-IL" dirty="0"/>
              <a:t> ל</a:t>
            </a:r>
            <a:r>
              <a:rPr lang="en-US" dirty="0"/>
              <a:t>x</a:t>
            </a:r>
            <a:r>
              <a:rPr lang="he-IL" dirty="0"/>
              <a:t> כך ש</a:t>
            </a:r>
            <a:r>
              <a:rPr lang="en-US" dirty="0"/>
              <a:t>mc</a:t>
            </a:r>
            <a:r>
              <a:rPr lang="he-IL" dirty="0"/>
              <a:t> זה</a:t>
            </a:r>
            <a:r>
              <a:rPr lang="he-IL" baseline="0" dirty="0"/>
              <a:t> וקטור ההתייחסות הקרוב ביותר ל</a:t>
            </a:r>
            <a:r>
              <a:rPr lang="en-US" baseline="0" dirty="0"/>
              <a:t>x</a:t>
            </a:r>
            <a:r>
              <a:rPr lang="he-IL" baseline="0" dirty="0"/>
              <a:t>ולכן </a:t>
            </a:r>
            <a:r>
              <a:rPr lang="en-US" baseline="0" dirty="0"/>
              <a:t>d(</a:t>
            </a:r>
            <a:r>
              <a:rPr lang="en-US" baseline="0" dirty="0" err="1"/>
              <a:t>x,mc</a:t>
            </a:r>
            <a:r>
              <a:rPr lang="en-US" baseline="0" dirty="0"/>
              <a:t>)</a:t>
            </a:r>
            <a:r>
              <a:rPr lang="he-IL" baseline="0" dirty="0"/>
              <a:t> זהו המרחק הקצר ביותר</a:t>
            </a:r>
          </a:p>
          <a:p>
            <a:pPr marL="228600" lvl="0" indent="-228600">
              <a:buAutoNum type="arabicPeriod"/>
            </a:pPr>
            <a:r>
              <a:rPr lang="en-US" baseline="0" dirty="0"/>
              <a:t>P(x)</a:t>
            </a:r>
            <a:r>
              <a:rPr lang="he-IL" baseline="0" dirty="0"/>
              <a:t> זוהי פונקציית הצפיפות עבור מדגם </a:t>
            </a:r>
            <a:r>
              <a:rPr lang="en-US" baseline="0" dirty="0"/>
              <a:t>X</a:t>
            </a:r>
            <a:endParaRPr lang="he-IL" baseline="0" dirty="0"/>
          </a:p>
          <a:p>
            <a:pPr marL="228600" lvl="0" indent="-228600">
              <a:buAutoNum type="arabicPeriod"/>
            </a:pPr>
            <a:r>
              <a:rPr lang="he-IL" dirty="0"/>
              <a:t>הפונקציה</a:t>
            </a:r>
            <a:r>
              <a:rPr lang="he-IL" baseline="0" dirty="0"/>
              <a:t> הכללית עבור וקטור קלט </a:t>
            </a:r>
            <a:r>
              <a:rPr lang="en-US" baseline="0" dirty="0"/>
              <a:t>X</a:t>
            </a:r>
            <a:r>
              <a:rPr lang="he-IL" baseline="0" dirty="0"/>
              <a:t> היא:</a:t>
            </a:r>
          </a:p>
          <a:p>
            <a:pPr marL="685800" lvl="1" indent="-228600">
              <a:buAutoNum type="arabicPeriod"/>
            </a:pPr>
            <a:r>
              <a:rPr lang="he-IL" baseline="0" dirty="0"/>
              <a:t>המרחק בין וקטור </a:t>
            </a:r>
            <a:r>
              <a:rPr lang="en-US" baseline="0" dirty="0"/>
              <a:t>X</a:t>
            </a:r>
            <a:r>
              <a:rPr lang="he-IL" baseline="0" dirty="0"/>
              <a:t> לוקטור ההתייחסות המתאימם ביותר צריך להיות בעל המרחק הקטן ביותר</a:t>
            </a:r>
          </a:p>
          <a:p>
            <a:pPr marL="228600" lvl="0" indent="-228600">
              <a:buAutoNum type="arabicPeriod"/>
            </a:pPr>
            <a:r>
              <a:rPr lang="he-IL" dirty="0"/>
              <a:t>פונקצית</a:t>
            </a:r>
            <a:r>
              <a:rPr lang="he-IL" baseline="0" dirty="0"/>
              <a:t> השגיאה מחושבת:</a:t>
            </a:r>
          </a:p>
          <a:p>
            <a:pPr marL="685800" lvl="1" indent="-228600">
              <a:buAutoNum type="arabicPeriod"/>
            </a:pPr>
            <a:r>
              <a:rPr lang="he-IL" baseline="0" dirty="0"/>
              <a:t>אינטרגל על המרחק הקצר ביותר בחזקת השארית כפול פונקציית הצפיפות</a:t>
            </a:r>
          </a:p>
          <a:p>
            <a:pPr marL="228600" lvl="0" indent="-228600">
              <a:buNone/>
            </a:pPr>
            <a:endParaRPr lang="he-IL" baseline="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he-IL" baseline="0" dirty="0"/>
              <a:t>באופן כללי, אין צורת פתרון קרובה עם מיקום אופטימאלי יחידה של </a:t>
            </a:r>
            <a:r>
              <a:rPr lang="en-US" baseline="0" dirty="0"/>
              <a:t>Mi</a:t>
            </a:r>
            <a:r>
              <a:rPr lang="he-IL" baseline="0" dirty="0"/>
              <a:t> ולכן הערכה איטרטיבית חייבת לבוא לידי שימוש </a:t>
            </a:r>
            <a:endParaRPr lang="en-US" baseline="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lvl="0" indent="0">
              <a:buFont typeface="Arial" panose="020B0604020202020204" pitchFamily="34" charset="0"/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סידור</a:t>
            </a:r>
            <a:r>
              <a:rPr lang="he-IL" baseline="0" dirty="0"/>
              <a:t> התאים עבור המיפוי והגדרת המשתנים.</a:t>
            </a:r>
          </a:p>
          <a:p>
            <a:r>
              <a:rPr lang="he-IL" baseline="0" dirty="0"/>
              <a:t>יש לנו וקטור קלט </a:t>
            </a:r>
            <a:r>
              <a:rPr lang="en-US" baseline="0" dirty="0"/>
              <a:t>X</a:t>
            </a:r>
            <a:r>
              <a:rPr lang="he-IL" baseline="0" dirty="0"/>
              <a:t> ו</a:t>
            </a:r>
            <a:r>
              <a:rPr lang="en-US" baseline="0" dirty="0"/>
              <a:t>mi</a:t>
            </a:r>
            <a:r>
              <a:rPr lang="he-IL" baseline="0" dirty="0"/>
              <a:t> </a:t>
            </a:r>
            <a:r>
              <a:rPr lang="he-IL" baseline="0" dirty="0" err="1"/>
              <a:t>וקטורי</a:t>
            </a:r>
            <a:r>
              <a:rPr lang="he-IL" baseline="0" dirty="0"/>
              <a:t> התייחסות.</a:t>
            </a:r>
            <a:endParaRPr lang="en-US" baseline="0" dirty="0"/>
          </a:p>
          <a:p>
            <a:endParaRPr lang="en-US" baseline="0" dirty="0"/>
          </a:p>
          <a:p>
            <a:r>
              <a:rPr lang="he-IL" baseline="0" dirty="0"/>
              <a:t>מסדרים את המרכזים במישור כך שכל מרכז קרוב אל המרכזים שקרובים אליו בממד הגבוה</a:t>
            </a:r>
          </a:p>
          <a:p>
            <a:r>
              <a:rPr lang="he-IL" dirty="0"/>
              <a:t>זה ההבדל בין </a:t>
            </a:r>
            <a:r>
              <a:rPr lang="en-US" dirty="0"/>
              <a:t>SOM</a:t>
            </a:r>
            <a:r>
              <a:rPr lang="he-IL" dirty="0"/>
              <a:t> ל</a:t>
            </a:r>
            <a:r>
              <a:rPr lang="en-US" dirty="0"/>
              <a:t>k means</a:t>
            </a:r>
            <a:r>
              <a:rPr lang="he-IL" dirty="0"/>
              <a:t>- ב</a:t>
            </a:r>
            <a:r>
              <a:rPr lang="en-US" dirty="0"/>
              <a:t>k means</a:t>
            </a:r>
            <a:r>
              <a:rPr lang="he-IL" dirty="0"/>
              <a:t> </a:t>
            </a:r>
            <a:r>
              <a:rPr lang="he-IL" dirty="0" err="1"/>
              <a:t>הקלאסטרים</a:t>
            </a:r>
            <a:r>
              <a:rPr lang="he-IL" dirty="0"/>
              <a:t> לא בהכרח קרובים אחד לשני במישור.</a:t>
            </a: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מזיזים את מרכזי </a:t>
            </a:r>
            <a:r>
              <a:rPr lang="he-IL" dirty="0" err="1"/>
              <a:t>הקלאסטרים</a:t>
            </a:r>
            <a:r>
              <a:rPr lang="he-IL" dirty="0"/>
              <a:t> כדי שיהיו קרובים ל</a:t>
            </a:r>
            <a:r>
              <a:rPr lang="en-US" dirty="0"/>
              <a:t>x</a:t>
            </a:r>
            <a:r>
              <a:rPr lang="he-IL" dirty="0"/>
              <a:t> שקרוב אליהם</a:t>
            </a:r>
          </a:p>
          <a:p>
            <a:r>
              <a:rPr lang="he-IL" dirty="0"/>
              <a:t>השינוי ב</a:t>
            </a:r>
            <a:r>
              <a:rPr lang="en-US" dirty="0"/>
              <a:t>m</a:t>
            </a:r>
            <a:r>
              <a:rPr lang="he-IL" dirty="0"/>
              <a:t>-מרכז </a:t>
            </a:r>
            <a:r>
              <a:rPr lang="he-IL" dirty="0" err="1"/>
              <a:t>הקלאסטר</a:t>
            </a:r>
            <a:r>
              <a:rPr lang="he-IL" dirty="0"/>
              <a:t>, יהיה כך שהנגזרת כפול הדלתא יהיה קטן מ0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דוגמא ל"שכונה" טופולוגית </a:t>
            </a:r>
            <a:r>
              <a:rPr lang="en-US" dirty="0" err="1"/>
              <a:t>Nc</a:t>
            </a:r>
            <a:r>
              <a:rPr lang="en-US" dirty="0"/>
              <a:t>(t)</a:t>
            </a:r>
          </a:p>
          <a:p>
            <a:r>
              <a:rPr lang="he-IL" dirty="0"/>
              <a:t>כאשר</a:t>
            </a:r>
            <a:r>
              <a:rPr lang="he-IL" baseline="0" dirty="0"/>
              <a:t> </a:t>
            </a:r>
            <a:r>
              <a:rPr lang="en-US" baseline="0" dirty="0"/>
              <a:t>t1&lt;t2&lt;t3</a:t>
            </a:r>
          </a:p>
          <a:p>
            <a:r>
              <a:rPr lang="he-IL" baseline="0" dirty="0"/>
              <a:t>זמן 1 קטן</a:t>
            </a:r>
            <a:r>
              <a:rPr lang="en-US" baseline="0" dirty="0"/>
              <a:t>  </a:t>
            </a:r>
            <a:r>
              <a:rPr lang="he-IL" baseline="0" dirty="0"/>
              <a:t>מזמן 2 וקטן מזמן 3.</a:t>
            </a:r>
          </a:p>
          <a:p>
            <a:endParaRPr lang="he-IL" baseline="0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9B3B7-1596-4E11-8D31-0ED872CC3B0B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FF4E53-87F8-4A41-BA71-72B351EB80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1D54B39-83AC-41F9-89E5-0961E734214B}" type="datetimeFigureOut">
              <a:rPr lang="he-IL" smtClean="0"/>
              <a:pPr/>
              <a:t>ג'/סיון/תשפ"ב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AA18D98-9B12-45D1-BF97-1FC41E344444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net.co.il/Ext/Comp/ArticleLayout/CdaArticlePrintPreview/1,2506,L-3089722,00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Goldi\Desktop\csscp.ht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 : Self Organizing Maps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Teuvo</a:t>
            </a:r>
            <a:r>
              <a:rPr lang="en-US" dirty="0"/>
              <a:t> </a:t>
            </a:r>
            <a:r>
              <a:rPr lang="en-US" dirty="0" err="1"/>
              <a:t>Kohonen</a:t>
            </a:r>
            <a:endParaRPr lang="en-US" dirty="0"/>
          </a:p>
          <a:p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44624"/>
            <a:ext cx="400782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/>
                </a:solidFill>
              </a:rPr>
              <a:t>Business Intelligence Course</a:t>
            </a:r>
          </a:p>
          <a:p>
            <a:pPr algn="l" rtl="0"/>
            <a:r>
              <a:rPr lang="en-US" dirty="0">
                <a:solidFill>
                  <a:schemeClr val="bg1"/>
                </a:solidFill>
              </a:rPr>
              <a:t>Submitted by: </a:t>
            </a:r>
            <a:r>
              <a:rPr lang="en-US" dirty="0" err="1">
                <a:solidFill>
                  <a:schemeClr val="bg1"/>
                </a:solidFill>
              </a:rPr>
              <a:t>Zehavit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Harush</a:t>
            </a:r>
            <a:r>
              <a:rPr lang="en-US" dirty="0">
                <a:solidFill>
                  <a:schemeClr val="bg1"/>
                </a:solidFill>
              </a:rPr>
              <a:t> Ganon</a:t>
            </a:r>
            <a:endParaRPr lang="he-I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597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Self-Organizing Maps (</a:t>
            </a:r>
            <a:r>
              <a:rPr lang="en-US" dirty="0" err="1"/>
              <a:t>Kohonen</a:t>
            </a:r>
            <a:r>
              <a:rPr lang="en-US" dirty="0"/>
              <a:t> Maps)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25112"/>
          </a:xfrm>
        </p:spPr>
        <p:txBody>
          <a:bodyPr>
            <a:normAutofit fontScale="92500"/>
          </a:bodyPr>
          <a:lstStyle/>
          <a:p>
            <a:pPr algn="l" rtl="0">
              <a:spcBef>
                <a:spcPct val="10000"/>
              </a:spcBef>
              <a:spcAft>
                <a:spcPct val="30000"/>
              </a:spcAft>
            </a:pPr>
            <a:r>
              <a:rPr lang="en-US" dirty="0">
                <a:latin typeface="Arial" pitchFamily="34" charset="0"/>
              </a:rPr>
              <a:t>Such topology-conserving mapping can be achieved by SOMs: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  <a:buFontTx/>
              <a:buChar char="•"/>
            </a:pPr>
            <a:r>
              <a:rPr lang="en-US" dirty="0">
                <a:latin typeface="Arial" pitchFamily="34" charset="0"/>
              </a:rPr>
              <a:t> Two layers: input layer and output (map) layer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  <a:buFontTx/>
              <a:buChar char="•"/>
            </a:pPr>
            <a:r>
              <a:rPr lang="en-US" dirty="0">
                <a:latin typeface="Arial" pitchFamily="34" charset="0"/>
              </a:rPr>
              <a:t> Input and output layers are completely connected.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  <a:buFontTx/>
              <a:buChar char="•"/>
            </a:pPr>
            <a:r>
              <a:rPr lang="en-US" dirty="0">
                <a:latin typeface="Arial" pitchFamily="34" charset="0"/>
              </a:rPr>
              <a:t> Output neurons are interconnected within a  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  <a:buNone/>
            </a:pPr>
            <a:r>
              <a:rPr lang="en-US" dirty="0">
                <a:latin typeface="Arial" pitchFamily="34" charset="0"/>
              </a:rPr>
              <a:t>    defined  neighborhood.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  <a:buFontTx/>
              <a:buChar char="•"/>
            </a:pPr>
            <a:r>
              <a:rPr lang="en-US" dirty="0">
                <a:latin typeface="Arial" pitchFamily="34" charset="0"/>
              </a:rPr>
              <a:t> A topology (neighborhood relation) is defined on 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 the output layer.</a:t>
            </a:r>
          </a:p>
          <a:p>
            <a:pPr algn="l" rtl="0"/>
            <a:endParaRPr lang="he-IL" dirty="0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228600" y="10668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34752"/>
            <a:ext cx="9144000" cy="762000"/>
          </a:xfrm>
        </p:spPr>
        <p:txBody>
          <a:bodyPr/>
          <a:lstStyle/>
          <a:p>
            <a:pPr algn="r" rtl="0"/>
            <a:r>
              <a:rPr lang="en-US" dirty="0"/>
              <a:t>Self-Organizing Maps (</a:t>
            </a:r>
            <a:r>
              <a:rPr lang="en-US" dirty="0" err="1"/>
              <a:t>Kohonen</a:t>
            </a:r>
            <a:r>
              <a:rPr lang="en-US" dirty="0"/>
              <a:t> Maps)</a:t>
            </a:r>
            <a:endParaRPr lang="en-CA" dirty="0"/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677863" y="1053649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spcBef>
                <a:spcPct val="10000"/>
              </a:spcBef>
              <a:spcAft>
                <a:spcPct val="30000"/>
              </a:spcAft>
            </a:pPr>
            <a:r>
              <a:rPr lang="en-US" dirty="0">
                <a:latin typeface="Arial" pitchFamily="34" charset="0"/>
              </a:rPr>
              <a:t>Common output-layer structures: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762000" y="1905000"/>
            <a:ext cx="3352800" cy="838200"/>
            <a:chOff x="480" y="1200"/>
            <a:chExt cx="2112" cy="528"/>
          </a:xfrm>
        </p:grpSpPr>
        <p:sp>
          <p:nvSpPr>
            <p:cNvPr id="391204" name="Oval 36"/>
            <p:cNvSpPr>
              <a:spLocks noChangeArrowheads="1"/>
            </p:cNvSpPr>
            <p:nvPr/>
          </p:nvSpPr>
          <p:spPr bwMode="auto">
            <a:xfrm>
              <a:off x="480" y="1552"/>
              <a:ext cx="181" cy="176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05" name="Oval 37"/>
            <p:cNvSpPr>
              <a:spLocks noChangeArrowheads="1"/>
            </p:cNvSpPr>
            <p:nvPr/>
          </p:nvSpPr>
          <p:spPr bwMode="auto">
            <a:xfrm>
              <a:off x="963" y="1552"/>
              <a:ext cx="181" cy="176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06" name="Oval 38"/>
            <p:cNvSpPr>
              <a:spLocks noChangeArrowheads="1"/>
            </p:cNvSpPr>
            <p:nvPr/>
          </p:nvSpPr>
          <p:spPr bwMode="auto">
            <a:xfrm>
              <a:off x="1445" y="1552"/>
              <a:ext cx="182" cy="176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07" name="Oval 39"/>
            <p:cNvSpPr>
              <a:spLocks noChangeArrowheads="1"/>
            </p:cNvSpPr>
            <p:nvPr/>
          </p:nvSpPr>
          <p:spPr bwMode="auto">
            <a:xfrm>
              <a:off x="1928" y="1552"/>
              <a:ext cx="181" cy="176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08" name="Oval 40"/>
            <p:cNvSpPr>
              <a:spLocks noChangeArrowheads="1"/>
            </p:cNvSpPr>
            <p:nvPr/>
          </p:nvSpPr>
          <p:spPr bwMode="auto">
            <a:xfrm>
              <a:off x="2411" y="1552"/>
              <a:ext cx="181" cy="176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09" name="Line 41"/>
            <p:cNvSpPr>
              <a:spLocks noChangeShapeType="1"/>
            </p:cNvSpPr>
            <p:nvPr/>
          </p:nvSpPr>
          <p:spPr bwMode="auto">
            <a:xfrm>
              <a:off x="661" y="1669"/>
              <a:ext cx="30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10" name="Line 42"/>
            <p:cNvSpPr>
              <a:spLocks noChangeShapeType="1"/>
            </p:cNvSpPr>
            <p:nvPr/>
          </p:nvSpPr>
          <p:spPr bwMode="auto">
            <a:xfrm>
              <a:off x="1144" y="1669"/>
              <a:ext cx="30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11" name="Line 43"/>
            <p:cNvSpPr>
              <a:spLocks noChangeShapeType="1"/>
            </p:cNvSpPr>
            <p:nvPr/>
          </p:nvSpPr>
          <p:spPr bwMode="auto">
            <a:xfrm>
              <a:off x="1627" y="1669"/>
              <a:ext cx="30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12" name="Line 44"/>
            <p:cNvSpPr>
              <a:spLocks noChangeShapeType="1"/>
            </p:cNvSpPr>
            <p:nvPr/>
          </p:nvSpPr>
          <p:spPr bwMode="auto">
            <a:xfrm>
              <a:off x="2109" y="1669"/>
              <a:ext cx="30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601" y="1200"/>
              <a:ext cx="1971" cy="411"/>
              <a:chOff x="720" y="1776"/>
              <a:chExt cx="1568" cy="336"/>
            </a:xfrm>
          </p:grpSpPr>
          <p:sp>
            <p:nvSpPr>
              <p:cNvPr id="391214" name="Freeform 46"/>
              <p:cNvSpPr>
                <a:spLocks/>
              </p:cNvSpPr>
              <p:nvPr/>
            </p:nvSpPr>
            <p:spPr bwMode="auto">
              <a:xfrm>
                <a:off x="720" y="1872"/>
                <a:ext cx="1104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480" y="0"/>
                  </a:cxn>
                  <a:cxn ang="0">
                    <a:pos x="1104" y="192"/>
                  </a:cxn>
                </a:cxnLst>
                <a:rect l="0" t="0" r="r" b="b"/>
                <a:pathLst>
                  <a:path w="1104" h="192">
                    <a:moveTo>
                      <a:pt x="0" y="192"/>
                    </a:moveTo>
                    <a:cubicBezTo>
                      <a:pt x="148" y="96"/>
                      <a:pt x="296" y="0"/>
                      <a:pt x="480" y="0"/>
                    </a:cubicBezTo>
                    <a:cubicBezTo>
                      <a:pt x="664" y="0"/>
                      <a:pt x="1000" y="160"/>
                      <a:pt x="1104" y="192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l" rtl="0"/>
                <a:endParaRPr lang="he-IL"/>
              </a:p>
            </p:txBody>
          </p:sp>
          <p:sp>
            <p:nvSpPr>
              <p:cNvPr id="391215" name="Freeform 47"/>
              <p:cNvSpPr>
                <a:spLocks/>
              </p:cNvSpPr>
              <p:nvPr/>
            </p:nvSpPr>
            <p:spPr bwMode="auto">
              <a:xfrm>
                <a:off x="1440" y="1968"/>
                <a:ext cx="768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32" y="0"/>
                  </a:cxn>
                  <a:cxn ang="0">
                    <a:pos x="768" y="96"/>
                  </a:cxn>
                </a:cxnLst>
                <a:rect l="0" t="0" r="r" b="b"/>
                <a:pathLst>
                  <a:path w="768" h="96">
                    <a:moveTo>
                      <a:pt x="0" y="96"/>
                    </a:moveTo>
                    <a:cubicBezTo>
                      <a:pt x="152" y="48"/>
                      <a:pt x="304" y="0"/>
                      <a:pt x="432" y="0"/>
                    </a:cubicBezTo>
                    <a:cubicBezTo>
                      <a:pt x="560" y="0"/>
                      <a:pt x="664" y="48"/>
                      <a:pt x="768" y="96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l" rtl="0"/>
                <a:endParaRPr lang="he-IL"/>
              </a:p>
            </p:txBody>
          </p:sp>
          <p:sp>
            <p:nvSpPr>
              <p:cNvPr id="391216" name="Freeform 48"/>
              <p:cNvSpPr>
                <a:spLocks/>
              </p:cNvSpPr>
              <p:nvPr/>
            </p:nvSpPr>
            <p:spPr bwMode="auto">
              <a:xfrm>
                <a:off x="1104" y="1872"/>
                <a:ext cx="1152" cy="192"/>
              </a:xfrm>
              <a:custGeom>
                <a:avLst/>
                <a:gdLst/>
                <a:ahLst/>
                <a:cxnLst>
                  <a:cxn ang="0">
                    <a:pos x="1152" y="192"/>
                  </a:cxn>
                  <a:cxn ang="0">
                    <a:pos x="768" y="0"/>
                  </a:cxn>
                  <a:cxn ang="0">
                    <a:pos x="0" y="192"/>
                  </a:cxn>
                </a:cxnLst>
                <a:rect l="0" t="0" r="r" b="b"/>
                <a:pathLst>
                  <a:path w="1152" h="192">
                    <a:moveTo>
                      <a:pt x="1152" y="192"/>
                    </a:moveTo>
                    <a:cubicBezTo>
                      <a:pt x="1056" y="96"/>
                      <a:pt x="960" y="0"/>
                      <a:pt x="768" y="0"/>
                    </a:cubicBezTo>
                    <a:cubicBezTo>
                      <a:pt x="576" y="0"/>
                      <a:pt x="288" y="96"/>
                      <a:pt x="0" y="192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l" rtl="0"/>
                <a:endParaRPr lang="he-IL"/>
              </a:p>
            </p:txBody>
          </p:sp>
          <p:sp>
            <p:nvSpPr>
              <p:cNvPr id="391217" name="Freeform 49"/>
              <p:cNvSpPr>
                <a:spLocks/>
              </p:cNvSpPr>
              <p:nvPr/>
            </p:nvSpPr>
            <p:spPr bwMode="auto">
              <a:xfrm>
                <a:off x="768" y="1968"/>
                <a:ext cx="624" cy="144"/>
              </a:xfrm>
              <a:custGeom>
                <a:avLst/>
                <a:gdLst/>
                <a:ahLst/>
                <a:cxnLst>
                  <a:cxn ang="0">
                    <a:pos x="672" y="144"/>
                  </a:cxn>
                  <a:cxn ang="0">
                    <a:pos x="432" y="0"/>
                  </a:cxn>
                  <a:cxn ang="0">
                    <a:pos x="0" y="144"/>
                  </a:cxn>
                </a:cxnLst>
                <a:rect l="0" t="0" r="r" b="b"/>
                <a:pathLst>
                  <a:path w="672" h="144">
                    <a:moveTo>
                      <a:pt x="672" y="144"/>
                    </a:moveTo>
                    <a:cubicBezTo>
                      <a:pt x="608" y="72"/>
                      <a:pt x="544" y="0"/>
                      <a:pt x="432" y="0"/>
                    </a:cubicBezTo>
                    <a:cubicBezTo>
                      <a:pt x="320" y="0"/>
                      <a:pt x="160" y="72"/>
                      <a:pt x="0" y="144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l" rtl="0"/>
                <a:endParaRPr lang="he-IL"/>
              </a:p>
            </p:txBody>
          </p:sp>
          <p:sp>
            <p:nvSpPr>
              <p:cNvPr id="391218" name="Freeform 50"/>
              <p:cNvSpPr>
                <a:spLocks/>
              </p:cNvSpPr>
              <p:nvPr/>
            </p:nvSpPr>
            <p:spPr bwMode="auto">
              <a:xfrm>
                <a:off x="720" y="1776"/>
                <a:ext cx="1568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48"/>
                  </a:cxn>
                  <a:cxn ang="0">
                    <a:pos x="768" y="0"/>
                  </a:cxn>
                  <a:cxn ang="0">
                    <a:pos x="1440" y="48"/>
                  </a:cxn>
                  <a:cxn ang="0">
                    <a:pos x="1536" y="288"/>
                  </a:cxn>
                </a:cxnLst>
                <a:rect l="0" t="0" r="r" b="b"/>
                <a:pathLst>
                  <a:path w="1568" h="288">
                    <a:moveTo>
                      <a:pt x="0" y="288"/>
                    </a:moveTo>
                    <a:cubicBezTo>
                      <a:pt x="56" y="192"/>
                      <a:pt x="112" y="96"/>
                      <a:pt x="240" y="48"/>
                    </a:cubicBezTo>
                    <a:cubicBezTo>
                      <a:pt x="368" y="0"/>
                      <a:pt x="568" y="0"/>
                      <a:pt x="768" y="0"/>
                    </a:cubicBezTo>
                    <a:cubicBezTo>
                      <a:pt x="968" y="0"/>
                      <a:pt x="1312" y="0"/>
                      <a:pt x="1440" y="48"/>
                    </a:cubicBezTo>
                    <a:cubicBezTo>
                      <a:pt x="1568" y="96"/>
                      <a:pt x="1552" y="192"/>
                      <a:pt x="1536" y="288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l" rtl="0"/>
                <a:endParaRPr lang="he-IL"/>
              </a:p>
            </p:txBody>
          </p:sp>
          <p:sp>
            <p:nvSpPr>
              <p:cNvPr id="391219" name="Freeform 51"/>
              <p:cNvSpPr>
                <a:spLocks/>
              </p:cNvSpPr>
              <p:nvPr/>
            </p:nvSpPr>
            <p:spPr bwMode="auto">
              <a:xfrm>
                <a:off x="1056" y="1824"/>
                <a:ext cx="816" cy="240"/>
              </a:xfrm>
              <a:custGeom>
                <a:avLst/>
                <a:gdLst/>
                <a:ahLst/>
                <a:cxnLst>
                  <a:cxn ang="0">
                    <a:pos x="816" y="240"/>
                  </a:cxn>
                  <a:cxn ang="0">
                    <a:pos x="480" y="0"/>
                  </a:cxn>
                  <a:cxn ang="0">
                    <a:pos x="0" y="240"/>
                  </a:cxn>
                </a:cxnLst>
                <a:rect l="0" t="0" r="r" b="b"/>
                <a:pathLst>
                  <a:path w="816" h="240">
                    <a:moveTo>
                      <a:pt x="816" y="240"/>
                    </a:moveTo>
                    <a:cubicBezTo>
                      <a:pt x="716" y="120"/>
                      <a:pt x="616" y="0"/>
                      <a:pt x="480" y="0"/>
                    </a:cubicBezTo>
                    <a:cubicBezTo>
                      <a:pt x="344" y="0"/>
                      <a:pt x="172" y="120"/>
                      <a:pt x="0" y="24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l" rtl="0"/>
                <a:endParaRPr lang="he-IL"/>
              </a:p>
            </p:txBody>
          </p:sp>
        </p:grpSp>
      </p:grpSp>
      <p:sp>
        <p:nvSpPr>
          <p:cNvPr id="391220" name="Rectangle 52"/>
          <p:cNvSpPr>
            <a:spLocks noChangeArrowheads="1"/>
          </p:cNvSpPr>
          <p:nvPr/>
        </p:nvSpPr>
        <p:spPr bwMode="auto">
          <a:xfrm>
            <a:off x="4495800" y="1828800"/>
            <a:ext cx="464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spcBef>
                <a:spcPct val="10000"/>
              </a:spcBef>
              <a:spcAft>
                <a:spcPct val="30000"/>
              </a:spcAft>
            </a:pPr>
            <a:r>
              <a:rPr lang="en-US" b="1" dirty="0">
                <a:latin typeface="Arial" pitchFamily="34" charset="0"/>
              </a:rPr>
              <a:t>One-dimensional</a:t>
            </a:r>
            <a:br>
              <a:rPr lang="en-US" b="1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(completely interconnected)</a:t>
            </a:r>
          </a:p>
        </p:txBody>
      </p: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914400" y="3200400"/>
            <a:ext cx="3200400" cy="2590800"/>
            <a:chOff x="576" y="2016"/>
            <a:chExt cx="2016" cy="1632"/>
          </a:xfrm>
        </p:grpSpPr>
        <p:sp>
          <p:nvSpPr>
            <p:cNvPr id="391223" name="Oval 55"/>
            <p:cNvSpPr>
              <a:spLocks noChangeArrowheads="1"/>
            </p:cNvSpPr>
            <p:nvPr/>
          </p:nvSpPr>
          <p:spPr bwMode="auto">
            <a:xfrm>
              <a:off x="576" y="2016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24" name="Oval 56"/>
            <p:cNvSpPr>
              <a:spLocks noChangeArrowheads="1"/>
            </p:cNvSpPr>
            <p:nvPr/>
          </p:nvSpPr>
          <p:spPr bwMode="auto">
            <a:xfrm>
              <a:off x="1037" y="2016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25" name="Oval 57"/>
            <p:cNvSpPr>
              <a:spLocks noChangeArrowheads="1"/>
            </p:cNvSpPr>
            <p:nvPr/>
          </p:nvSpPr>
          <p:spPr bwMode="auto">
            <a:xfrm>
              <a:off x="1498" y="2016"/>
              <a:ext cx="172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26" name="Oval 58"/>
            <p:cNvSpPr>
              <a:spLocks noChangeArrowheads="1"/>
            </p:cNvSpPr>
            <p:nvPr/>
          </p:nvSpPr>
          <p:spPr bwMode="auto">
            <a:xfrm>
              <a:off x="1958" y="2016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27" name="Oval 59"/>
            <p:cNvSpPr>
              <a:spLocks noChangeArrowheads="1"/>
            </p:cNvSpPr>
            <p:nvPr/>
          </p:nvSpPr>
          <p:spPr bwMode="auto">
            <a:xfrm>
              <a:off x="2419" y="2016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28" name="Line 60"/>
            <p:cNvSpPr>
              <a:spLocks noChangeShapeType="1"/>
            </p:cNvSpPr>
            <p:nvPr/>
          </p:nvSpPr>
          <p:spPr bwMode="auto">
            <a:xfrm>
              <a:off x="749" y="2137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29" name="Line 61"/>
            <p:cNvSpPr>
              <a:spLocks noChangeShapeType="1"/>
            </p:cNvSpPr>
            <p:nvPr/>
          </p:nvSpPr>
          <p:spPr bwMode="auto">
            <a:xfrm>
              <a:off x="1210" y="2137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30" name="Line 62"/>
            <p:cNvSpPr>
              <a:spLocks noChangeShapeType="1"/>
            </p:cNvSpPr>
            <p:nvPr/>
          </p:nvSpPr>
          <p:spPr bwMode="auto">
            <a:xfrm>
              <a:off x="1670" y="2137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31" name="Line 63"/>
            <p:cNvSpPr>
              <a:spLocks noChangeShapeType="1"/>
            </p:cNvSpPr>
            <p:nvPr/>
          </p:nvSpPr>
          <p:spPr bwMode="auto">
            <a:xfrm>
              <a:off x="2131" y="2137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33" name="Oval 65"/>
            <p:cNvSpPr>
              <a:spLocks noChangeArrowheads="1"/>
            </p:cNvSpPr>
            <p:nvPr/>
          </p:nvSpPr>
          <p:spPr bwMode="auto">
            <a:xfrm>
              <a:off x="576" y="2500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34" name="Oval 66"/>
            <p:cNvSpPr>
              <a:spLocks noChangeArrowheads="1"/>
            </p:cNvSpPr>
            <p:nvPr/>
          </p:nvSpPr>
          <p:spPr bwMode="auto">
            <a:xfrm>
              <a:off x="1037" y="2500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35" name="Oval 67"/>
            <p:cNvSpPr>
              <a:spLocks noChangeArrowheads="1"/>
            </p:cNvSpPr>
            <p:nvPr/>
          </p:nvSpPr>
          <p:spPr bwMode="auto">
            <a:xfrm>
              <a:off x="1498" y="2500"/>
              <a:ext cx="172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36" name="Oval 68"/>
            <p:cNvSpPr>
              <a:spLocks noChangeArrowheads="1"/>
            </p:cNvSpPr>
            <p:nvPr/>
          </p:nvSpPr>
          <p:spPr bwMode="auto">
            <a:xfrm>
              <a:off x="1958" y="2500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37" name="Oval 69"/>
            <p:cNvSpPr>
              <a:spLocks noChangeArrowheads="1"/>
            </p:cNvSpPr>
            <p:nvPr/>
          </p:nvSpPr>
          <p:spPr bwMode="auto">
            <a:xfrm>
              <a:off x="2419" y="2500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38" name="Line 70"/>
            <p:cNvSpPr>
              <a:spLocks noChangeShapeType="1"/>
            </p:cNvSpPr>
            <p:nvPr/>
          </p:nvSpPr>
          <p:spPr bwMode="auto">
            <a:xfrm>
              <a:off x="749" y="2621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39" name="Line 71"/>
            <p:cNvSpPr>
              <a:spLocks noChangeShapeType="1"/>
            </p:cNvSpPr>
            <p:nvPr/>
          </p:nvSpPr>
          <p:spPr bwMode="auto">
            <a:xfrm>
              <a:off x="1210" y="2621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40" name="Line 72"/>
            <p:cNvSpPr>
              <a:spLocks noChangeShapeType="1"/>
            </p:cNvSpPr>
            <p:nvPr/>
          </p:nvSpPr>
          <p:spPr bwMode="auto">
            <a:xfrm>
              <a:off x="1670" y="2621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41" name="Line 73"/>
            <p:cNvSpPr>
              <a:spLocks noChangeShapeType="1"/>
            </p:cNvSpPr>
            <p:nvPr/>
          </p:nvSpPr>
          <p:spPr bwMode="auto">
            <a:xfrm>
              <a:off x="2131" y="2621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43" name="Oval 75"/>
            <p:cNvSpPr>
              <a:spLocks noChangeArrowheads="1"/>
            </p:cNvSpPr>
            <p:nvPr/>
          </p:nvSpPr>
          <p:spPr bwMode="auto">
            <a:xfrm>
              <a:off x="576" y="2983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44" name="Oval 76"/>
            <p:cNvSpPr>
              <a:spLocks noChangeArrowheads="1"/>
            </p:cNvSpPr>
            <p:nvPr/>
          </p:nvSpPr>
          <p:spPr bwMode="auto">
            <a:xfrm>
              <a:off x="1037" y="2983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45" name="Oval 77"/>
            <p:cNvSpPr>
              <a:spLocks noChangeArrowheads="1"/>
            </p:cNvSpPr>
            <p:nvPr/>
          </p:nvSpPr>
          <p:spPr bwMode="auto">
            <a:xfrm>
              <a:off x="1498" y="2983"/>
              <a:ext cx="172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46" name="Oval 78"/>
            <p:cNvSpPr>
              <a:spLocks noChangeArrowheads="1"/>
            </p:cNvSpPr>
            <p:nvPr/>
          </p:nvSpPr>
          <p:spPr bwMode="auto">
            <a:xfrm>
              <a:off x="1958" y="2983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47" name="Oval 79"/>
            <p:cNvSpPr>
              <a:spLocks noChangeArrowheads="1"/>
            </p:cNvSpPr>
            <p:nvPr/>
          </p:nvSpPr>
          <p:spPr bwMode="auto">
            <a:xfrm>
              <a:off x="2419" y="2983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48" name="Line 80"/>
            <p:cNvSpPr>
              <a:spLocks noChangeShapeType="1"/>
            </p:cNvSpPr>
            <p:nvPr/>
          </p:nvSpPr>
          <p:spPr bwMode="auto">
            <a:xfrm>
              <a:off x="749" y="310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49" name="Line 81"/>
            <p:cNvSpPr>
              <a:spLocks noChangeShapeType="1"/>
            </p:cNvSpPr>
            <p:nvPr/>
          </p:nvSpPr>
          <p:spPr bwMode="auto">
            <a:xfrm>
              <a:off x="1210" y="310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50" name="Line 82"/>
            <p:cNvSpPr>
              <a:spLocks noChangeShapeType="1"/>
            </p:cNvSpPr>
            <p:nvPr/>
          </p:nvSpPr>
          <p:spPr bwMode="auto">
            <a:xfrm>
              <a:off x="1670" y="310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51" name="Line 83"/>
            <p:cNvSpPr>
              <a:spLocks noChangeShapeType="1"/>
            </p:cNvSpPr>
            <p:nvPr/>
          </p:nvSpPr>
          <p:spPr bwMode="auto">
            <a:xfrm>
              <a:off x="2131" y="310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53" name="Oval 85"/>
            <p:cNvSpPr>
              <a:spLocks noChangeArrowheads="1"/>
            </p:cNvSpPr>
            <p:nvPr/>
          </p:nvSpPr>
          <p:spPr bwMode="auto">
            <a:xfrm>
              <a:off x="576" y="3467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54" name="Oval 86"/>
            <p:cNvSpPr>
              <a:spLocks noChangeArrowheads="1"/>
            </p:cNvSpPr>
            <p:nvPr/>
          </p:nvSpPr>
          <p:spPr bwMode="auto">
            <a:xfrm>
              <a:off x="1037" y="3467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55" name="Oval 87"/>
            <p:cNvSpPr>
              <a:spLocks noChangeArrowheads="1"/>
            </p:cNvSpPr>
            <p:nvPr/>
          </p:nvSpPr>
          <p:spPr bwMode="auto">
            <a:xfrm>
              <a:off x="1498" y="3467"/>
              <a:ext cx="172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56" name="Oval 88"/>
            <p:cNvSpPr>
              <a:spLocks noChangeArrowheads="1"/>
            </p:cNvSpPr>
            <p:nvPr/>
          </p:nvSpPr>
          <p:spPr bwMode="auto">
            <a:xfrm>
              <a:off x="1958" y="3467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57" name="Oval 89"/>
            <p:cNvSpPr>
              <a:spLocks noChangeArrowheads="1"/>
            </p:cNvSpPr>
            <p:nvPr/>
          </p:nvSpPr>
          <p:spPr bwMode="auto">
            <a:xfrm>
              <a:off x="2419" y="3467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58" name="Line 90"/>
            <p:cNvSpPr>
              <a:spLocks noChangeShapeType="1"/>
            </p:cNvSpPr>
            <p:nvPr/>
          </p:nvSpPr>
          <p:spPr bwMode="auto">
            <a:xfrm>
              <a:off x="749" y="3588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59" name="Line 91"/>
            <p:cNvSpPr>
              <a:spLocks noChangeShapeType="1"/>
            </p:cNvSpPr>
            <p:nvPr/>
          </p:nvSpPr>
          <p:spPr bwMode="auto">
            <a:xfrm>
              <a:off x="1210" y="3588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60" name="Line 92"/>
            <p:cNvSpPr>
              <a:spLocks noChangeShapeType="1"/>
            </p:cNvSpPr>
            <p:nvPr/>
          </p:nvSpPr>
          <p:spPr bwMode="auto">
            <a:xfrm>
              <a:off x="1670" y="3588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61" name="Line 93"/>
            <p:cNvSpPr>
              <a:spLocks noChangeShapeType="1"/>
            </p:cNvSpPr>
            <p:nvPr/>
          </p:nvSpPr>
          <p:spPr bwMode="auto">
            <a:xfrm>
              <a:off x="2131" y="3588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62" name="Line 94"/>
            <p:cNvSpPr>
              <a:spLocks noChangeShapeType="1"/>
            </p:cNvSpPr>
            <p:nvPr/>
          </p:nvSpPr>
          <p:spPr bwMode="auto">
            <a:xfrm>
              <a:off x="634" y="2197"/>
              <a:ext cx="0" cy="30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63" name="Line 95"/>
            <p:cNvSpPr>
              <a:spLocks noChangeShapeType="1"/>
            </p:cNvSpPr>
            <p:nvPr/>
          </p:nvSpPr>
          <p:spPr bwMode="auto">
            <a:xfrm>
              <a:off x="1094" y="2197"/>
              <a:ext cx="0" cy="30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64" name="Line 96"/>
            <p:cNvSpPr>
              <a:spLocks noChangeShapeType="1"/>
            </p:cNvSpPr>
            <p:nvPr/>
          </p:nvSpPr>
          <p:spPr bwMode="auto">
            <a:xfrm>
              <a:off x="1555" y="2197"/>
              <a:ext cx="0" cy="30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65" name="Line 97"/>
            <p:cNvSpPr>
              <a:spLocks noChangeShapeType="1"/>
            </p:cNvSpPr>
            <p:nvPr/>
          </p:nvSpPr>
          <p:spPr bwMode="auto">
            <a:xfrm>
              <a:off x="2016" y="2197"/>
              <a:ext cx="0" cy="30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66" name="Line 98"/>
            <p:cNvSpPr>
              <a:spLocks noChangeShapeType="1"/>
            </p:cNvSpPr>
            <p:nvPr/>
          </p:nvSpPr>
          <p:spPr bwMode="auto">
            <a:xfrm>
              <a:off x="2477" y="2197"/>
              <a:ext cx="0" cy="30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67" name="Line 99"/>
            <p:cNvSpPr>
              <a:spLocks noChangeShapeType="1"/>
            </p:cNvSpPr>
            <p:nvPr/>
          </p:nvSpPr>
          <p:spPr bwMode="auto">
            <a:xfrm>
              <a:off x="634" y="2681"/>
              <a:ext cx="0" cy="30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68" name="Line 100"/>
            <p:cNvSpPr>
              <a:spLocks noChangeShapeType="1"/>
            </p:cNvSpPr>
            <p:nvPr/>
          </p:nvSpPr>
          <p:spPr bwMode="auto">
            <a:xfrm>
              <a:off x="1094" y="2681"/>
              <a:ext cx="0" cy="302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69" name="Line 101"/>
            <p:cNvSpPr>
              <a:spLocks noChangeShapeType="1"/>
            </p:cNvSpPr>
            <p:nvPr/>
          </p:nvSpPr>
          <p:spPr bwMode="auto">
            <a:xfrm>
              <a:off x="1555" y="2681"/>
              <a:ext cx="0" cy="302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70" name="Line 102"/>
            <p:cNvSpPr>
              <a:spLocks noChangeShapeType="1"/>
            </p:cNvSpPr>
            <p:nvPr/>
          </p:nvSpPr>
          <p:spPr bwMode="auto">
            <a:xfrm>
              <a:off x="2016" y="2681"/>
              <a:ext cx="0" cy="302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71" name="Line 103"/>
            <p:cNvSpPr>
              <a:spLocks noChangeShapeType="1"/>
            </p:cNvSpPr>
            <p:nvPr/>
          </p:nvSpPr>
          <p:spPr bwMode="auto">
            <a:xfrm>
              <a:off x="2477" y="2681"/>
              <a:ext cx="0" cy="30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72" name="Line 104"/>
            <p:cNvSpPr>
              <a:spLocks noChangeShapeType="1"/>
            </p:cNvSpPr>
            <p:nvPr/>
          </p:nvSpPr>
          <p:spPr bwMode="auto">
            <a:xfrm>
              <a:off x="634" y="3164"/>
              <a:ext cx="0" cy="30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73" name="Line 105"/>
            <p:cNvSpPr>
              <a:spLocks noChangeShapeType="1"/>
            </p:cNvSpPr>
            <p:nvPr/>
          </p:nvSpPr>
          <p:spPr bwMode="auto">
            <a:xfrm>
              <a:off x="1094" y="3164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74" name="Line 106"/>
            <p:cNvSpPr>
              <a:spLocks noChangeShapeType="1"/>
            </p:cNvSpPr>
            <p:nvPr/>
          </p:nvSpPr>
          <p:spPr bwMode="auto">
            <a:xfrm>
              <a:off x="1555" y="3164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75" name="Line 107"/>
            <p:cNvSpPr>
              <a:spLocks noChangeShapeType="1"/>
            </p:cNvSpPr>
            <p:nvPr/>
          </p:nvSpPr>
          <p:spPr bwMode="auto">
            <a:xfrm>
              <a:off x="2016" y="3164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l" rtl="0"/>
              <a:endParaRPr lang="he-IL"/>
            </a:p>
          </p:txBody>
        </p:sp>
        <p:sp>
          <p:nvSpPr>
            <p:cNvPr id="391276" name="Line 108"/>
            <p:cNvSpPr>
              <a:spLocks noChangeShapeType="1"/>
            </p:cNvSpPr>
            <p:nvPr/>
          </p:nvSpPr>
          <p:spPr bwMode="auto">
            <a:xfrm>
              <a:off x="2477" y="3164"/>
              <a:ext cx="0" cy="303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he-IL"/>
            </a:p>
          </p:txBody>
        </p:sp>
      </p:grpSp>
      <p:sp>
        <p:nvSpPr>
          <p:cNvPr id="391277" name="Rectangle 109"/>
          <p:cNvSpPr>
            <a:spLocks noChangeArrowheads="1"/>
          </p:cNvSpPr>
          <p:nvPr/>
        </p:nvSpPr>
        <p:spPr bwMode="auto">
          <a:xfrm>
            <a:off x="4495800" y="35814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spcBef>
                <a:spcPct val="10000"/>
              </a:spcBef>
              <a:spcAft>
                <a:spcPct val="30000"/>
              </a:spcAft>
            </a:pPr>
            <a:r>
              <a:rPr lang="en-US" b="1" dirty="0">
                <a:latin typeface="Arial" pitchFamily="34" charset="0"/>
              </a:rPr>
              <a:t>Two-dimensional</a:t>
            </a:r>
            <a:br>
              <a:rPr lang="en-US" b="1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(connections omitted, only neighborhood relations shown [green])</a:t>
            </a:r>
          </a:p>
        </p:txBody>
      </p:sp>
      <p:grpSp>
        <p:nvGrpSpPr>
          <p:cNvPr id="5" name="Group 114"/>
          <p:cNvGrpSpPr>
            <a:grpSpLocks/>
          </p:cNvGrpSpPr>
          <p:nvPr/>
        </p:nvGrpSpPr>
        <p:grpSpPr bwMode="auto">
          <a:xfrm>
            <a:off x="609600" y="2362200"/>
            <a:ext cx="2057400" cy="666750"/>
            <a:chOff x="384" y="1488"/>
            <a:chExt cx="1296" cy="420"/>
          </a:xfrm>
        </p:grpSpPr>
        <p:sp>
          <p:nvSpPr>
            <p:cNvPr id="391280" name="AutoShape 112"/>
            <p:cNvSpPr>
              <a:spLocks noChangeArrowheads="1"/>
            </p:cNvSpPr>
            <p:nvPr/>
          </p:nvSpPr>
          <p:spPr bwMode="auto">
            <a:xfrm>
              <a:off x="384" y="1488"/>
              <a:ext cx="12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81" name="Rectangle 113"/>
            <p:cNvSpPr>
              <a:spLocks noChangeArrowheads="1"/>
            </p:cNvSpPr>
            <p:nvPr/>
          </p:nvSpPr>
          <p:spPr bwMode="auto">
            <a:xfrm>
              <a:off x="972" y="1524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10000"/>
                </a:spcBef>
                <a:spcAft>
                  <a:spcPct val="30000"/>
                </a:spcAft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</a:t>
              </a:r>
            </a:p>
          </p:txBody>
        </p: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1524000" y="3886200"/>
            <a:ext cx="1981200" cy="2057400"/>
            <a:chOff x="960" y="2448"/>
            <a:chExt cx="1248" cy="1296"/>
          </a:xfrm>
        </p:grpSpPr>
        <p:sp>
          <p:nvSpPr>
            <p:cNvPr id="391283" name="AutoShape 115"/>
            <p:cNvSpPr>
              <a:spLocks noChangeArrowheads="1"/>
            </p:cNvSpPr>
            <p:nvPr/>
          </p:nvSpPr>
          <p:spPr bwMode="auto">
            <a:xfrm>
              <a:off x="960" y="2448"/>
              <a:ext cx="1248" cy="129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84" name="Rectangle 116"/>
            <p:cNvSpPr>
              <a:spLocks noChangeArrowheads="1"/>
            </p:cNvSpPr>
            <p:nvPr/>
          </p:nvSpPr>
          <p:spPr bwMode="auto">
            <a:xfrm>
              <a:off x="1512" y="2940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10000"/>
                </a:spcBef>
                <a:spcAft>
                  <a:spcPct val="30000"/>
                </a:spcAft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i</a:t>
              </a:r>
            </a:p>
          </p:txBody>
        </p:sp>
      </p:grpSp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4800600" y="5867400"/>
            <a:ext cx="4343400" cy="609600"/>
            <a:chOff x="3024" y="3696"/>
            <a:chExt cx="2736" cy="384"/>
          </a:xfrm>
        </p:grpSpPr>
        <p:sp>
          <p:nvSpPr>
            <p:cNvPr id="391285" name="AutoShape 117"/>
            <p:cNvSpPr>
              <a:spLocks noChangeArrowheads="1"/>
            </p:cNvSpPr>
            <p:nvPr/>
          </p:nvSpPr>
          <p:spPr bwMode="auto">
            <a:xfrm>
              <a:off x="3024" y="3696"/>
              <a:ext cx="384" cy="38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endParaRPr lang="he-IL"/>
            </a:p>
          </p:txBody>
        </p:sp>
        <p:sp>
          <p:nvSpPr>
            <p:cNvPr id="391286" name="Rectangle 118"/>
            <p:cNvSpPr>
              <a:spLocks noChangeArrowheads="1"/>
            </p:cNvSpPr>
            <p:nvPr/>
          </p:nvSpPr>
          <p:spPr bwMode="auto">
            <a:xfrm>
              <a:off x="3456" y="3696"/>
              <a:ext cx="23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>
                <a:spcBef>
                  <a:spcPct val="10000"/>
                </a:spcBef>
                <a:spcAft>
                  <a:spcPct val="30000"/>
                </a:spcAft>
              </a:pPr>
              <a:r>
                <a:rPr lang="en-US" sz="2400" dirty="0">
                  <a:latin typeface="Arial" pitchFamily="34" charset="0"/>
                </a:rPr>
                <a:t>Neighborhood of neuron </a:t>
              </a:r>
              <a:r>
                <a:rPr lang="en-US" sz="2400" dirty="0" err="1">
                  <a:latin typeface="Arial" pitchFamily="34" charset="0"/>
                </a:rPr>
                <a:t>i</a:t>
              </a:r>
              <a:endParaRPr lang="en-US" sz="2400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utoUpdateAnimBg="0"/>
      <p:bldP spid="391220" grpId="0" build="p" autoUpdateAnimBg="0"/>
      <p:bldP spid="39127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Self-Organizing Maps (</a:t>
            </a:r>
            <a:r>
              <a:rPr lang="en-US" dirty="0" err="1"/>
              <a:t>Kohonen</a:t>
            </a:r>
            <a:r>
              <a:rPr lang="en-US" dirty="0"/>
              <a:t> Maps)</a:t>
            </a:r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5536" y="1336136"/>
            <a:ext cx="8229600" cy="4325112"/>
          </a:xfrm>
        </p:spPr>
        <p:txBody>
          <a:bodyPr/>
          <a:lstStyle/>
          <a:p>
            <a:pPr algn="l" rtl="0">
              <a:spcBef>
                <a:spcPct val="10000"/>
              </a:spcBef>
              <a:spcAft>
                <a:spcPct val="30000"/>
              </a:spcAft>
            </a:pPr>
            <a:r>
              <a:rPr lang="en-US" dirty="0">
                <a:latin typeface="Arial" pitchFamily="34" charset="0"/>
              </a:rPr>
              <a:t>A neighborhood function ɸ(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, k) indicates how closely neurons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and k in the output layer are connected to each other.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</a:pPr>
            <a:r>
              <a:rPr lang="en-US" dirty="0">
                <a:latin typeface="Arial" pitchFamily="34" charset="0"/>
              </a:rPr>
              <a:t>Usually, a Gaussian function on the distance between the two neurons in the layer is used:</a:t>
            </a:r>
          </a:p>
          <a:p>
            <a:pPr algn="l" rtl="0"/>
            <a:endParaRPr lang="he-IL" dirty="0"/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228600" y="10668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</a:pPr>
            <a:endParaRPr lang="en-US" dirty="0">
              <a:latin typeface="Arial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81200" y="3657600"/>
            <a:ext cx="5943600" cy="2819400"/>
            <a:chOff x="1488" y="2544"/>
            <a:chExt cx="3744" cy="1776"/>
          </a:xfrm>
        </p:grpSpPr>
        <p:sp>
          <p:nvSpPr>
            <p:cNvPr id="396293" name="Line 5"/>
            <p:cNvSpPr>
              <a:spLocks noChangeShapeType="1"/>
            </p:cNvSpPr>
            <p:nvPr/>
          </p:nvSpPr>
          <p:spPr bwMode="auto">
            <a:xfrm>
              <a:off x="1488" y="3827"/>
              <a:ext cx="264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396294" name="Line 6"/>
            <p:cNvSpPr>
              <a:spLocks noChangeShapeType="1"/>
            </p:cNvSpPr>
            <p:nvPr/>
          </p:nvSpPr>
          <p:spPr bwMode="auto">
            <a:xfrm flipV="1">
              <a:off x="2808" y="2677"/>
              <a:ext cx="0" cy="130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396295" name="Freeform 7"/>
            <p:cNvSpPr>
              <a:spLocks/>
            </p:cNvSpPr>
            <p:nvPr/>
          </p:nvSpPr>
          <p:spPr bwMode="auto">
            <a:xfrm>
              <a:off x="1668" y="2886"/>
              <a:ext cx="2292" cy="929"/>
            </a:xfrm>
            <a:custGeom>
              <a:avLst/>
              <a:gdLst/>
              <a:ahLst/>
              <a:cxnLst>
                <a:cxn ang="0">
                  <a:pos x="0" y="918"/>
                </a:cxn>
                <a:cxn ang="0">
                  <a:pos x="480" y="889"/>
                </a:cxn>
                <a:cxn ang="0">
                  <a:pos x="755" y="680"/>
                </a:cxn>
                <a:cxn ang="0">
                  <a:pos x="972" y="198"/>
                </a:cxn>
                <a:cxn ang="0">
                  <a:pos x="1140" y="0"/>
                </a:cxn>
                <a:cxn ang="0">
                  <a:pos x="1308" y="198"/>
                </a:cxn>
                <a:cxn ang="0">
                  <a:pos x="1536" y="678"/>
                </a:cxn>
                <a:cxn ang="0">
                  <a:pos x="1920" y="882"/>
                </a:cxn>
                <a:cxn ang="0">
                  <a:pos x="2292" y="906"/>
                </a:cxn>
              </a:cxnLst>
              <a:rect l="0" t="0" r="r" b="b"/>
              <a:pathLst>
                <a:path w="2292" h="929">
                  <a:moveTo>
                    <a:pt x="0" y="918"/>
                  </a:moveTo>
                  <a:cubicBezTo>
                    <a:pt x="80" y="915"/>
                    <a:pt x="354" y="929"/>
                    <a:pt x="480" y="889"/>
                  </a:cubicBezTo>
                  <a:cubicBezTo>
                    <a:pt x="606" y="849"/>
                    <a:pt x="673" y="795"/>
                    <a:pt x="755" y="680"/>
                  </a:cubicBezTo>
                  <a:cubicBezTo>
                    <a:pt x="837" y="565"/>
                    <a:pt x="908" y="311"/>
                    <a:pt x="972" y="198"/>
                  </a:cubicBezTo>
                  <a:cubicBezTo>
                    <a:pt x="1036" y="85"/>
                    <a:pt x="1084" y="0"/>
                    <a:pt x="1140" y="0"/>
                  </a:cubicBezTo>
                  <a:cubicBezTo>
                    <a:pt x="1196" y="0"/>
                    <a:pt x="1242" y="85"/>
                    <a:pt x="1308" y="198"/>
                  </a:cubicBezTo>
                  <a:cubicBezTo>
                    <a:pt x="1374" y="311"/>
                    <a:pt x="1434" y="564"/>
                    <a:pt x="1536" y="678"/>
                  </a:cubicBezTo>
                  <a:cubicBezTo>
                    <a:pt x="1638" y="792"/>
                    <a:pt x="1794" y="844"/>
                    <a:pt x="1920" y="882"/>
                  </a:cubicBezTo>
                  <a:cubicBezTo>
                    <a:pt x="2046" y="920"/>
                    <a:pt x="2215" y="901"/>
                    <a:pt x="2292" y="906"/>
                  </a:cubicBezTo>
                </a:path>
              </a:pathLst>
            </a:custGeom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he-IL"/>
            </a:p>
          </p:txBody>
        </p:sp>
        <p:sp>
          <p:nvSpPr>
            <p:cNvPr id="396296" name="Text Box 8"/>
            <p:cNvSpPr txBox="1">
              <a:spLocks noChangeArrowheads="1"/>
            </p:cNvSpPr>
            <p:nvPr/>
          </p:nvSpPr>
          <p:spPr bwMode="auto">
            <a:xfrm>
              <a:off x="2852" y="254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400" dirty="0">
                  <a:effectLst/>
                  <a:latin typeface="Times New Roman" pitchFamily="18" charset="0"/>
                </a:rPr>
                <a:t>ɸ</a:t>
              </a:r>
            </a:p>
          </p:txBody>
        </p:sp>
        <p:sp>
          <p:nvSpPr>
            <p:cNvPr id="396297" name="Text Box 9"/>
            <p:cNvSpPr txBox="1">
              <a:spLocks noChangeArrowheads="1"/>
            </p:cNvSpPr>
            <p:nvPr/>
          </p:nvSpPr>
          <p:spPr bwMode="auto">
            <a:xfrm>
              <a:off x="2352" y="4032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400">
                  <a:effectLst/>
                  <a:latin typeface="Times New Roman" pitchFamily="18" charset="0"/>
                </a:rPr>
                <a:t>position of i</a:t>
              </a:r>
            </a:p>
          </p:txBody>
        </p:sp>
        <p:sp>
          <p:nvSpPr>
            <p:cNvPr id="396298" name="Text Box 10"/>
            <p:cNvSpPr txBox="1">
              <a:spLocks noChangeArrowheads="1"/>
            </p:cNvSpPr>
            <p:nvPr/>
          </p:nvSpPr>
          <p:spPr bwMode="auto">
            <a:xfrm>
              <a:off x="3888" y="3888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400">
                  <a:effectLst/>
                  <a:latin typeface="Times New Roman" pitchFamily="18" charset="0"/>
                </a:rPr>
                <a:t>position of 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" y="506760"/>
            <a:ext cx="9144000" cy="762000"/>
          </a:xfrm>
        </p:spPr>
        <p:txBody>
          <a:bodyPr/>
          <a:lstStyle/>
          <a:p>
            <a:pPr rtl="0"/>
            <a:r>
              <a:rPr lang="en-US" dirty="0"/>
              <a:t>Unsupervised Learning in SOMs</a:t>
            </a:r>
            <a:endParaRPr lang="en-CA" dirty="0"/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228600" y="1099592"/>
            <a:ext cx="740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0"/>
              </a:spcBef>
            </a:pPr>
            <a:r>
              <a:rPr lang="de-DE" sz="2400" dirty="0">
                <a:effectLst/>
                <a:latin typeface="Arial" pitchFamily="34" charset="0"/>
              </a:rPr>
              <a:t>For n-dimensional input space and m output neurons:</a:t>
            </a: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381000" y="1600200"/>
            <a:ext cx="8266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0"/>
              </a:spcBef>
            </a:pPr>
            <a:r>
              <a:rPr lang="de-DE" sz="2400">
                <a:effectLst/>
                <a:latin typeface="Arial" pitchFamily="34" charset="0"/>
              </a:rPr>
              <a:t>(1) Choose random weight vector w</a:t>
            </a:r>
            <a:r>
              <a:rPr lang="de-DE" sz="2400" baseline="-25000">
                <a:effectLst/>
                <a:latin typeface="Arial" pitchFamily="34" charset="0"/>
              </a:rPr>
              <a:t>i</a:t>
            </a:r>
            <a:r>
              <a:rPr lang="de-DE" sz="2400">
                <a:effectLst/>
                <a:latin typeface="Arial" pitchFamily="34" charset="0"/>
              </a:rPr>
              <a:t> for neuron i, i = 1, ..., m</a:t>
            </a: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381000" y="2133600"/>
            <a:ext cx="379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0"/>
              </a:spcBef>
            </a:pPr>
            <a:r>
              <a:rPr lang="de-DE" sz="2400">
                <a:effectLst/>
                <a:latin typeface="Arial" pitchFamily="34" charset="0"/>
              </a:rPr>
              <a:t>(2) Choose random input x</a:t>
            </a:r>
          </a:p>
        </p:txBody>
      </p:sp>
      <p:sp>
        <p:nvSpPr>
          <p:cNvPr id="393224" name="Text Box 8"/>
          <p:cNvSpPr txBox="1">
            <a:spLocks noChangeArrowheads="1"/>
          </p:cNvSpPr>
          <p:nvPr/>
        </p:nvSpPr>
        <p:spPr bwMode="auto">
          <a:xfrm>
            <a:off x="381000" y="2667000"/>
            <a:ext cx="71978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0"/>
              </a:spcBef>
            </a:pPr>
            <a:r>
              <a:rPr lang="de-DE" sz="2400">
                <a:effectLst/>
                <a:latin typeface="Arial" pitchFamily="34" charset="0"/>
              </a:rPr>
              <a:t>(3) Determine winner neuron k: </a:t>
            </a:r>
          </a:p>
          <a:p>
            <a:pPr algn="l" rtl="0">
              <a:spcBef>
                <a:spcPct val="0"/>
              </a:spcBef>
            </a:pPr>
            <a:r>
              <a:rPr lang="de-DE" sz="2400">
                <a:effectLst/>
                <a:latin typeface="Arial" pitchFamily="34" charset="0"/>
              </a:rPr>
              <a:t>         ||w</a:t>
            </a:r>
            <a:r>
              <a:rPr lang="de-DE" sz="2400" baseline="-25000">
                <a:effectLst/>
                <a:latin typeface="Arial" pitchFamily="34" charset="0"/>
              </a:rPr>
              <a:t>k</a:t>
            </a:r>
            <a:r>
              <a:rPr lang="de-DE" sz="2400">
                <a:effectLst/>
                <a:latin typeface="Arial" pitchFamily="34" charset="0"/>
              </a:rPr>
              <a:t> – x|| = min</a:t>
            </a:r>
            <a:r>
              <a:rPr lang="de-DE" sz="2400" baseline="-25000">
                <a:effectLst/>
                <a:latin typeface="Arial" pitchFamily="34" charset="0"/>
              </a:rPr>
              <a:t>i</a:t>
            </a:r>
            <a:r>
              <a:rPr lang="de-DE" sz="2400">
                <a:effectLst/>
                <a:latin typeface="Arial" pitchFamily="34" charset="0"/>
              </a:rPr>
              <a:t> ||w</a:t>
            </a:r>
            <a:r>
              <a:rPr lang="de-DE" sz="2400" baseline="-25000">
                <a:effectLst/>
                <a:latin typeface="Arial" pitchFamily="34" charset="0"/>
              </a:rPr>
              <a:t>i</a:t>
            </a:r>
            <a:r>
              <a:rPr lang="de-DE" sz="2400">
                <a:effectLst/>
                <a:latin typeface="Arial" pitchFamily="34" charset="0"/>
              </a:rPr>
              <a:t> – x||   (Euclidean distance)</a:t>
            </a:r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381000" y="3657600"/>
            <a:ext cx="830067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0"/>
              </a:spcBef>
            </a:pPr>
            <a:r>
              <a:rPr lang="de-DE" sz="2400" dirty="0">
                <a:effectLst/>
                <a:latin typeface="Arial" pitchFamily="34" charset="0"/>
              </a:rPr>
              <a:t>(4) Update all weight vectors of all neurons i in the </a:t>
            </a:r>
            <a:br>
              <a:rPr lang="de-DE" sz="2400" dirty="0">
                <a:effectLst/>
                <a:latin typeface="Arial" pitchFamily="34" charset="0"/>
              </a:rPr>
            </a:br>
            <a:r>
              <a:rPr lang="de-DE" sz="2400" dirty="0">
                <a:effectLst/>
                <a:latin typeface="Arial" pitchFamily="34" charset="0"/>
              </a:rPr>
              <a:t>      neighborhood of neuron k:  w</a:t>
            </a:r>
            <a:r>
              <a:rPr lang="de-DE" sz="2400" baseline="-25000" dirty="0">
                <a:effectLst/>
                <a:latin typeface="Arial" pitchFamily="34" charset="0"/>
              </a:rPr>
              <a:t>i</a:t>
            </a:r>
            <a:r>
              <a:rPr lang="de-DE" sz="2400" dirty="0">
                <a:effectLst/>
                <a:latin typeface="Arial" pitchFamily="34" charset="0"/>
              </a:rPr>
              <a:t> := w</a:t>
            </a:r>
            <a:r>
              <a:rPr lang="de-DE" sz="2400" baseline="-25000" dirty="0">
                <a:effectLst/>
                <a:latin typeface="Arial" pitchFamily="34" charset="0"/>
              </a:rPr>
              <a:t>i</a:t>
            </a:r>
            <a:r>
              <a:rPr lang="de-DE" sz="2400" dirty="0">
                <a:effectLst/>
                <a:latin typeface="Arial" pitchFamily="34" charset="0"/>
              </a:rPr>
              <a:t> + </a:t>
            </a:r>
            <a:r>
              <a:rPr lang="el-GR" sz="2400" dirty="0">
                <a:effectLst/>
                <a:latin typeface="Arial" pitchFamily="34" charset="0"/>
              </a:rPr>
              <a:t>α</a:t>
            </a:r>
            <a:r>
              <a:rPr lang="de-DE" sz="2400" dirty="0">
                <a:effectLst/>
                <a:latin typeface="Arial" pitchFamily="34" charset="0"/>
                <a:cs typeface="Times New Roman" pitchFamily="18" charset="0"/>
              </a:rPr>
              <a:t>·</a:t>
            </a:r>
            <a:r>
              <a:rPr lang="en-US" sz="2400" dirty="0">
                <a:latin typeface="Arial" pitchFamily="34" charset="0"/>
              </a:rPr>
              <a:t> ɸ </a:t>
            </a:r>
            <a:r>
              <a:rPr lang="de-DE" sz="2400" dirty="0">
                <a:effectLst/>
                <a:latin typeface="Arial" pitchFamily="34" charset="0"/>
              </a:rPr>
              <a:t>(i, k)</a:t>
            </a:r>
            <a:r>
              <a:rPr lang="de-DE" sz="2400" dirty="0">
                <a:effectLst/>
                <a:latin typeface="Arial" pitchFamily="34" charset="0"/>
                <a:cs typeface="Times New Roman" pitchFamily="18" charset="0"/>
              </a:rPr>
              <a:t>·</a:t>
            </a:r>
            <a:r>
              <a:rPr lang="de-DE" sz="2400" dirty="0">
                <a:effectLst/>
                <a:latin typeface="Arial" pitchFamily="34" charset="0"/>
              </a:rPr>
              <a:t>(x – w</a:t>
            </a:r>
            <a:r>
              <a:rPr lang="de-DE" sz="2400" baseline="-25000" dirty="0">
                <a:effectLst/>
                <a:latin typeface="Arial" pitchFamily="34" charset="0"/>
              </a:rPr>
              <a:t>i</a:t>
            </a:r>
            <a:r>
              <a:rPr lang="de-DE" sz="2400" dirty="0">
                <a:effectLst/>
                <a:latin typeface="Arial" pitchFamily="34" charset="0"/>
              </a:rPr>
              <a:t>)</a:t>
            </a:r>
          </a:p>
          <a:p>
            <a:pPr algn="l" rtl="0">
              <a:spcBef>
                <a:spcPct val="0"/>
              </a:spcBef>
            </a:pPr>
            <a:r>
              <a:rPr lang="de-DE" sz="2400" dirty="0">
                <a:effectLst/>
                <a:latin typeface="Arial" pitchFamily="34" charset="0"/>
              </a:rPr>
              <a:t>      (w</a:t>
            </a:r>
            <a:r>
              <a:rPr lang="de-DE" sz="2400" baseline="-25000" dirty="0">
                <a:effectLst/>
                <a:latin typeface="Arial" pitchFamily="34" charset="0"/>
              </a:rPr>
              <a:t>i</a:t>
            </a:r>
            <a:r>
              <a:rPr lang="de-DE" sz="2400" dirty="0">
                <a:effectLst/>
                <a:latin typeface="Arial" pitchFamily="34" charset="0"/>
              </a:rPr>
              <a:t> is shifted towards x)</a:t>
            </a:r>
          </a:p>
        </p:txBody>
      </p:sp>
      <p:sp>
        <p:nvSpPr>
          <p:cNvPr id="393226" name="Text Box 10"/>
          <p:cNvSpPr txBox="1">
            <a:spLocks noChangeArrowheads="1"/>
          </p:cNvSpPr>
          <p:nvPr/>
        </p:nvSpPr>
        <p:spPr bwMode="auto">
          <a:xfrm>
            <a:off x="381000" y="5029200"/>
            <a:ext cx="856035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>
              <a:spcBef>
                <a:spcPct val="0"/>
              </a:spcBef>
            </a:pPr>
            <a:r>
              <a:rPr lang="de-DE" sz="2400" dirty="0">
                <a:effectLst/>
                <a:latin typeface="Arial" pitchFamily="34" charset="0"/>
              </a:rPr>
              <a:t>(5) If convergence criterion met, STOP. </a:t>
            </a:r>
            <a:br>
              <a:rPr lang="de-DE" sz="2400" dirty="0">
                <a:effectLst/>
                <a:latin typeface="Arial" pitchFamily="34" charset="0"/>
              </a:rPr>
            </a:br>
            <a:r>
              <a:rPr lang="de-DE" sz="2400" dirty="0">
                <a:effectLst/>
                <a:latin typeface="Arial" pitchFamily="34" charset="0"/>
              </a:rPr>
              <a:t>      Otherwise, narrow neighborhood function </a:t>
            </a:r>
            <a:r>
              <a:rPr lang="en-US" sz="2400" dirty="0">
                <a:latin typeface="Arial" pitchFamily="34" charset="0"/>
              </a:rPr>
              <a:t>ɸ</a:t>
            </a:r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de-DE" sz="2400" dirty="0">
                <a:effectLst/>
                <a:latin typeface="Arial" pitchFamily="34" charset="0"/>
              </a:rPr>
              <a:t>and learning </a:t>
            </a:r>
            <a:br>
              <a:rPr lang="de-DE" sz="2400" dirty="0">
                <a:effectLst/>
                <a:latin typeface="Arial" pitchFamily="34" charset="0"/>
              </a:rPr>
            </a:br>
            <a:r>
              <a:rPr lang="de-DE" sz="2400" dirty="0">
                <a:effectLst/>
                <a:latin typeface="Arial" pitchFamily="34" charset="0"/>
              </a:rPr>
              <a:t>      parameter </a:t>
            </a:r>
            <a:r>
              <a:rPr lang="el-GR" sz="2400" dirty="0">
                <a:latin typeface="Arial" pitchFamily="34" charset="0"/>
              </a:rPr>
              <a:t>α</a:t>
            </a:r>
            <a:r>
              <a:rPr lang="de-DE" sz="2400" dirty="0">
                <a:effectLst/>
                <a:latin typeface="Arial" pitchFamily="34" charset="0"/>
              </a:rPr>
              <a:t> and go to (2).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1" grpId="0"/>
      <p:bldP spid="393222" grpId="0" autoUpdateAnimBg="0"/>
      <p:bldP spid="393223" grpId="0" autoUpdateAnimBg="0"/>
      <p:bldP spid="393224" grpId="0" autoUpdateAnimBg="0"/>
      <p:bldP spid="393225" grpId="0" autoUpdateAnimBg="0"/>
      <p:bldP spid="3932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143000" y="1981200"/>
            <a:ext cx="6324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6881"/>
            <a:ext cx="7993063" cy="677863"/>
          </a:xfrm>
        </p:spPr>
        <p:txBody>
          <a:bodyPr/>
          <a:lstStyle/>
          <a:p>
            <a:r>
              <a:rPr lang="en-US" sz="3600" dirty="0"/>
              <a:t>Update rule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114800"/>
          </a:xfrm>
        </p:spPr>
        <p:txBody>
          <a:bodyPr/>
          <a:lstStyle/>
          <a:p>
            <a:pPr algn="l" rtl="0"/>
            <a:r>
              <a:rPr lang="en-US" sz="2000" dirty="0"/>
              <a:t>The following update rule is used for each neuron </a:t>
            </a:r>
            <a:r>
              <a:rPr lang="en-US" sz="2000" i="1" dirty="0" err="1"/>
              <a:t>i</a:t>
            </a:r>
            <a:r>
              <a:rPr lang="en-US" sz="2000" dirty="0"/>
              <a:t>  in the  </a:t>
            </a:r>
            <a:r>
              <a:rPr lang="en-US" sz="2000" dirty="0" err="1"/>
              <a:t>the</a:t>
            </a:r>
            <a:r>
              <a:rPr lang="en-US" sz="2000" dirty="0"/>
              <a:t> neighborhood of winner neuron </a:t>
            </a:r>
            <a:r>
              <a:rPr lang="en-US" sz="2000" i="1" dirty="0"/>
              <a:t>b </a:t>
            </a:r>
          </a:p>
          <a:p>
            <a:pPr lvl="1" algn="l" rtl="0"/>
            <a:endParaRPr lang="en-GB" sz="2000" dirty="0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216025" y="2057400"/>
          <a:ext cx="5678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040" imgH="215640" progId="Equation.3">
                  <p:embed/>
                </p:oleObj>
              </mc:Choice>
              <mc:Fallback>
                <p:oleObj name="Equation" r:id="rId3" imgW="2273040" imgH="215640" progId="Equation.3">
                  <p:embed/>
                  <p:pic>
                    <p:nvPicPr>
                      <p:cNvPr id="819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057400"/>
                        <a:ext cx="5678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295400" y="3048000"/>
          <a:ext cx="48021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215640" progId="Equation.3">
                  <p:embed/>
                </p:oleObj>
              </mc:Choice>
              <mc:Fallback>
                <p:oleObj name="Equation" r:id="rId5" imgW="1447560" imgH="215640" progId="Equation.3">
                  <p:embed/>
                  <p:pic>
                    <p:nvPicPr>
                      <p:cNvPr id="81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48021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1162050" y="5676900"/>
          <a:ext cx="6000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33640" imgH="203040" progId="Equation.3">
                  <p:embed/>
                </p:oleObj>
              </mc:Choice>
              <mc:Fallback>
                <p:oleObj name="Equation" r:id="rId7" imgW="2933640" imgH="203040" progId="Equation.3">
                  <p:embed/>
                  <p:pic>
                    <p:nvPicPr>
                      <p:cNvPr id="819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5676900"/>
                        <a:ext cx="60007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1143000" y="3505200"/>
          <a:ext cx="693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11480" imgH="558720" progId="Equation.3">
                  <p:embed/>
                </p:oleObj>
              </mc:Choice>
              <mc:Fallback>
                <p:oleObj name="Equation" r:id="rId9" imgW="3111480" imgH="558720" progId="Equation.3">
                  <p:embed/>
                  <p:pic>
                    <p:nvPicPr>
                      <p:cNvPr id="81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6934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1219200" y="2590800"/>
          <a:ext cx="457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68480" imgH="177480" progId="Equation.3">
                  <p:embed/>
                </p:oleObj>
              </mc:Choice>
              <mc:Fallback>
                <p:oleObj name="Equation" r:id="rId11" imgW="1968480" imgH="177480" progId="Equation.3">
                  <p:embed/>
                  <p:pic>
                    <p:nvPicPr>
                      <p:cNvPr id="819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90800"/>
                        <a:ext cx="457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9410"/>
              </p:ext>
            </p:extLst>
          </p:nvPr>
        </p:nvGraphicFramePr>
        <p:xfrm>
          <a:off x="1907704" y="4437112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95280" imgH="431640" progId="Equation.3">
                  <p:embed/>
                </p:oleObj>
              </mc:Choice>
              <mc:Fallback>
                <p:oleObj name="Equation" r:id="rId13" imgW="1295280" imgH="431640" progId="Equation.3">
                  <p:embed/>
                  <p:pic>
                    <p:nvPicPr>
                      <p:cNvPr id="819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7112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1066800" y="6076950"/>
          <a:ext cx="6096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68480" imgH="203040" progId="Equation.3">
                  <p:embed/>
                </p:oleObj>
              </mc:Choice>
              <mc:Fallback>
                <p:oleObj name="Equation" r:id="rId15" imgW="1968480" imgH="203040" progId="Equation.3">
                  <p:embed/>
                  <p:pic>
                    <p:nvPicPr>
                      <p:cNvPr id="819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76950"/>
                        <a:ext cx="6096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nimBg="1"/>
      <p:bldP spid="819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8768"/>
            <a:ext cx="9144000" cy="762000"/>
          </a:xfrm>
        </p:spPr>
        <p:txBody>
          <a:bodyPr/>
          <a:lstStyle/>
          <a:p>
            <a:r>
              <a:rPr lang="en-US" dirty="0"/>
              <a:t>One dimension</a:t>
            </a:r>
            <a:endParaRPr lang="en-CA" dirty="0"/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107504" y="1258714"/>
            <a:ext cx="891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spcBef>
                <a:spcPct val="0"/>
              </a:spcBef>
            </a:pPr>
            <a:r>
              <a:rPr lang="de-DE" dirty="0">
                <a:effectLst/>
                <a:latin typeface="Arial" pitchFamily="34" charset="0"/>
              </a:rPr>
              <a:t>Example : Learning a one-dimensional representation of a two-dimensional (triangular) input space: weight vector during the ordering process, one dimensional array.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19200" y="2209800"/>
            <a:ext cx="1758950" cy="1970088"/>
            <a:chOff x="480" y="1248"/>
            <a:chExt cx="1108" cy="1241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480" y="1248"/>
              <a:ext cx="1104" cy="1008"/>
              <a:chOff x="480" y="1248"/>
              <a:chExt cx="1104" cy="1008"/>
            </a:xfrm>
          </p:grpSpPr>
          <p:sp>
            <p:nvSpPr>
              <p:cNvPr id="397323" name="AutoShape 11"/>
              <p:cNvSpPr>
                <a:spLocks noChangeArrowheads="1"/>
              </p:cNvSpPr>
              <p:nvPr/>
            </p:nvSpPr>
            <p:spPr bwMode="auto">
              <a:xfrm>
                <a:off x="480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24" name="Oval 12"/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25" name="Oval 13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26" name="Oval 14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27" name="Oval 15"/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28" name="Oval 16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29" name="Line 17"/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30" name="Oval 1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31" name="Line 19"/>
              <p:cNvSpPr>
                <a:spLocks noChangeShapeType="1"/>
              </p:cNvSpPr>
              <p:nvPr/>
            </p:nvSpPr>
            <p:spPr bwMode="auto">
              <a:xfrm>
                <a:off x="1056" y="182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32" name="Oval 20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33" name="Oval 2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34" name="Oval 2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35" name="Oval 23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36" name="Oval 24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37" name="Line 25"/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38" name="Oval 26"/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39" name="Line 27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40" name="Line 28"/>
              <p:cNvSpPr>
                <a:spLocks noChangeShapeType="1"/>
              </p:cNvSpPr>
              <p:nvPr/>
            </p:nvSpPr>
            <p:spPr bwMode="auto">
              <a:xfrm flipV="1">
                <a:off x="1008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41" name="Line 29"/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42" name="Line 30"/>
              <p:cNvSpPr>
                <a:spLocks noChangeShapeType="1"/>
              </p:cNvSpPr>
              <p:nvPr/>
            </p:nvSpPr>
            <p:spPr bwMode="auto">
              <a:xfrm flipV="1">
                <a:off x="912" y="1776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43" name="Line 31"/>
              <p:cNvSpPr>
                <a:spLocks noChangeShapeType="1"/>
              </p:cNvSpPr>
              <p:nvPr/>
            </p:nvSpPr>
            <p:spPr bwMode="auto">
              <a:xfrm flipH="1">
                <a:off x="1008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44" name="Oval 32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45" name="Oval 33"/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97346" name="Text Box 34"/>
            <p:cNvSpPr txBox="1">
              <a:spLocks noChangeArrowheads="1"/>
            </p:cNvSpPr>
            <p:nvPr/>
          </p:nvSpPr>
          <p:spPr bwMode="auto">
            <a:xfrm>
              <a:off x="1392" y="223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>
                  <a:effectLst/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096000" y="4343400"/>
            <a:ext cx="1752600" cy="2122488"/>
            <a:chOff x="3552" y="2592"/>
            <a:chExt cx="1104" cy="133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3552" y="2592"/>
              <a:ext cx="1104" cy="1008"/>
              <a:chOff x="3552" y="2592"/>
              <a:chExt cx="1104" cy="1008"/>
            </a:xfrm>
          </p:grpSpPr>
          <p:sp>
            <p:nvSpPr>
              <p:cNvPr id="397349" name="AutoShape 37"/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50" name="Oval 3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51" name="Oval 3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52" name="Oval 40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53" name="Oval 41"/>
              <p:cNvSpPr>
                <a:spLocks noChangeArrowheads="1"/>
              </p:cNvSpPr>
              <p:nvPr/>
            </p:nvSpPr>
            <p:spPr bwMode="auto">
              <a:xfrm>
                <a:off x="3984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54" name="Oval 4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55" name="Oval 43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56" name="Oval 44"/>
              <p:cNvSpPr>
                <a:spLocks noChangeArrowheads="1"/>
              </p:cNvSpPr>
              <p:nvPr/>
            </p:nvSpPr>
            <p:spPr bwMode="auto">
              <a:xfrm>
                <a:off x="4368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57" name="Oval 45"/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58" name="Oval 4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59" name="Oval 47"/>
              <p:cNvSpPr>
                <a:spLocks noChangeArrowheads="1"/>
              </p:cNvSpPr>
              <p:nvPr/>
            </p:nvSpPr>
            <p:spPr bwMode="auto">
              <a:xfrm>
                <a:off x="3936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60" name="Oval 48"/>
              <p:cNvSpPr>
                <a:spLocks noChangeArrowheads="1"/>
              </p:cNvSpPr>
              <p:nvPr/>
            </p:nvSpPr>
            <p:spPr bwMode="auto">
              <a:xfrm>
                <a:off x="432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61" name="Oval 49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62" name="Oval 50"/>
              <p:cNvSpPr>
                <a:spLocks noChangeArrowheads="1"/>
              </p:cNvSpPr>
              <p:nvPr/>
            </p:nvSpPr>
            <p:spPr bwMode="auto">
              <a:xfrm>
                <a:off x="4128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63" name="Oval 51"/>
              <p:cNvSpPr>
                <a:spLocks noChangeArrowheads="1"/>
              </p:cNvSpPr>
              <p:nvPr/>
            </p:nvSpPr>
            <p:spPr bwMode="auto">
              <a:xfrm>
                <a:off x="4368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64" name="Oval 52"/>
              <p:cNvSpPr>
                <a:spLocks noChangeArrowheads="1"/>
              </p:cNvSpPr>
              <p:nvPr/>
            </p:nvSpPr>
            <p:spPr bwMode="auto">
              <a:xfrm>
                <a:off x="4176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65" name="Oval 53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66" name="Oval 54"/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67" name="Oval 55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68" name="Oval 56"/>
              <p:cNvSpPr>
                <a:spLocks noChangeArrowheads="1"/>
              </p:cNvSpPr>
              <p:nvPr/>
            </p:nvSpPr>
            <p:spPr bwMode="auto">
              <a:xfrm>
                <a:off x="369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69" name="Oval 57"/>
              <p:cNvSpPr>
                <a:spLocks noChangeArrowheads="1"/>
              </p:cNvSpPr>
              <p:nvPr/>
            </p:nvSpPr>
            <p:spPr bwMode="auto">
              <a:xfrm>
                <a:off x="364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70" name="Oval 5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71" name="Oval 59"/>
              <p:cNvSpPr>
                <a:spLocks noChangeArrowheads="1"/>
              </p:cNvSpPr>
              <p:nvPr/>
            </p:nvSpPr>
            <p:spPr bwMode="auto">
              <a:xfrm>
                <a:off x="441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72" name="Oval 60"/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73" name="Oval 61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74" name="Oval 62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75" name="Freeform 63"/>
              <p:cNvSpPr>
                <a:spLocks/>
              </p:cNvSpPr>
              <p:nvPr/>
            </p:nvSpPr>
            <p:spPr bwMode="auto">
              <a:xfrm>
                <a:off x="3648" y="2688"/>
                <a:ext cx="944" cy="880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528" y="192"/>
                  </a:cxn>
                  <a:cxn ang="0">
                    <a:pos x="432" y="144"/>
                  </a:cxn>
                  <a:cxn ang="0">
                    <a:pos x="336" y="192"/>
                  </a:cxn>
                  <a:cxn ang="0">
                    <a:pos x="576" y="288"/>
                  </a:cxn>
                  <a:cxn ang="0">
                    <a:pos x="624" y="384"/>
                  </a:cxn>
                  <a:cxn ang="0">
                    <a:pos x="528" y="384"/>
                  </a:cxn>
                  <a:cxn ang="0">
                    <a:pos x="336" y="336"/>
                  </a:cxn>
                  <a:cxn ang="0">
                    <a:pos x="288" y="432"/>
                  </a:cxn>
                  <a:cxn ang="0">
                    <a:pos x="432" y="480"/>
                  </a:cxn>
                  <a:cxn ang="0">
                    <a:pos x="384" y="576"/>
                  </a:cxn>
                  <a:cxn ang="0">
                    <a:pos x="192" y="576"/>
                  </a:cxn>
                  <a:cxn ang="0">
                    <a:pos x="192" y="672"/>
                  </a:cxn>
                  <a:cxn ang="0">
                    <a:pos x="432" y="672"/>
                  </a:cxn>
                  <a:cxn ang="0">
                    <a:pos x="528" y="768"/>
                  </a:cxn>
                  <a:cxn ang="0">
                    <a:pos x="624" y="720"/>
                  </a:cxn>
                  <a:cxn ang="0">
                    <a:pos x="528" y="576"/>
                  </a:cxn>
                  <a:cxn ang="0">
                    <a:pos x="672" y="480"/>
                  </a:cxn>
                  <a:cxn ang="0">
                    <a:pos x="768" y="672"/>
                  </a:cxn>
                  <a:cxn ang="0">
                    <a:pos x="720" y="720"/>
                  </a:cxn>
                  <a:cxn ang="0">
                    <a:pos x="768" y="816"/>
                  </a:cxn>
                  <a:cxn ang="0">
                    <a:pos x="864" y="816"/>
                  </a:cxn>
                  <a:cxn ang="0">
                    <a:pos x="912" y="864"/>
                  </a:cxn>
                  <a:cxn ang="0">
                    <a:pos x="672" y="864"/>
                  </a:cxn>
                  <a:cxn ang="0">
                    <a:pos x="672" y="768"/>
                  </a:cxn>
                  <a:cxn ang="0">
                    <a:pos x="528" y="864"/>
                  </a:cxn>
                  <a:cxn ang="0">
                    <a:pos x="336" y="768"/>
                  </a:cxn>
                  <a:cxn ang="0">
                    <a:pos x="288" y="864"/>
                  </a:cxn>
                  <a:cxn ang="0">
                    <a:pos x="192" y="864"/>
                  </a:cxn>
                  <a:cxn ang="0">
                    <a:pos x="192" y="768"/>
                  </a:cxn>
                  <a:cxn ang="0">
                    <a:pos x="144" y="720"/>
                  </a:cxn>
                  <a:cxn ang="0">
                    <a:pos x="0" y="864"/>
                  </a:cxn>
                </a:cxnLst>
                <a:rect l="0" t="0" r="r" b="b"/>
                <a:pathLst>
                  <a:path w="944" h="880">
                    <a:moveTo>
                      <a:pt x="480" y="0"/>
                    </a:moveTo>
                    <a:cubicBezTo>
                      <a:pt x="508" y="84"/>
                      <a:pt x="536" y="168"/>
                      <a:pt x="528" y="192"/>
                    </a:cubicBezTo>
                    <a:cubicBezTo>
                      <a:pt x="520" y="216"/>
                      <a:pt x="464" y="144"/>
                      <a:pt x="432" y="144"/>
                    </a:cubicBezTo>
                    <a:cubicBezTo>
                      <a:pt x="400" y="144"/>
                      <a:pt x="312" y="168"/>
                      <a:pt x="336" y="192"/>
                    </a:cubicBezTo>
                    <a:cubicBezTo>
                      <a:pt x="360" y="216"/>
                      <a:pt x="528" y="256"/>
                      <a:pt x="576" y="288"/>
                    </a:cubicBezTo>
                    <a:cubicBezTo>
                      <a:pt x="624" y="320"/>
                      <a:pt x="632" y="368"/>
                      <a:pt x="624" y="384"/>
                    </a:cubicBezTo>
                    <a:cubicBezTo>
                      <a:pt x="616" y="400"/>
                      <a:pt x="576" y="392"/>
                      <a:pt x="528" y="384"/>
                    </a:cubicBezTo>
                    <a:cubicBezTo>
                      <a:pt x="480" y="376"/>
                      <a:pt x="376" y="328"/>
                      <a:pt x="336" y="336"/>
                    </a:cubicBezTo>
                    <a:cubicBezTo>
                      <a:pt x="296" y="344"/>
                      <a:pt x="272" y="408"/>
                      <a:pt x="288" y="432"/>
                    </a:cubicBezTo>
                    <a:cubicBezTo>
                      <a:pt x="304" y="456"/>
                      <a:pt x="416" y="456"/>
                      <a:pt x="432" y="480"/>
                    </a:cubicBezTo>
                    <a:cubicBezTo>
                      <a:pt x="448" y="504"/>
                      <a:pt x="424" y="560"/>
                      <a:pt x="384" y="576"/>
                    </a:cubicBezTo>
                    <a:cubicBezTo>
                      <a:pt x="344" y="592"/>
                      <a:pt x="224" y="560"/>
                      <a:pt x="192" y="576"/>
                    </a:cubicBezTo>
                    <a:cubicBezTo>
                      <a:pt x="160" y="592"/>
                      <a:pt x="152" y="656"/>
                      <a:pt x="192" y="672"/>
                    </a:cubicBezTo>
                    <a:cubicBezTo>
                      <a:pt x="232" y="688"/>
                      <a:pt x="376" y="656"/>
                      <a:pt x="432" y="672"/>
                    </a:cubicBezTo>
                    <a:cubicBezTo>
                      <a:pt x="488" y="688"/>
                      <a:pt x="496" y="760"/>
                      <a:pt x="528" y="768"/>
                    </a:cubicBezTo>
                    <a:cubicBezTo>
                      <a:pt x="560" y="776"/>
                      <a:pt x="624" y="752"/>
                      <a:pt x="624" y="720"/>
                    </a:cubicBezTo>
                    <a:cubicBezTo>
                      <a:pt x="624" y="688"/>
                      <a:pt x="520" y="616"/>
                      <a:pt x="528" y="576"/>
                    </a:cubicBezTo>
                    <a:cubicBezTo>
                      <a:pt x="536" y="536"/>
                      <a:pt x="632" y="464"/>
                      <a:pt x="672" y="480"/>
                    </a:cubicBezTo>
                    <a:cubicBezTo>
                      <a:pt x="712" y="496"/>
                      <a:pt x="760" y="632"/>
                      <a:pt x="768" y="672"/>
                    </a:cubicBezTo>
                    <a:cubicBezTo>
                      <a:pt x="776" y="712"/>
                      <a:pt x="720" y="696"/>
                      <a:pt x="720" y="720"/>
                    </a:cubicBezTo>
                    <a:cubicBezTo>
                      <a:pt x="720" y="744"/>
                      <a:pt x="744" y="800"/>
                      <a:pt x="768" y="816"/>
                    </a:cubicBezTo>
                    <a:cubicBezTo>
                      <a:pt x="792" y="832"/>
                      <a:pt x="840" y="808"/>
                      <a:pt x="864" y="816"/>
                    </a:cubicBezTo>
                    <a:cubicBezTo>
                      <a:pt x="888" y="824"/>
                      <a:pt x="944" y="856"/>
                      <a:pt x="912" y="864"/>
                    </a:cubicBezTo>
                    <a:cubicBezTo>
                      <a:pt x="880" y="872"/>
                      <a:pt x="712" y="880"/>
                      <a:pt x="672" y="864"/>
                    </a:cubicBezTo>
                    <a:cubicBezTo>
                      <a:pt x="632" y="848"/>
                      <a:pt x="696" y="768"/>
                      <a:pt x="672" y="768"/>
                    </a:cubicBezTo>
                    <a:cubicBezTo>
                      <a:pt x="648" y="768"/>
                      <a:pt x="584" y="864"/>
                      <a:pt x="528" y="864"/>
                    </a:cubicBezTo>
                    <a:cubicBezTo>
                      <a:pt x="472" y="864"/>
                      <a:pt x="376" y="768"/>
                      <a:pt x="336" y="768"/>
                    </a:cubicBezTo>
                    <a:cubicBezTo>
                      <a:pt x="296" y="768"/>
                      <a:pt x="312" y="848"/>
                      <a:pt x="288" y="864"/>
                    </a:cubicBezTo>
                    <a:cubicBezTo>
                      <a:pt x="264" y="880"/>
                      <a:pt x="208" y="880"/>
                      <a:pt x="192" y="864"/>
                    </a:cubicBezTo>
                    <a:cubicBezTo>
                      <a:pt x="176" y="848"/>
                      <a:pt x="200" y="792"/>
                      <a:pt x="192" y="768"/>
                    </a:cubicBezTo>
                    <a:cubicBezTo>
                      <a:pt x="184" y="744"/>
                      <a:pt x="176" y="704"/>
                      <a:pt x="144" y="720"/>
                    </a:cubicBezTo>
                    <a:cubicBezTo>
                      <a:pt x="112" y="736"/>
                      <a:pt x="56" y="800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76" name="Oval 64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77" name="Oval 65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78" name="Oval 66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79" name="Oval 67"/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80" name="Oval 68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81" name="Oval 69"/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82" name="Oval 70"/>
              <p:cNvSpPr>
                <a:spLocks noChangeArrowheads="1"/>
              </p:cNvSpPr>
              <p:nvPr/>
            </p:nvSpPr>
            <p:spPr bwMode="auto">
              <a:xfrm>
                <a:off x="4272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97383" name="Text Box 71"/>
            <p:cNvSpPr txBox="1">
              <a:spLocks noChangeArrowheads="1"/>
            </p:cNvSpPr>
            <p:nvPr/>
          </p:nvSpPr>
          <p:spPr bwMode="auto">
            <a:xfrm>
              <a:off x="4128" y="3679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>
                  <a:effectLst/>
                  <a:latin typeface="Times New Roman" pitchFamily="18" charset="0"/>
                </a:rPr>
                <a:t>25000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505200" y="2209800"/>
            <a:ext cx="1809750" cy="2046288"/>
            <a:chOff x="1920" y="1248"/>
            <a:chExt cx="1140" cy="1289"/>
          </a:xfrm>
        </p:grpSpPr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1920" y="1248"/>
              <a:ext cx="1104" cy="1008"/>
              <a:chOff x="1920" y="1248"/>
              <a:chExt cx="1104" cy="1008"/>
            </a:xfrm>
          </p:grpSpPr>
          <p:sp>
            <p:nvSpPr>
              <p:cNvPr id="397386" name="AutoShape 74"/>
              <p:cNvSpPr>
                <a:spLocks noChangeArrowheads="1"/>
              </p:cNvSpPr>
              <p:nvPr/>
            </p:nvSpPr>
            <p:spPr bwMode="auto">
              <a:xfrm>
                <a:off x="1920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87" name="Oval 75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88" name="Oval 76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89" name="Oval 77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90" name="Oval 78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91" name="Oval 79"/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92" name="Line 80"/>
              <p:cNvSpPr>
                <a:spLocks noChangeShapeType="1"/>
              </p:cNvSpPr>
              <p:nvPr/>
            </p:nvSpPr>
            <p:spPr bwMode="auto">
              <a:xfrm flipV="1">
                <a:off x="2448" y="15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93" name="Oval 81"/>
              <p:cNvSpPr>
                <a:spLocks noChangeArrowheads="1"/>
              </p:cNvSpPr>
              <p:nvPr/>
            </p:nvSpPr>
            <p:spPr bwMode="auto">
              <a:xfrm>
                <a:off x="2496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94" name="Line 82"/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395" name="Oval 83"/>
              <p:cNvSpPr>
                <a:spLocks noChangeArrowheads="1"/>
              </p:cNvSpPr>
              <p:nvPr/>
            </p:nvSpPr>
            <p:spPr bwMode="auto">
              <a:xfrm>
                <a:off x="249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96" name="Oval 84"/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97" name="Oval 85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98" name="Oval 86"/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399" name="Line 87"/>
              <p:cNvSpPr>
                <a:spLocks noChangeShapeType="1"/>
              </p:cNvSpPr>
              <p:nvPr/>
            </p:nvSpPr>
            <p:spPr bwMode="auto">
              <a:xfrm>
                <a:off x="2640" y="19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400" name="Line 88"/>
              <p:cNvSpPr>
                <a:spLocks noChangeShapeType="1"/>
              </p:cNvSpPr>
              <p:nvPr/>
            </p:nvSpPr>
            <p:spPr bwMode="auto">
              <a:xfrm>
                <a:off x="2400" y="163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401" name="Oval 89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02" name="Oval 90"/>
              <p:cNvSpPr>
                <a:spLocks noChangeArrowheads="1"/>
              </p:cNvSpPr>
              <p:nvPr/>
            </p:nvSpPr>
            <p:spPr bwMode="auto">
              <a:xfrm>
                <a:off x="2592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03" name="Oval 91"/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04" name="Line 92"/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405" name="Line 93"/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406" name="Line 94"/>
              <p:cNvSpPr>
                <a:spLocks noChangeShapeType="1"/>
              </p:cNvSpPr>
              <p:nvPr/>
            </p:nvSpPr>
            <p:spPr bwMode="auto">
              <a:xfrm flipV="1">
                <a:off x="2448" y="158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397407" name="Text Box 95"/>
            <p:cNvSpPr txBox="1">
              <a:spLocks noChangeArrowheads="1"/>
            </p:cNvSpPr>
            <p:nvPr/>
          </p:nvSpPr>
          <p:spPr bwMode="auto">
            <a:xfrm>
              <a:off x="2784" y="228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>
                  <a:effectLst/>
                  <a:latin typeface="Times New Roman" pitchFamily="18" charset="0"/>
                </a:rPr>
                <a:t>20</a:t>
              </a:r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6019800" y="2209800"/>
            <a:ext cx="1752600" cy="2122488"/>
            <a:chOff x="3504" y="1248"/>
            <a:chExt cx="1104" cy="1337"/>
          </a:xfrm>
        </p:grpSpPr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3504" y="1248"/>
              <a:ext cx="1104" cy="1008"/>
              <a:chOff x="3504" y="1248"/>
              <a:chExt cx="1104" cy="1008"/>
            </a:xfrm>
          </p:grpSpPr>
          <p:sp>
            <p:nvSpPr>
              <p:cNvPr id="397410" name="AutoShape 98"/>
              <p:cNvSpPr>
                <a:spLocks noChangeArrowheads="1"/>
              </p:cNvSpPr>
              <p:nvPr/>
            </p:nvSpPr>
            <p:spPr bwMode="auto">
              <a:xfrm>
                <a:off x="3504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11" name="Freeform 99"/>
              <p:cNvSpPr>
                <a:spLocks/>
              </p:cNvSpPr>
              <p:nvPr/>
            </p:nvSpPr>
            <p:spPr bwMode="auto">
              <a:xfrm>
                <a:off x="3936" y="1440"/>
                <a:ext cx="472" cy="728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96" y="192"/>
                  </a:cxn>
                  <a:cxn ang="0">
                    <a:pos x="48" y="288"/>
                  </a:cxn>
                  <a:cxn ang="0">
                    <a:pos x="192" y="432"/>
                  </a:cxn>
                  <a:cxn ang="0">
                    <a:pos x="384" y="528"/>
                  </a:cxn>
                  <a:cxn ang="0">
                    <a:pos x="432" y="672"/>
                  </a:cxn>
                  <a:cxn ang="0">
                    <a:pos x="144" y="720"/>
                  </a:cxn>
                  <a:cxn ang="0">
                    <a:pos x="0" y="624"/>
                  </a:cxn>
                </a:cxnLst>
                <a:rect l="0" t="0" r="r" b="b"/>
                <a:pathLst>
                  <a:path w="472" h="728">
                    <a:moveTo>
                      <a:pt x="96" y="0"/>
                    </a:moveTo>
                    <a:cubicBezTo>
                      <a:pt x="100" y="72"/>
                      <a:pt x="104" y="144"/>
                      <a:pt x="96" y="192"/>
                    </a:cubicBezTo>
                    <a:cubicBezTo>
                      <a:pt x="88" y="240"/>
                      <a:pt x="32" y="248"/>
                      <a:pt x="48" y="288"/>
                    </a:cubicBezTo>
                    <a:cubicBezTo>
                      <a:pt x="64" y="328"/>
                      <a:pt x="136" y="392"/>
                      <a:pt x="192" y="432"/>
                    </a:cubicBezTo>
                    <a:cubicBezTo>
                      <a:pt x="248" y="472"/>
                      <a:pt x="344" y="488"/>
                      <a:pt x="384" y="528"/>
                    </a:cubicBezTo>
                    <a:cubicBezTo>
                      <a:pt x="424" y="568"/>
                      <a:pt x="472" y="640"/>
                      <a:pt x="432" y="672"/>
                    </a:cubicBezTo>
                    <a:cubicBezTo>
                      <a:pt x="392" y="704"/>
                      <a:pt x="216" y="728"/>
                      <a:pt x="144" y="720"/>
                    </a:cubicBezTo>
                    <a:cubicBezTo>
                      <a:pt x="72" y="712"/>
                      <a:pt x="36" y="668"/>
                      <a:pt x="0" y="62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412" name="Oval 100"/>
              <p:cNvSpPr>
                <a:spLocks noChangeArrowheads="1"/>
              </p:cNvSpPr>
              <p:nvPr/>
            </p:nvSpPr>
            <p:spPr bwMode="auto">
              <a:xfrm>
                <a:off x="3984" y="13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13" name="Oval 101"/>
              <p:cNvSpPr>
                <a:spLocks noChangeArrowheads="1"/>
              </p:cNvSpPr>
              <p:nvPr/>
            </p:nvSpPr>
            <p:spPr bwMode="auto">
              <a:xfrm>
                <a:off x="3984" y="15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14" name="Oval 102"/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15" name="Oval 103"/>
              <p:cNvSpPr>
                <a:spLocks noChangeArrowheads="1"/>
              </p:cNvSpPr>
              <p:nvPr/>
            </p:nvSpPr>
            <p:spPr bwMode="auto">
              <a:xfrm>
                <a:off x="3984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16" name="Oval 104"/>
              <p:cNvSpPr>
                <a:spLocks noChangeArrowheads="1"/>
              </p:cNvSpPr>
              <p:nvPr/>
            </p:nvSpPr>
            <p:spPr bwMode="auto">
              <a:xfrm>
                <a:off x="4032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17" name="Oval 105"/>
              <p:cNvSpPr>
                <a:spLocks noChangeArrowheads="1"/>
              </p:cNvSpPr>
              <p:nvPr/>
            </p:nvSpPr>
            <p:spPr bwMode="auto">
              <a:xfrm>
                <a:off x="4128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18" name="Oval 106"/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19" name="Oval 107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20" name="Oval 108"/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21" name="Oval 109"/>
              <p:cNvSpPr>
                <a:spLocks noChangeArrowheads="1"/>
              </p:cNvSpPr>
              <p:nvPr/>
            </p:nvSpPr>
            <p:spPr bwMode="auto">
              <a:xfrm>
                <a:off x="3888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22" name="Oval 110"/>
              <p:cNvSpPr>
                <a:spLocks noChangeArrowheads="1"/>
              </p:cNvSpPr>
              <p:nvPr/>
            </p:nvSpPr>
            <p:spPr bwMode="auto">
              <a:xfrm>
                <a:off x="4272" y="21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23" name="Oval 111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24" name="Oval 112"/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25" name="Oval 113"/>
              <p:cNvSpPr>
                <a:spLocks noChangeArrowheads="1"/>
              </p:cNvSpPr>
              <p:nvPr/>
            </p:nvSpPr>
            <p:spPr bwMode="auto">
              <a:xfrm>
                <a:off x="4320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26" name="Oval 114"/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97427" name="Text Box 115"/>
            <p:cNvSpPr txBox="1">
              <a:spLocks noChangeArrowheads="1"/>
            </p:cNvSpPr>
            <p:nvPr/>
          </p:nvSpPr>
          <p:spPr bwMode="auto">
            <a:xfrm>
              <a:off x="4224" y="2335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>
                  <a:effectLst/>
                  <a:latin typeface="Times New Roman" pitchFamily="18" charset="0"/>
                </a:rPr>
                <a:t>100</a:t>
              </a:r>
            </a:p>
          </p:txBody>
        </p:sp>
      </p:grpSp>
      <p:grpSp>
        <p:nvGrpSpPr>
          <p:cNvPr id="10" name="Group 116"/>
          <p:cNvGrpSpPr>
            <a:grpSpLocks/>
          </p:cNvGrpSpPr>
          <p:nvPr/>
        </p:nvGrpSpPr>
        <p:grpSpPr bwMode="auto">
          <a:xfrm>
            <a:off x="1219200" y="4343400"/>
            <a:ext cx="1758950" cy="2122488"/>
            <a:chOff x="480" y="2592"/>
            <a:chExt cx="1108" cy="1337"/>
          </a:xfrm>
        </p:grpSpPr>
        <p:grpSp>
          <p:nvGrpSpPr>
            <p:cNvPr id="11" name="Group 117"/>
            <p:cNvGrpSpPr>
              <a:grpSpLocks/>
            </p:cNvGrpSpPr>
            <p:nvPr/>
          </p:nvGrpSpPr>
          <p:grpSpPr bwMode="auto">
            <a:xfrm>
              <a:off x="480" y="2592"/>
              <a:ext cx="1104" cy="1008"/>
              <a:chOff x="480" y="2592"/>
              <a:chExt cx="1104" cy="1008"/>
            </a:xfrm>
          </p:grpSpPr>
          <p:sp>
            <p:nvSpPr>
              <p:cNvPr id="397430" name="AutoShape 118"/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31" name="Oval 119"/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32" name="Oval 120"/>
              <p:cNvSpPr>
                <a:spLocks noChangeArrowheads="1"/>
              </p:cNvSpPr>
              <p:nvPr/>
            </p:nvSpPr>
            <p:spPr bwMode="auto">
              <a:xfrm>
                <a:off x="960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33" name="Oval 121"/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34" name="Oval 122"/>
              <p:cNvSpPr>
                <a:spLocks noChangeArrowheads="1"/>
              </p:cNvSpPr>
              <p:nvPr/>
            </p:nvSpPr>
            <p:spPr bwMode="auto">
              <a:xfrm>
                <a:off x="912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35" name="Oval 123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36" name="Oval 124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37" name="Oval 125"/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38" name="Oval 126"/>
              <p:cNvSpPr>
                <a:spLocks noChangeArrowheads="1"/>
              </p:cNvSpPr>
              <p:nvPr/>
            </p:nvSpPr>
            <p:spPr bwMode="auto">
              <a:xfrm>
                <a:off x="1296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39" name="Oval 127"/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40" name="Oval 128"/>
              <p:cNvSpPr>
                <a:spLocks noChangeArrowheads="1"/>
              </p:cNvSpPr>
              <p:nvPr/>
            </p:nvSpPr>
            <p:spPr bwMode="auto">
              <a:xfrm>
                <a:off x="864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41" name="Oval 129"/>
              <p:cNvSpPr>
                <a:spLocks noChangeArrowheads="1"/>
              </p:cNvSpPr>
              <p:nvPr/>
            </p:nvSpPr>
            <p:spPr bwMode="auto">
              <a:xfrm>
                <a:off x="124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42" name="Oval 130"/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43" name="Oval 131"/>
              <p:cNvSpPr>
                <a:spLocks noChangeArrowheads="1"/>
              </p:cNvSpPr>
              <p:nvPr/>
            </p:nvSpPr>
            <p:spPr bwMode="auto">
              <a:xfrm>
                <a:off x="105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44" name="Oval 132"/>
              <p:cNvSpPr>
                <a:spLocks noChangeArrowheads="1"/>
              </p:cNvSpPr>
              <p:nvPr/>
            </p:nvSpPr>
            <p:spPr bwMode="auto">
              <a:xfrm>
                <a:off x="1296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45" name="Oval 133"/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46" name="Freeform 134"/>
              <p:cNvSpPr>
                <a:spLocks/>
              </p:cNvSpPr>
              <p:nvPr/>
            </p:nvSpPr>
            <p:spPr bwMode="auto">
              <a:xfrm>
                <a:off x="576" y="2688"/>
                <a:ext cx="912" cy="864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432" y="192"/>
                  </a:cxn>
                  <a:cxn ang="0">
                    <a:pos x="336" y="336"/>
                  </a:cxn>
                  <a:cxn ang="0">
                    <a:pos x="384" y="528"/>
                  </a:cxn>
                  <a:cxn ang="0">
                    <a:pos x="672" y="576"/>
                  </a:cxn>
                  <a:cxn ang="0">
                    <a:pos x="720" y="672"/>
                  </a:cxn>
                  <a:cxn ang="0">
                    <a:pos x="864" y="816"/>
                  </a:cxn>
                  <a:cxn ang="0">
                    <a:pos x="432" y="768"/>
                  </a:cxn>
                  <a:cxn ang="0">
                    <a:pos x="96" y="768"/>
                  </a:cxn>
                  <a:cxn ang="0">
                    <a:pos x="0" y="864"/>
                  </a:cxn>
                </a:cxnLst>
                <a:rect l="0" t="0" r="r" b="b"/>
                <a:pathLst>
                  <a:path w="912" h="864">
                    <a:moveTo>
                      <a:pt x="480" y="0"/>
                    </a:moveTo>
                    <a:cubicBezTo>
                      <a:pt x="468" y="68"/>
                      <a:pt x="456" y="136"/>
                      <a:pt x="432" y="192"/>
                    </a:cubicBezTo>
                    <a:cubicBezTo>
                      <a:pt x="408" y="248"/>
                      <a:pt x="344" y="280"/>
                      <a:pt x="336" y="336"/>
                    </a:cubicBezTo>
                    <a:cubicBezTo>
                      <a:pt x="328" y="392"/>
                      <a:pt x="328" y="488"/>
                      <a:pt x="384" y="528"/>
                    </a:cubicBezTo>
                    <a:cubicBezTo>
                      <a:pt x="440" y="568"/>
                      <a:pt x="616" y="552"/>
                      <a:pt x="672" y="576"/>
                    </a:cubicBezTo>
                    <a:cubicBezTo>
                      <a:pt x="728" y="600"/>
                      <a:pt x="688" y="632"/>
                      <a:pt x="720" y="672"/>
                    </a:cubicBezTo>
                    <a:cubicBezTo>
                      <a:pt x="752" y="712"/>
                      <a:pt x="912" y="800"/>
                      <a:pt x="864" y="816"/>
                    </a:cubicBezTo>
                    <a:cubicBezTo>
                      <a:pt x="816" y="832"/>
                      <a:pt x="560" y="776"/>
                      <a:pt x="432" y="768"/>
                    </a:cubicBezTo>
                    <a:cubicBezTo>
                      <a:pt x="304" y="760"/>
                      <a:pt x="168" y="752"/>
                      <a:pt x="96" y="768"/>
                    </a:cubicBezTo>
                    <a:cubicBezTo>
                      <a:pt x="24" y="784"/>
                      <a:pt x="12" y="824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447" name="Oval 135"/>
              <p:cNvSpPr>
                <a:spLocks noChangeArrowheads="1"/>
              </p:cNvSpPr>
              <p:nvPr/>
            </p:nvSpPr>
            <p:spPr bwMode="auto">
              <a:xfrm>
                <a:off x="1056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48" name="Oval 136"/>
              <p:cNvSpPr>
                <a:spLocks noChangeArrowheads="1"/>
              </p:cNvSpPr>
              <p:nvPr/>
            </p:nvSpPr>
            <p:spPr bwMode="auto">
              <a:xfrm>
                <a:off x="81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49" name="Oval 137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50" name="Oval 138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51" name="Oval 139"/>
              <p:cNvSpPr>
                <a:spLocks noChangeArrowheads="1"/>
              </p:cNvSpPr>
              <p:nvPr/>
            </p:nvSpPr>
            <p:spPr bwMode="auto">
              <a:xfrm>
                <a:off x="576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52" name="Oval 140"/>
              <p:cNvSpPr>
                <a:spLocks noChangeArrowheads="1"/>
              </p:cNvSpPr>
              <p:nvPr/>
            </p:nvSpPr>
            <p:spPr bwMode="auto">
              <a:xfrm>
                <a:off x="864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53" name="Oval 141"/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54" name="Oval 142"/>
              <p:cNvSpPr>
                <a:spLocks noChangeArrowheads="1"/>
              </p:cNvSpPr>
              <p:nvPr/>
            </p:nvSpPr>
            <p:spPr bwMode="auto">
              <a:xfrm>
                <a:off x="139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97455" name="Text Box 143"/>
            <p:cNvSpPr txBox="1">
              <a:spLocks noChangeArrowheads="1"/>
            </p:cNvSpPr>
            <p:nvPr/>
          </p:nvSpPr>
          <p:spPr bwMode="auto">
            <a:xfrm>
              <a:off x="1152" y="3679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>
                  <a:effectLst/>
                  <a:latin typeface="Times New Roman" pitchFamily="18" charset="0"/>
                </a:rPr>
                <a:t>1000</a:t>
              </a:r>
            </a:p>
          </p:txBody>
        </p:sp>
      </p:grpSp>
      <p:grpSp>
        <p:nvGrpSpPr>
          <p:cNvPr id="12" name="Group 144"/>
          <p:cNvGrpSpPr>
            <a:grpSpLocks/>
          </p:cNvGrpSpPr>
          <p:nvPr/>
        </p:nvGrpSpPr>
        <p:grpSpPr bwMode="auto">
          <a:xfrm>
            <a:off x="3657600" y="4343400"/>
            <a:ext cx="1752600" cy="2122488"/>
            <a:chOff x="2016" y="2592"/>
            <a:chExt cx="1104" cy="1337"/>
          </a:xfrm>
        </p:grpSpPr>
        <p:grpSp>
          <p:nvGrpSpPr>
            <p:cNvPr id="13" name="Group 145"/>
            <p:cNvGrpSpPr>
              <a:grpSpLocks/>
            </p:cNvGrpSpPr>
            <p:nvPr/>
          </p:nvGrpSpPr>
          <p:grpSpPr bwMode="auto">
            <a:xfrm>
              <a:off x="2016" y="2592"/>
              <a:ext cx="1104" cy="1008"/>
              <a:chOff x="2016" y="2640"/>
              <a:chExt cx="1104" cy="1008"/>
            </a:xfrm>
          </p:grpSpPr>
          <p:sp>
            <p:nvSpPr>
              <p:cNvPr id="397458" name="AutoShape 146"/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59" name="Oval 147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60" name="Oval 148"/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61" name="Oval 149"/>
              <p:cNvSpPr>
                <a:spLocks noChangeArrowheads="1"/>
              </p:cNvSpPr>
              <p:nvPr/>
            </p:nvSpPr>
            <p:spPr bwMode="auto">
              <a:xfrm>
                <a:off x="2448" y="29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62" name="Oval 150"/>
              <p:cNvSpPr>
                <a:spLocks noChangeArrowheads="1"/>
              </p:cNvSpPr>
              <p:nvPr/>
            </p:nvSpPr>
            <p:spPr bwMode="auto">
              <a:xfrm>
                <a:off x="2448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63" name="Oval 151"/>
              <p:cNvSpPr>
                <a:spLocks noChangeArrowheads="1"/>
              </p:cNvSpPr>
              <p:nvPr/>
            </p:nvSpPr>
            <p:spPr bwMode="auto">
              <a:xfrm>
                <a:off x="2544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64" name="Oval 152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65" name="Oval 153"/>
              <p:cNvSpPr>
                <a:spLocks noChangeArrowheads="1"/>
              </p:cNvSpPr>
              <p:nvPr/>
            </p:nvSpPr>
            <p:spPr bwMode="auto">
              <a:xfrm>
                <a:off x="2832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66" name="Oval 154"/>
              <p:cNvSpPr>
                <a:spLocks noChangeArrowheads="1"/>
              </p:cNvSpPr>
              <p:nvPr/>
            </p:nvSpPr>
            <p:spPr bwMode="auto">
              <a:xfrm>
                <a:off x="283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67" name="Oval 155"/>
              <p:cNvSpPr>
                <a:spLocks noChangeArrowheads="1"/>
              </p:cNvSpPr>
              <p:nvPr/>
            </p:nvSpPr>
            <p:spPr bwMode="auto">
              <a:xfrm>
                <a:off x="2496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68" name="Oval 156"/>
              <p:cNvSpPr>
                <a:spLocks noChangeArrowheads="1"/>
              </p:cNvSpPr>
              <p:nvPr/>
            </p:nvSpPr>
            <p:spPr bwMode="auto">
              <a:xfrm>
                <a:off x="240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69" name="Oval 157"/>
              <p:cNvSpPr>
                <a:spLocks noChangeArrowheads="1"/>
              </p:cNvSpPr>
              <p:nvPr/>
            </p:nvSpPr>
            <p:spPr bwMode="auto">
              <a:xfrm>
                <a:off x="2784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70" name="Oval 158"/>
              <p:cNvSpPr>
                <a:spLocks noChangeArrowheads="1"/>
              </p:cNvSpPr>
              <p:nvPr/>
            </p:nvSpPr>
            <p:spPr bwMode="auto">
              <a:xfrm>
                <a:off x="268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71" name="Oval 159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72" name="Oval 160"/>
              <p:cNvSpPr>
                <a:spLocks noChangeArrowheads="1"/>
              </p:cNvSpPr>
              <p:nvPr/>
            </p:nvSpPr>
            <p:spPr bwMode="auto">
              <a:xfrm>
                <a:off x="2832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73" name="Oval 161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74" name="Oval 162"/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75" name="Oval 163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76" name="Oval 164"/>
              <p:cNvSpPr>
                <a:spLocks noChangeArrowheads="1"/>
              </p:cNvSpPr>
              <p:nvPr/>
            </p:nvSpPr>
            <p:spPr bwMode="auto">
              <a:xfrm>
                <a:off x="2304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77" name="Oval 165"/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78" name="Oval 166"/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79" name="Oval 167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80" name="Oval 168"/>
              <p:cNvSpPr>
                <a:spLocks noChangeArrowheads="1"/>
              </p:cNvSpPr>
              <p:nvPr/>
            </p:nvSpPr>
            <p:spPr bwMode="auto">
              <a:xfrm>
                <a:off x="288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81" name="Oval 169"/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82" name="Freeform 170"/>
              <p:cNvSpPr>
                <a:spLocks/>
              </p:cNvSpPr>
              <p:nvPr/>
            </p:nvSpPr>
            <p:spPr bwMode="auto">
              <a:xfrm>
                <a:off x="2208" y="2688"/>
                <a:ext cx="824" cy="928"/>
              </a:xfrm>
              <a:custGeom>
                <a:avLst/>
                <a:gdLst/>
                <a:ahLst/>
                <a:cxnLst>
                  <a:cxn ang="0">
                    <a:pos x="336" y="0"/>
                  </a:cxn>
                  <a:cxn ang="0">
                    <a:pos x="432" y="144"/>
                  </a:cxn>
                  <a:cxn ang="0">
                    <a:pos x="384" y="240"/>
                  </a:cxn>
                  <a:cxn ang="0">
                    <a:pos x="288" y="240"/>
                  </a:cxn>
                  <a:cxn ang="0">
                    <a:pos x="192" y="432"/>
                  </a:cxn>
                  <a:cxn ang="0">
                    <a:pos x="336" y="576"/>
                  </a:cxn>
                  <a:cxn ang="0">
                    <a:pos x="432" y="480"/>
                  </a:cxn>
                  <a:cxn ang="0">
                    <a:pos x="576" y="480"/>
                  </a:cxn>
                  <a:cxn ang="0">
                    <a:pos x="672" y="672"/>
                  </a:cxn>
                  <a:cxn ang="0">
                    <a:pos x="624" y="720"/>
                  </a:cxn>
                  <a:cxn ang="0">
                    <a:pos x="816" y="864"/>
                  </a:cxn>
                  <a:cxn ang="0">
                    <a:pos x="576" y="912"/>
                  </a:cxn>
                  <a:cxn ang="0">
                    <a:pos x="480" y="768"/>
                  </a:cxn>
                  <a:cxn ang="0">
                    <a:pos x="240" y="864"/>
                  </a:cxn>
                  <a:cxn ang="0">
                    <a:pos x="144" y="864"/>
                  </a:cxn>
                  <a:cxn ang="0">
                    <a:pos x="192" y="624"/>
                  </a:cxn>
                  <a:cxn ang="0">
                    <a:pos x="96" y="576"/>
                  </a:cxn>
                  <a:cxn ang="0">
                    <a:pos x="0" y="864"/>
                  </a:cxn>
                </a:cxnLst>
                <a:rect l="0" t="0" r="r" b="b"/>
                <a:pathLst>
                  <a:path w="824" h="928">
                    <a:moveTo>
                      <a:pt x="336" y="0"/>
                    </a:moveTo>
                    <a:cubicBezTo>
                      <a:pt x="380" y="52"/>
                      <a:pt x="424" y="104"/>
                      <a:pt x="432" y="144"/>
                    </a:cubicBezTo>
                    <a:cubicBezTo>
                      <a:pt x="440" y="184"/>
                      <a:pt x="408" y="224"/>
                      <a:pt x="384" y="240"/>
                    </a:cubicBezTo>
                    <a:cubicBezTo>
                      <a:pt x="360" y="256"/>
                      <a:pt x="320" y="208"/>
                      <a:pt x="288" y="240"/>
                    </a:cubicBezTo>
                    <a:cubicBezTo>
                      <a:pt x="256" y="272"/>
                      <a:pt x="184" y="376"/>
                      <a:pt x="192" y="432"/>
                    </a:cubicBezTo>
                    <a:cubicBezTo>
                      <a:pt x="200" y="488"/>
                      <a:pt x="296" y="568"/>
                      <a:pt x="336" y="576"/>
                    </a:cubicBezTo>
                    <a:cubicBezTo>
                      <a:pt x="376" y="584"/>
                      <a:pt x="392" y="496"/>
                      <a:pt x="432" y="480"/>
                    </a:cubicBezTo>
                    <a:cubicBezTo>
                      <a:pt x="472" y="464"/>
                      <a:pt x="536" y="448"/>
                      <a:pt x="576" y="480"/>
                    </a:cubicBezTo>
                    <a:cubicBezTo>
                      <a:pt x="616" y="512"/>
                      <a:pt x="664" y="632"/>
                      <a:pt x="672" y="672"/>
                    </a:cubicBezTo>
                    <a:cubicBezTo>
                      <a:pt x="680" y="712"/>
                      <a:pt x="600" y="688"/>
                      <a:pt x="624" y="720"/>
                    </a:cubicBezTo>
                    <a:cubicBezTo>
                      <a:pt x="648" y="752"/>
                      <a:pt x="824" y="832"/>
                      <a:pt x="816" y="864"/>
                    </a:cubicBezTo>
                    <a:cubicBezTo>
                      <a:pt x="808" y="896"/>
                      <a:pt x="632" y="928"/>
                      <a:pt x="576" y="912"/>
                    </a:cubicBezTo>
                    <a:cubicBezTo>
                      <a:pt x="520" y="896"/>
                      <a:pt x="536" y="776"/>
                      <a:pt x="480" y="768"/>
                    </a:cubicBezTo>
                    <a:cubicBezTo>
                      <a:pt x="424" y="760"/>
                      <a:pt x="296" y="848"/>
                      <a:pt x="240" y="864"/>
                    </a:cubicBezTo>
                    <a:cubicBezTo>
                      <a:pt x="184" y="880"/>
                      <a:pt x="152" y="904"/>
                      <a:pt x="144" y="864"/>
                    </a:cubicBezTo>
                    <a:cubicBezTo>
                      <a:pt x="136" y="824"/>
                      <a:pt x="200" y="672"/>
                      <a:pt x="192" y="624"/>
                    </a:cubicBezTo>
                    <a:cubicBezTo>
                      <a:pt x="184" y="576"/>
                      <a:pt x="128" y="536"/>
                      <a:pt x="96" y="576"/>
                    </a:cubicBezTo>
                    <a:cubicBezTo>
                      <a:pt x="64" y="616"/>
                      <a:pt x="32" y="740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97483" name="Oval 171"/>
              <p:cNvSpPr>
                <a:spLocks noChangeArrowheads="1"/>
              </p:cNvSpPr>
              <p:nvPr/>
            </p:nvSpPr>
            <p:spPr bwMode="auto">
              <a:xfrm>
                <a:off x="2784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97484" name="Oval 172"/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397485" name="Text Box 173"/>
            <p:cNvSpPr txBox="1">
              <a:spLocks noChangeArrowheads="1"/>
            </p:cNvSpPr>
            <p:nvPr/>
          </p:nvSpPr>
          <p:spPr bwMode="auto">
            <a:xfrm>
              <a:off x="2544" y="3679"/>
              <a:ext cx="5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sz="2000">
                  <a:effectLst/>
                  <a:latin typeface="Times New Roman" pitchFamily="18" charset="0"/>
                </a:rPr>
                <a:t>10000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62744"/>
            <a:ext cx="7772400" cy="762000"/>
          </a:xfrm>
        </p:spPr>
        <p:txBody>
          <a:bodyPr/>
          <a:lstStyle/>
          <a:p>
            <a:r>
              <a:rPr lang="en-US" dirty="0"/>
              <a:t>Two-dimensions </a:t>
            </a:r>
            <a:endParaRPr lang="en-CA" dirty="0"/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228600" y="1042690"/>
            <a:ext cx="8915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spcBef>
                <a:spcPct val="0"/>
              </a:spcBef>
            </a:pPr>
            <a:r>
              <a:rPr lang="de-DE" dirty="0">
                <a:effectLst/>
                <a:latin typeface="Arial" pitchFamily="34" charset="0"/>
              </a:rPr>
              <a:t>Example : Learning a two-dimensional representation of a two-dimensional (square) input space: </a:t>
            </a:r>
            <a:r>
              <a:rPr lang="en-US" dirty="0">
                <a:effectLst/>
                <a:latin typeface="Arial" pitchFamily="34" charset="0"/>
              </a:rPr>
              <a:t>weight vectors during the ordering process, two dimensional array.</a:t>
            </a:r>
            <a:endParaRPr lang="de-DE" dirty="0">
              <a:effectLst/>
              <a:latin typeface="Arial" pitchFamily="34" charset="0"/>
            </a:endParaRPr>
          </a:p>
        </p:txBody>
      </p:sp>
      <p:pic>
        <p:nvPicPr>
          <p:cNvPr id="398508" name="Picture 17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676400"/>
            <a:ext cx="7086600" cy="49339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66800"/>
          </a:xfrm>
        </p:spPr>
        <p:txBody>
          <a:bodyPr/>
          <a:lstStyle/>
          <a:p>
            <a:r>
              <a:rPr lang="en-US" dirty="0"/>
              <a:t>Three-dimensions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5482952" cy="4325112"/>
          </a:xfrm>
        </p:spPr>
        <p:txBody>
          <a:bodyPr/>
          <a:lstStyle/>
          <a:p>
            <a:pPr algn="l" rtl="0"/>
            <a:r>
              <a:rPr lang="en-US" dirty="0"/>
              <a:t>Representation of three-dimensional (uniform) density functions by two-dimensional maps.</a:t>
            </a:r>
            <a:endParaRPr lang="he-IL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 l="16014" t="4090" r="10211" b="2834"/>
          <a:stretch>
            <a:fillRect/>
          </a:stretch>
        </p:blipFill>
        <p:spPr bwMode="auto">
          <a:xfrm>
            <a:off x="6571685" y="3861048"/>
            <a:ext cx="2536819" cy="29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l="6725" r="4959" b="3028"/>
          <a:stretch>
            <a:fillRect/>
          </a:stretch>
        </p:blipFill>
        <p:spPr bwMode="auto">
          <a:xfrm>
            <a:off x="6084168" y="396616"/>
            <a:ext cx="3096344" cy="33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89992"/>
            <a:ext cx="8229600" cy="10668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Taxonomy (Hierarchical clustering) of abstract data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 t="2995" b="7154"/>
          <a:stretch>
            <a:fillRect/>
          </a:stretch>
        </p:blipFill>
        <p:spPr bwMode="auto">
          <a:xfrm>
            <a:off x="0" y="1484784"/>
            <a:ext cx="91440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9546" t="4968" r="15282" b="13156"/>
          <a:stretch>
            <a:fillRect/>
          </a:stretch>
        </p:blipFill>
        <p:spPr bwMode="auto">
          <a:xfrm>
            <a:off x="1835696" y="2060848"/>
            <a:ext cx="61206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l="16400" t="6265" r="5201" b="10951"/>
          <a:stretch>
            <a:fillRect/>
          </a:stretch>
        </p:blipFill>
        <p:spPr bwMode="auto">
          <a:xfrm>
            <a:off x="1259632" y="2060848"/>
            <a:ext cx="705678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66800"/>
          </a:xfrm>
        </p:spPr>
        <p:txBody>
          <a:bodyPr/>
          <a:lstStyle/>
          <a:p>
            <a:r>
              <a:rPr lang="en-US" dirty="0"/>
              <a:t>Phoneme Map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13176"/>
            <a:ext cx="9144000" cy="1844824"/>
          </a:xfrm>
        </p:spPr>
        <p:txBody>
          <a:bodyPr>
            <a:normAutofit fontScale="62500" lnSpcReduction="20000"/>
          </a:bodyPr>
          <a:lstStyle/>
          <a:p>
            <a:pPr algn="l" rtl="0">
              <a:buNone/>
            </a:pPr>
            <a:r>
              <a:rPr lang="en-US" dirty="0"/>
              <a:t>An example of phoneme map. Natural Finnish speech was processed by a model of the </a:t>
            </a:r>
          </a:p>
          <a:p>
            <a:pPr algn="l" rtl="0">
              <a:buNone/>
            </a:pPr>
            <a:r>
              <a:rPr lang="en-US" dirty="0"/>
              <a:t>inner ear which performs its frequency analysis. The resulting signals were then </a:t>
            </a:r>
          </a:p>
          <a:p>
            <a:pPr algn="l" rtl="0">
              <a:buNone/>
            </a:pPr>
            <a:r>
              <a:rPr lang="en-US" dirty="0"/>
              <a:t>connected to an artificial network, the cells which are shown in this picture as circles. </a:t>
            </a:r>
          </a:p>
          <a:p>
            <a:pPr algn="l" rtl="0">
              <a:buNone/>
            </a:pPr>
            <a:r>
              <a:rPr lang="en-US" dirty="0"/>
              <a:t>The cells were tuned automatically, without any supervision or extra information given, </a:t>
            </a:r>
          </a:p>
          <a:p>
            <a:pPr algn="l" rtl="0">
              <a:buNone/>
            </a:pPr>
            <a:r>
              <a:rPr lang="en-US" dirty="0"/>
              <a:t>to the acoustic units of speech known as phonons. The cells are labeled by the symbols </a:t>
            </a:r>
          </a:p>
          <a:p>
            <a:pPr algn="l" rtl="0">
              <a:buNone/>
            </a:pPr>
            <a:r>
              <a:rPr lang="en-US" dirty="0"/>
              <a:t>of those phonemes to which the “learned” to give responses; most cells give a unique answer, whereas the double labels show which cells respond two phonemes.</a:t>
            </a:r>
            <a:endParaRPr lang="he-IL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 l="7647" t="-1799" r="1680"/>
          <a:stretch>
            <a:fillRect/>
          </a:stretch>
        </p:blipFill>
        <p:spPr bwMode="auto">
          <a:xfrm>
            <a:off x="-36511" y="908720"/>
            <a:ext cx="918051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/>
          <a:lstStyle/>
          <a:p>
            <a:r>
              <a:rPr lang="en-US" dirty="0"/>
              <a:t>Roadmap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4325112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Introduction</a:t>
            </a:r>
          </a:p>
          <a:p>
            <a:pPr algn="l" rtl="0"/>
            <a:r>
              <a:rPr lang="en-US" dirty="0"/>
              <a:t>Artificial Neural Networks</a:t>
            </a:r>
          </a:p>
          <a:p>
            <a:pPr algn="l" rtl="0"/>
            <a:r>
              <a:rPr lang="en-US" dirty="0"/>
              <a:t>Competitive learning</a:t>
            </a:r>
          </a:p>
          <a:p>
            <a:pPr algn="l" rtl="0"/>
            <a:r>
              <a:rPr lang="en-US" dirty="0"/>
              <a:t>Self-Organizing Map (SOM)</a:t>
            </a:r>
          </a:p>
          <a:p>
            <a:pPr algn="l" rtl="0"/>
            <a:r>
              <a:rPr lang="en-US" dirty="0"/>
              <a:t>Examples</a:t>
            </a:r>
          </a:p>
          <a:p>
            <a:pPr algn="l" rtl="0"/>
            <a:r>
              <a:rPr lang="en-US" dirty="0"/>
              <a:t>Survey of Practical Application of The Map</a:t>
            </a:r>
          </a:p>
          <a:p>
            <a:pPr algn="l" rtl="0"/>
            <a:r>
              <a:rPr lang="en-US" dirty="0"/>
              <a:t>Uses &amp; Application</a:t>
            </a:r>
          </a:p>
          <a:p>
            <a:pPr algn="l" rtl="0"/>
            <a:r>
              <a:rPr lang="en-US" dirty="0"/>
              <a:t>Conclusion &amp; Summery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29808" y="612648"/>
            <a:ext cx="2770584" cy="457200"/>
          </a:xfrm>
        </p:spPr>
        <p:txBody>
          <a:bodyPr/>
          <a:lstStyle/>
          <a:p>
            <a:pPr algn="l"/>
            <a:r>
              <a:rPr lang="en-US" sz="1000" dirty="0"/>
              <a:t>Business Intelligence Course </a:t>
            </a:r>
            <a:endParaRPr lang="he-IL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8E75-FFC0-449C-B0EA-6B2EB6BF1730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90736"/>
            <a:ext cx="4104456" cy="1266056"/>
          </a:xfrm>
        </p:spPr>
        <p:txBody>
          <a:bodyPr>
            <a:normAutofit fontScale="90000"/>
          </a:bodyPr>
          <a:lstStyle/>
          <a:p>
            <a:r>
              <a:rPr lang="en-US" dirty="0"/>
              <a:t>Unsupervised Learning in SOMs</a:t>
            </a:r>
            <a:endParaRPr lang="en-CA" dirty="0"/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381000" y="2502768"/>
            <a:ext cx="3352800" cy="107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spcBef>
                <a:spcPct val="0"/>
              </a:spcBef>
            </a:pPr>
            <a:r>
              <a:rPr lang="de-DE" dirty="0">
                <a:effectLst/>
                <a:latin typeface="Arial" pitchFamily="34" charset="0"/>
              </a:rPr>
              <a:t>Example :</a:t>
            </a:r>
            <a:br>
              <a:rPr lang="de-DE" dirty="0">
                <a:effectLst/>
                <a:latin typeface="Arial" pitchFamily="34" charset="0"/>
              </a:rPr>
            </a:br>
            <a:r>
              <a:rPr lang="de-DE" dirty="0">
                <a:effectLst/>
                <a:latin typeface="Arial" pitchFamily="34" charset="0"/>
              </a:rPr>
              <a:t>Learning a two-dimensional mapping of texture images</a:t>
            </a:r>
          </a:p>
        </p:txBody>
      </p:sp>
      <p:pic>
        <p:nvPicPr>
          <p:cNvPr id="412679" name="Picture 7" descr="\begin{figure}&#10;\centerline{&#10;\epsfig {figure=tt1.eps,width=6.5in}&#10;}\end{figure}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19600" y="838200"/>
            <a:ext cx="4030663" cy="5715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6" y="476672"/>
            <a:ext cx="8964488" cy="850776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of Practical Application of The Map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1800" dirty="0"/>
              <a:t>Statistical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recognition</a:t>
            </a:r>
            <a:r>
              <a:rPr lang="en-US" sz="1800" dirty="0"/>
              <a:t>, especially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 of speech</a:t>
            </a:r>
            <a:r>
              <a:rPr lang="en-US" sz="1800" dirty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/>
              <a:t>Control of robot arms, and other problems in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robotics</a:t>
            </a:r>
            <a:r>
              <a:rPr lang="en-US" sz="1800" dirty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/>
              <a:t>Control of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industrial processes</a:t>
            </a:r>
            <a:r>
              <a:rPr lang="en-US" sz="1800" dirty="0"/>
              <a:t>, especially diffusion processes in the production of semiconductor substrates.</a:t>
            </a:r>
          </a:p>
          <a:p>
            <a:pPr algn="l" rtl="0">
              <a:lnSpc>
                <a:spcPct val="150000"/>
              </a:lnSpc>
            </a:pPr>
            <a:r>
              <a:rPr lang="en-US" sz="1800" dirty="0"/>
              <a:t>Automatic synthesis of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systems</a:t>
            </a:r>
            <a:r>
              <a:rPr lang="en-US" sz="1800" dirty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/>
              <a:t>Adaptive devices for various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telecommunications</a:t>
            </a:r>
            <a:r>
              <a:rPr lang="en-US" sz="1800" dirty="0"/>
              <a:t> tasks.</a:t>
            </a:r>
            <a:endParaRPr lang="en-US" sz="1900" dirty="0"/>
          </a:p>
          <a:p>
            <a:pPr algn="l" rtl="0">
              <a:lnSpc>
                <a:spcPct val="150000"/>
              </a:lnSpc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compression</a:t>
            </a:r>
            <a:r>
              <a:rPr lang="en-US" sz="1800" dirty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Radar classification</a:t>
            </a:r>
            <a:r>
              <a:rPr lang="en-US" sz="1800" dirty="0"/>
              <a:t> of sea-ice.</a:t>
            </a:r>
          </a:p>
          <a:p>
            <a:pPr algn="l" rtl="0">
              <a:lnSpc>
                <a:spcPct val="150000"/>
              </a:lnSpc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en-US" sz="1800" dirty="0"/>
              <a:t> problems.</a:t>
            </a:r>
          </a:p>
          <a:p>
            <a:pPr algn="l" rtl="0">
              <a:lnSpc>
                <a:spcPct val="150000"/>
              </a:lnSpc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Sentence understanding</a:t>
            </a:r>
            <a:r>
              <a:rPr lang="en-US" sz="1800" dirty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800" dirty="0"/>
              <a:t>Application of expertise in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conceptual domains</a:t>
            </a:r>
            <a:r>
              <a:rPr lang="en-US" sz="1800" dirty="0"/>
              <a:t>.</a:t>
            </a:r>
          </a:p>
          <a:p>
            <a:pPr algn="l" rtl="0">
              <a:lnSpc>
                <a:spcPct val="150000"/>
              </a:lnSpc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en-US" sz="1800" dirty="0"/>
              <a:t> of insert courtship songs.</a:t>
            </a:r>
            <a:endParaRPr lang="he-IL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en-US" dirty="0"/>
              <a:t>Uses &amp; Applications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pPr algn="l" rtl="0"/>
            <a:r>
              <a:rPr lang="en-US" u="sng" dirty="0">
                <a:hlinkClick r:id="rId3"/>
              </a:rPr>
              <a:t>CSSCP</a:t>
            </a:r>
            <a:r>
              <a:rPr lang="en-US" u="sng" dirty="0"/>
              <a:t> </a:t>
            </a:r>
            <a:r>
              <a:rPr lang="en-US" dirty="0"/>
              <a:t>–Classification System for Serial Criminal Patterns – Chicago police.</a:t>
            </a:r>
            <a:endParaRPr lang="he-IL" dirty="0"/>
          </a:p>
        </p:txBody>
      </p:sp>
      <p:sp>
        <p:nvSpPr>
          <p:cNvPr id="5" name="Action Button: Document 4">
            <a:hlinkClick r:id="rId4" action="ppaction://hlinkfile" highlightClick="1"/>
          </p:cNvPr>
          <p:cNvSpPr/>
          <p:nvPr/>
        </p:nvSpPr>
        <p:spPr>
          <a:xfrm>
            <a:off x="6516216" y="2276872"/>
            <a:ext cx="288032" cy="36004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dirty="0"/>
              <a:t>Uses &amp; Applications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776"/>
            <a:ext cx="8382000" cy="4525963"/>
          </a:xfrm>
        </p:spPr>
        <p:txBody>
          <a:bodyPr/>
          <a:lstStyle/>
          <a:p>
            <a:pPr algn="l" rtl="0"/>
            <a:r>
              <a:rPr lang="en-US" sz="2800" dirty="0"/>
              <a:t>Classifying World Poverty</a:t>
            </a:r>
          </a:p>
        </p:txBody>
      </p:sp>
      <p:pic>
        <p:nvPicPr>
          <p:cNvPr id="29700" name="Picture 4" descr="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060" y="1988840"/>
            <a:ext cx="5774076" cy="4869160"/>
          </a:xfrm>
          <a:noFill/>
          <a:ln/>
        </p:spPr>
      </p:pic>
      <p:pic>
        <p:nvPicPr>
          <p:cNvPr id="29702" name="Picture 6" descr="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748844" y="2708921"/>
            <a:ext cx="3359660" cy="2088232"/>
          </a:xfrm>
          <a:noFill/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/>
          <a:lstStyle/>
          <a:p>
            <a:r>
              <a:rPr lang="en-US" dirty="0"/>
              <a:t>Roadmap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168"/>
            <a:ext cx="8229600" cy="4325112"/>
          </a:xfrm>
        </p:spPr>
        <p:txBody>
          <a:bodyPr>
            <a:normAutofit/>
          </a:bodyPr>
          <a:lstStyle/>
          <a:p>
            <a:pPr algn="l" rtl="0">
              <a:buFont typeface="Wingdings" pitchFamily="2" charset="2"/>
              <a:buChar char="ü"/>
            </a:pPr>
            <a:r>
              <a:rPr lang="en-US" dirty="0"/>
              <a:t> Introduction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dirty="0"/>
              <a:t> Artificial Neural Networks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dirty="0"/>
              <a:t> Competitive learning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dirty="0"/>
              <a:t> Self-Organizing Map (SOM)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dirty="0"/>
              <a:t> Examples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dirty="0"/>
              <a:t> Survey of Practical Application of The Map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dirty="0"/>
              <a:t> Uses &amp; Application</a:t>
            </a:r>
          </a:p>
          <a:p>
            <a:pPr algn="l" rtl="0"/>
            <a:r>
              <a:rPr lang="en-US" dirty="0"/>
              <a:t> Conclusion &amp; Summery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29808" y="612648"/>
            <a:ext cx="2770584" cy="457200"/>
          </a:xfrm>
        </p:spPr>
        <p:txBody>
          <a:bodyPr/>
          <a:lstStyle/>
          <a:p>
            <a:pPr algn="l"/>
            <a:r>
              <a:rPr lang="en-US" sz="1000" dirty="0"/>
              <a:t>Business Intelligence Course </a:t>
            </a:r>
            <a:endParaRPr lang="he-IL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8E75-FFC0-449C-B0EA-6B2EB6BF1730}" type="slidenum">
              <a:rPr lang="he-IL" smtClean="0"/>
              <a:pPr/>
              <a:t>24</a:t>
            </a:fld>
            <a:endParaRPr lang="he-I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60"/>
            <a:ext cx="8229600" cy="1066800"/>
          </a:xfrm>
        </p:spPr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The SOM help classify data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SOM help identify clusters and outlying data points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exact meaning of the clusters and outliers are left for interpretation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This is a tool that can be added to the more conventional seismic interpretation process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Reduces human bias in the analysis </a:t>
            </a:r>
          </a:p>
          <a:p>
            <a:pPr algn="l" rtl="0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n-US" dirty="0"/>
              <a:t>Conclusion &amp; Summery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616"/>
            <a:ext cx="8229600" cy="5089752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/>
              <a:t>SOM is the most popular artificial neural network algorithm in the unsupervised learning category.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About 4000 research articles on it have appeared in the open literature, and many industrial projects use the SOM as a tool for solving hard real-world problems.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Many fields of science have adopted the SOM as a standard analytical tool: statistics, signal processing, control theory, financial analysis, experimental physics, chemistry and medicine.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SOM solves difficult high-dimensional and nonlinear problems such as feature extraction and classification of images and acoustic patterns, adaptive control of robots, and equalization, demodulation, and error-tolerant transmission of signals in telecommunications.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 new area is the organization of very large document collections.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SOM is one of the most realistic models of the biological brain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pic>
        <p:nvPicPr>
          <p:cNvPr id="6" name="Content Placeholder 5" descr="iStock_000005875373XSmal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73250" y="2620963"/>
            <a:ext cx="53975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Seminar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8E75-FFC0-449C-B0EA-6B2EB6BF1730}" type="slidenum">
              <a:rPr lang="he-IL" smtClean="0"/>
              <a:pPr/>
              <a:t>27</a:t>
            </a:fld>
            <a:endParaRPr lang="he-IL"/>
          </a:p>
        </p:txBody>
      </p:sp>
      <p:pic>
        <p:nvPicPr>
          <p:cNvPr id="7" name="Picture 6" descr="FAQ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908720"/>
            <a:ext cx="2088231" cy="12956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" name="Content Placeholder 6" descr="iStock_000004820750XSma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58344" y="3789040"/>
            <a:ext cx="2049760" cy="15373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Mining Seminar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8E75-FFC0-449C-B0EA-6B2EB6BF1730}" type="slidenum">
              <a:rPr lang="he-IL" smtClean="0"/>
              <a:pPr/>
              <a:t>28</a:t>
            </a:fld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2837639" y="3244334"/>
            <a:ext cx="3318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Thank you for your attention...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Self-Organizing Map ,</a:t>
            </a:r>
            <a:r>
              <a:rPr lang="en-US" i="1" dirty="0"/>
              <a:t>T </a:t>
            </a:r>
            <a:r>
              <a:rPr lang="en-US" i="1" dirty="0" err="1"/>
              <a:t>Kohonen</a:t>
            </a:r>
            <a:r>
              <a:rPr lang="en-US" i="1" dirty="0"/>
              <a:t> - Proceedings of the IEEE, 1990 - ieeexplore.ieee.org</a:t>
            </a:r>
            <a:endParaRPr lang="he-IL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20" y="260648"/>
            <a:ext cx="9144000" cy="7620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904088"/>
            <a:ext cx="8712968" cy="4325112"/>
          </a:xfrm>
        </p:spPr>
        <p:txBody>
          <a:bodyPr>
            <a:noAutofit/>
          </a:bodyPr>
          <a:lstStyle/>
          <a:p>
            <a:pPr algn="l" rtl="0">
              <a:spcBef>
                <a:spcPct val="1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en-US" dirty="0"/>
              <a:t>In </a:t>
            </a:r>
            <a:r>
              <a:rPr lang="en-US"/>
              <a:t>the last </a:t>
            </a:r>
            <a:r>
              <a:rPr lang="en-US" dirty="0"/>
              <a:t>lecture , we talked about </a:t>
            </a:r>
            <a:r>
              <a:rPr 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learning.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en-US" dirty="0"/>
              <a:t>This is not biologically plausible: In a biological system, there is no external “teacher” who manipulates the network’s weights from outside the network. 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en-US" dirty="0"/>
              <a:t>Self organization is a basic property of the brain’s computational structure.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en-US" dirty="0"/>
              <a:t>Biologically more adequate: </a:t>
            </a:r>
            <a:r>
              <a:rPr lang="en-US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learning.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en-US" dirty="0"/>
              <a:t>We will speak about Self-Organizing Maps (SOMs) - unsupervised learning (</a:t>
            </a:r>
            <a:r>
              <a:rPr lang="en-US" dirty="0" err="1"/>
              <a:t>Kohonen</a:t>
            </a:r>
            <a:r>
              <a:rPr lang="en-US" dirty="0"/>
              <a:t>, 1980).</a:t>
            </a:r>
          </a:p>
          <a:p>
            <a:endParaRPr lang="he-I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en-US" dirty="0"/>
              <a:t>Artificial Neural Networks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8" y="1484785"/>
            <a:ext cx="9077325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800"/>
          </a:xfrm>
        </p:spPr>
        <p:txBody>
          <a:bodyPr/>
          <a:lstStyle/>
          <a:p>
            <a:r>
              <a:rPr lang="en-US" dirty="0"/>
              <a:t>Competitive learning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Assume :</a:t>
            </a:r>
          </a:p>
          <a:p>
            <a:pPr lvl="1" algn="l" rtl="0"/>
            <a:r>
              <a:rPr lang="en-US" sz="2200" dirty="0"/>
              <a:t>a sequence of statistical samples of </a:t>
            </a:r>
            <a:r>
              <a:rPr lang="en-US" sz="2200" dirty="0" err="1"/>
              <a:t>vectorial</a:t>
            </a:r>
            <a:r>
              <a:rPr lang="en-US" sz="2200" dirty="0"/>
              <a:t> observable                               </a:t>
            </a:r>
          </a:p>
          <a:p>
            <a:pPr lvl="1" algn="l" rtl="0">
              <a:buNone/>
            </a:pPr>
            <a:r>
              <a:rPr lang="en-US" sz="2200" dirty="0"/>
              <a:t>                                 t-time coordinate (t&gt;0).</a:t>
            </a:r>
          </a:p>
          <a:p>
            <a:pPr lvl="1" algn="l" rtl="0"/>
            <a:r>
              <a:rPr lang="en-US" sz="2200" dirty="0"/>
              <a:t>Set of variables references vectors   </a:t>
            </a:r>
          </a:p>
          <a:p>
            <a:pPr algn="l" rtl="0"/>
            <a:endParaRPr lang="en-US" sz="2400" dirty="0"/>
          </a:p>
          <a:p>
            <a:pPr lvl="1" algn="l" rtl="0"/>
            <a:r>
              <a:rPr lang="en-US" sz="2200" dirty="0"/>
              <a:t>Distance measure </a:t>
            </a:r>
          </a:p>
          <a:p>
            <a:pPr lvl="1" algn="l" rtl="0"/>
            <a:r>
              <a:rPr lang="en-US" sz="2200" dirty="0" err="1"/>
              <a:t>i</a:t>
            </a:r>
            <a:r>
              <a:rPr lang="en-US" sz="2200" dirty="0"/>
              <a:t>=c index of the best matching reference vector</a:t>
            </a:r>
          </a:p>
          <a:p>
            <a:pPr lvl="1" algn="l" rtl="0"/>
            <a:r>
              <a:rPr lang="en-US" sz="2200" dirty="0"/>
              <a:t>The smallest distance</a:t>
            </a:r>
          </a:p>
          <a:p>
            <a:pPr lvl="1" algn="l" rtl="0"/>
            <a:r>
              <a:rPr lang="en-US" sz="2200" dirty="0"/>
              <a:t>P(x)=the probability density function of the sample x</a:t>
            </a:r>
          </a:p>
          <a:p>
            <a:pPr algn="l" rtl="0"/>
            <a:r>
              <a:rPr lang="en-US" sz="2400" dirty="0"/>
              <a:t>Function of the input vector x: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The expected </a:t>
            </a:r>
            <a:r>
              <a:rPr lang="en-US" sz="2400" dirty="0" err="1"/>
              <a:t>rth</a:t>
            </a:r>
            <a:r>
              <a:rPr lang="en-US" sz="2400" dirty="0"/>
              <a:t> power reconstruction error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743" t="14538" b="12770"/>
          <a:stretch>
            <a:fillRect/>
          </a:stretch>
        </p:blipFill>
        <p:spPr bwMode="auto">
          <a:xfrm>
            <a:off x="1187624" y="1795289"/>
            <a:ext cx="185204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2515369"/>
            <a:ext cx="4972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499" y="2996952"/>
            <a:ext cx="1152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75906" y="3645024"/>
            <a:ext cx="12001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31840" y="5589240"/>
            <a:ext cx="4162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 cstate="print"/>
          <a:srcRect t="17581" b="12094"/>
          <a:stretch>
            <a:fillRect/>
          </a:stretch>
        </p:blipFill>
        <p:spPr bwMode="auto">
          <a:xfrm>
            <a:off x="3131393" y="4797152"/>
            <a:ext cx="47529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52400" y="2204864"/>
            <a:ext cx="4419600" cy="3919527"/>
          </a:xfrm>
        </p:spPr>
        <p:txBody>
          <a:bodyPr/>
          <a:lstStyle/>
          <a:p>
            <a:pPr algn="l" rtl="0"/>
            <a:r>
              <a:rPr lang="en-US" dirty="0"/>
              <a:t>Cell arrangement for the map and definition of variables.</a:t>
            </a:r>
            <a:endParaRPr lang="he-IL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 r="2586"/>
          <a:stretch>
            <a:fillRect/>
          </a:stretch>
        </p:blipFill>
        <p:spPr bwMode="auto">
          <a:xfrm>
            <a:off x="4506786" y="692696"/>
            <a:ext cx="4599089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68"/>
            <a:ext cx="8229600" cy="1066800"/>
          </a:xfrm>
        </p:spPr>
        <p:txBody>
          <a:bodyPr/>
          <a:lstStyle/>
          <a:p>
            <a:r>
              <a:rPr lang="en-US" dirty="0"/>
              <a:t>Competitive learning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/>
          <a:lstStyle/>
          <a:p>
            <a:pPr algn="l" rtl="0"/>
            <a:r>
              <a:rPr lang="en-US" dirty="0"/>
              <a:t>       monotonically decreasing sequence of scalar valued gain coefficients, 0&lt;      &lt;1</a:t>
            </a:r>
          </a:p>
          <a:p>
            <a:pPr algn="l" rtl="0"/>
            <a:r>
              <a:rPr lang="en-US" dirty="0"/>
              <a:t>Simplest analytical description of competitive learning: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“winner” m</a:t>
            </a:r>
            <a:r>
              <a:rPr lang="en-US" sz="2000" dirty="0"/>
              <a:t>c: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Updating rule: the correction          of  m</a:t>
            </a:r>
            <a:r>
              <a:rPr lang="en-US" sz="1600" dirty="0"/>
              <a:t>i</a:t>
            </a:r>
            <a:r>
              <a:rPr lang="en-US" dirty="0"/>
              <a:t>   :</a:t>
            </a:r>
            <a:endParaRPr lang="he-IL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492896"/>
            <a:ext cx="6543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4631" y="1124744"/>
            <a:ext cx="581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103" y="1556792"/>
            <a:ext cx="581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8442" y="3766170"/>
            <a:ext cx="4171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572" y="5229200"/>
            <a:ext cx="4381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47159" y="4725144"/>
            <a:ext cx="5810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pPr rtl="0"/>
            <a:r>
              <a:rPr lang="en-US" dirty="0"/>
              <a:t>Neighborhood </a:t>
            </a:r>
            <a:r>
              <a:rPr lang="en-US" dirty="0" err="1"/>
              <a:t>N</a:t>
            </a:r>
            <a:r>
              <a:rPr lang="en-US" sz="2000" dirty="0" err="1"/>
              <a:t>c</a:t>
            </a:r>
            <a:r>
              <a:rPr lang="en-US" sz="3600" dirty="0"/>
              <a:t>(t)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1489352"/>
          </a:xfrm>
        </p:spPr>
        <p:txBody>
          <a:bodyPr/>
          <a:lstStyle/>
          <a:p>
            <a:pPr algn="l" rtl="0"/>
            <a:r>
              <a:rPr lang="en-US" dirty="0"/>
              <a:t>Examples of topological neighborhood </a:t>
            </a:r>
            <a:r>
              <a:rPr lang="en-US" dirty="0" err="1"/>
              <a:t>N</a:t>
            </a:r>
            <a:r>
              <a:rPr lang="en-US" sz="2000" dirty="0" err="1"/>
              <a:t>c</a:t>
            </a:r>
            <a:r>
              <a:rPr lang="en-US" sz="2400" dirty="0"/>
              <a:t>(t), </a:t>
            </a:r>
            <a:r>
              <a:rPr lang="en-US" dirty="0"/>
              <a:t>where t1&lt;t2&lt;t3.</a:t>
            </a:r>
            <a:endParaRPr lang="he-IL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 l="14751" t="6332" r="6547" b="22755"/>
          <a:stretch>
            <a:fillRect/>
          </a:stretch>
        </p:blipFill>
        <p:spPr bwMode="auto">
          <a:xfrm>
            <a:off x="827584" y="1556792"/>
            <a:ext cx="748883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26064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Self-Organizing Maps (</a:t>
            </a:r>
            <a:r>
              <a:rPr lang="en-US" dirty="0" err="1"/>
              <a:t>Kohonen</a:t>
            </a:r>
            <a:r>
              <a:rPr lang="en-US" dirty="0"/>
              <a:t> Maps)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08144"/>
            <a:ext cx="8229600" cy="4829168"/>
          </a:xfrm>
        </p:spPr>
        <p:txBody>
          <a:bodyPr>
            <a:normAutofit fontScale="92500" lnSpcReduction="10000"/>
          </a:bodyPr>
          <a:lstStyle/>
          <a:p>
            <a:pPr algn="l" rtl="0">
              <a:spcBef>
                <a:spcPct val="10000"/>
              </a:spcBef>
              <a:spcAft>
                <a:spcPct val="30000"/>
              </a:spcAft>
            </a:pPr>
            <a:r>
              <a:rPr lang="en-US" dirty="0">
                <a:latin typeface="Arial" pitchFamily="34" charset="0"/>
              </a:rPr>
              <a:t>In the human cortex, multi-dimensional sensory input spaces (e.g., visual input, tactile input) are represented by two-dimensional maps.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</a:pPr>
            <a:r>
              <a:rPr lang="en-US" dirty="0">
                <a:latin typeface="Arial" pitchFamily="34" charset="0"/>
              </a:rPr>
              <a:t>The projection from sensory inputs onto such maps is topology conserving.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</a:pPr>
            <a:r>
              <a:rPr lang="en-US" dirty="0">
                <a:latin typeface="Arial" pitchFamily="34" charset="0"/>
              </a:rPr>
              <a:t>This means that neighboring areas in these maps represent neighboring areas in the sensory input space.</a:t>
            </a:r>
          </a:p>
          <a:p>
            <a:pPr algn="l" rtl="0">
              <a:spcBef>
                <a:spcPct val="10000"/>
              </a:spcBef>
              <a:spcAft>
                <a:spcPct val="30000"/>
              </a:spcAft>
            </a:pPr>
            <a:r>
              <a:rPr lang="en-US" dirty="0">
                <a:latin typeface="Arial" pitchFamily="34" charset="0"/>
              </a:rPr>
              <a:t>For example, neighboring areas in the sensory cortex are responsible for the arm and hand regions.</a:t>
            </a:r>
          </a:p>
          <a:p>
            <a:endParaRPr lang="he-IL" dirty="0"/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228600" y="1916832"/>
            <a:ext cx="8686800" cy="417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rtl="0">
              <a:spcBef>
                <a:spcPct val="10000"/>
              </a:spcBef>
              <a:spcAft>
                <a:spcPct val="30000"/>
              </a:spcAft>
            </a:pP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9906</TotalTime>
  <Words>2432</Words>
  <Application>Microsoft Office PowerPoint</Application>
  <PresentationFormat>On-screen Show (4:3)</PresentationFormat>
  <Paragraphs>295</Paragraphs>
  <Slides>29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Equation</vt:lpstr>
      <vt:lpstr>SOM : Self Organizing Maps</vt:lpstr>
      <vt:lpstr>Roadmap</vt:lpstr>
      <vt:lpstr>Introduction</vt:lpstr>
      <vt:lpstr>Artificial Neural Networks </vt:lpstr>
      <vt:lpstr>Competitive learning</vt:lpstr>
      <vt:lpstr>PowerPoint Presentation</vt:lpstr>
      <vt:lpstr>Competitive learning</vt:lpstr>
      <vt:lpstr>Neighborhood Nc(t)</vt:lpstr>
      <vt:lpstr>Self-Organizing Maps (Kohonen Maps)</vt:lpstr>
      <vt:lpstr>Self-Organizing Maps (Kohonen Maps)</vt:lpstr>
      <vt:lpstr>Self-Organizing Maps (Kohonen Maps)</vt:lpstr>
      <vt:lpstr>Self-Organizing Maps (Kohonen Maps)</vt:lpstr>
      <vt:lpstr>Unsupervised Learning in SOMs</vt:lpstr>
      <vt:lpstr>Update rule</vt:lpstr>
      <vt:lpstr>One dimension</vt:lpstr>
      <vt:lpstr>Two-dimensions </vt:lpstr>
      <vt:lpstr>Three-dimensions</vt:lpstr>
      <vt:lpstr>Taxonomy (Hierarchical clustering) of abstract data</vt:lpstr>
      <vt:lpstr>Phoneme Map</vt:lpstr>
      <vt:lpstr>Unsupervised Learning in SOMs</vt:lpstr>
      <vt:lpstr>Survey of Practical Application of The Map</vt:lpstr>
      <vt:lpstr>Uses &amp; Applications </vt:lpstr>
      <vt:lpstr>Uses &amp; Applications</vt:lpstr>
      <vt:lpstr>Roadmap</vt:lpstr>
      <vt:lpstr>Summary</vt:lpstr>
      <vt:lpstr>Conclusion &amp; Summery</vt:lpstr>
      <vt:lpstr>Questions</vt:lpstr>
      <vt:lpstr>PowerPoint Presentation</vt:lpstr>
      <vt:lpstr>References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Goldi</dc:creator>
  <cp:lastModifiedBy>Tal Dulberg</cp:lastModifiedBy>
  <cp:revision>102</cp:revision>
  <dcterms:created xsi:type="dcterms:W3CDTF">2011-12-03T09:30:44Z</dcterms:created>
  <dcterms:modified xsi:type="dcterms:W3CDTF">2022-06-02T08:42:12Z</dcterms:modified>
</cp:coreProperties>
</file>