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74" r:id="rId5"/>
    <p:sldId id="262" r:id="rId6"/>
    <p:sldId id="272" r:id="rId7"/>
    <p:sldId id="264" r:id="rId8"/>
    <p:sldId id="275" r:id="rId9"/>
    <p:sldId id="263" r:id="rId10"/>
    <p:sldId id="271" r:id="rId11"/>
    <p:sldId id="27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26765B-9377-41C9-BEDF-7B938110B153}">
  <a:tblStyle styleId="{5A26765B-9377-41C9-BEDF-7B938110B1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e19adc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e19adc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ce19adcf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ce19adcf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ce19adcf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ce19adcf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dcaa89f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dcaa89f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ce19adcf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ce19adcf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07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menovalexander200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emenovalexander2009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3896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 «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лгоритм нейронной сети yolov8  для  аннотирования людей на видео»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5775" y="280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Ученик 9-3 класса</a:t>
            </a:r>
            <a:br>
              <a:rPr lang="ru" sz="21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21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				МБОУ СОШ №17</a:t>
            </a:r>
            <a:endParaRPr sz="21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9580" lvl="0" indent="449580" algn="r" rtl="0">
              <a:lnSpc>
                <a:spcPct val="150000"/>
              </a:lnSpc>
              <a:spcBef>
                <a:spcPts val="800"/>
              </a:spcBef>
              <a:spcAft>
                <a:spcPts val="25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15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semenovalexander2009@gmail.com</a:t>
            </a:r>
            <a:r>
              <a:rPr lang="ru" sz="21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Семенов Александр Алексеевич</a:t>
            </a:r>
            <a:endParaRPr sz="21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05136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Qr</a:t>
            </a:r>
            <a:r>
              <a:rPr lang="ru-RU" dirty="0"/>
              <a:t>-коды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39" y="950547"/>
            <a:ext cx="3200847" cy="314368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379" y="950547"/>
            <a:ext cx="2450213" cy="371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7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3896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 «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ru" sz="2400" dirty="0">
                <a:latin typeface="Times New Roman"/>
                <a:ea typeface="Times New Roman"/>
                <a:cs typeface="Times New Roman"/>
                <a:sym typeface="Times New Roman"/>
              </a:rPr>
              <a:t>лгоритм нейронной сети yolov8  для  аннотирования людей на видео»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35775" y="2801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Ученик 9-3 класса</a:t>
            </a:r>
            <a:br>
              <a:rPr lang="ru" sz="21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21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				МБОУ СОШ №17</a:t>
            </a:r>
            <a:endParaRPr sz="21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9580" lvl="0" indent="449580" algn="r" rtl="0">
              <a:lnSpc>
                <a:spcPct val="150000"/>
              </a:lnSpc>
              <a:spcBef>
                <a:spcPts val="800"/>
              </a:spcBef>
              <a:spcAft>
                <a:spcPts val="25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15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semenovalexander2009@gmail.com</a:t>
            </a:r>
            <a:r>
              <a:rPr lang="ru" sz="21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Семенов Александр Алексеевич</a:t>
            </a:r>
            <a:endParaRPr sz="2150" dirty="0"/>
          </a:p>
        </p:txBody>
      </p:sp>
    </p:spTree>
    <p:extLst>
      <p:ext uri="{BB962C8B-B14F-4D97-AF65-F5344CB8AC3E}">
        <p14:creationId xmlns:p14="http://schemas.microsoft.com/office/powerpoint/2010/main" val="290398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9323" y="4459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Описание проекта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31607" y="1063844"/>
            <a:ext cx="21111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Цель разработки</a:t>
            </a:r>
            <a:endParaRPr lang="en-US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6BC2CB-78EB-40C2-B884-5556E7089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26993"/>
            <a:ext cx="1829727" cy="18297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5F1259-40AA-4384-B299-BFC4E11F4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844" y="1726993"/>
            <a:ext cx="1829727" cy="1829727"/>
          </a:xfrm>
          <a:prstGeom prst="rect">
            <a:avLst/>
          </a:prstGeom>
        </p:spPr>
      </p:pic>
      <p:sp>
        <p:nvSpPr>
          <p:cNvPr id="9" name="Google Shape;61;p14">
            <a:extLst>
              <a:ext uri="{FF2B5EF4-FFF2-40B4-BE49-F238E27FC236}">
                <a16:creationId xmlns:a16="http://schemas.microsoft.com/office/drawing/2014/main" id="{8D853C71-A4D8-4698-B6B1-4462B2DF45E4}"/>
              </a:ext>
            </a:extLst>
          </p:cNvPr>
          <p:cNvSpPr txBox="1">
            <a:spLocks/>
          </p:cNvSpPr>
          <p:nvPr/>
        </p:nvSpPr>
        <p:spPr>
          <a:xfrm>
            <a:off x="6032795" y="964329"/>
            <a:ext cx="224352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ru-RU" dirty="0"/>
              <a:t>Возможные потребители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6DAE12-588C-422E-8D68-0A82F8074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272" y="1726993"/>
            <a:ext cx="1829727" cy="1829727"/>
          </a:xfrm>
          <a:prstGeom prst="rect">
            <a:avLst/>
          </a:prstGeom>
        </p:spPr>
      </p:pic>
      <p:sp>
        <p:nvSpPr>
          <p:cNvPr id="12" name="Google Shape;61;p14">
            <a:extLst>
              <a:ext uri="{FF2B5EF4-FFF2-40B4-BE49-F238E27FC236}">
                <a16:creationId xmlns:a16="http://schemas.microsoft.com/office/drawing/2014/main" id="{A853847A-A4BF-447A-A762-80CC7A592CD4}"/>
              </a:ext>
            </a:extLst>
          </p:cNvPr>
          <p:cNvSpPr txBox="1">
            <a:spLocks/>
          </p:cNvSpPr>
          <p:nvPr/>
        </p:nvSpPr>
        <p:spPr>
          <a:xfrm>
            <a:off x="3003641" y="1097762"/>
            <a:ext cx="2368246" cy="55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1200"/>
              </a:spcBef>
              <a:buFont typeface="Arial"/>
              <a:buNone/>
            </a:pPr>
            <a:r>
              <a:rPr lang="ru-RU" dirty="0"/>
              <a:t>Основная функция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82732" y="989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ru-RU" dirty="0"/>
              <a:t>равнение преимуществ алгоритма и ручного труда</a:t>
            </a:r>
            <a:endParaRPr dirty="0"/>
          </a:p>
        </p:txBody>
      </p:sp>
      <p:sp>
        <p:nvSpPr>
          <p:cNvPr id="76" name="Google Shape;76;p16"/>
          <p:cNvSpPr/>
          <p:nvPr/>
        </p:nvSpPr>
        <p:spPr>
          <a:xfrm>
            <a:off x="338396" y="1960225"/>
            <a:ext cx="3779739" cy="45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  <a:highlight>
                <a:srgbClr val="FFD966"/>
              </a:highlight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23109" y="1955008"/>
            <a:ext cx="421031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2"/>
                </a:solidFill>
              </a:rPr>
              <a:t>Отсутсвие человеч</a:t>
            </a:r>
            <a:r>
              <a:rPr lang="ru-RU" sz="1800" dirty="0">
                <a:solidFill>
                  <a:schemeClr val="dk2"/>
                </a:solidFill>
              </a:rPr>
              <a:t>еского фактора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654D4D-407F-4887-9E31-93845311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397" y="1091856"/>
            <a:ext cx="771733" cy="771733"/>
          </a:xfrm>
          <a:prstGeom prst="rect">
            <a:avLst/>
          </a:prstGeom>
        </p:spPr>
      </p:pic>
      <p:sp>
        <p:nvSpPr>
          <p:cNvPr id="17" name="Google Shape;79;p16">
            <a:extLst>
              <a:ext uri="{FF2B5EF4-FFF2-40B4-BE49-F238E27FC236}">
                <a16:creationId xmlns:a16="http://schemas.microsoft.com/office/drawing/2014/main" id="{6597D20B-8D0C-4F7C-900C-E3834617711C}"/>
              </a:ext>
            </a:extLst>
          </p:cNvPr>
          <p:cNvSpPr txBox="1"/>
          <p:nvPr/>
        </p:nvSpPr>
        <p:spPr>
          <a:xfrm>
            <a:off x="1147064" y="698241"/>
            <a:ext cx="216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Алгоритм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8" name="Google Shape;79;p16">
            <a:extLst>
              <a:ext uri="{FF2B5EF4-FFF2-40B4-BE49-F238E27FC236}">
                <a16:creationId xmlns:a16="http://schemas.microsoft.com/office/drawing/2014/main" id="{F783FF40-8C13-42B6-8302-CEBE2CACF98E}"/>
              </a:ext>
            </a:extLst>
          </p:cNvPr>
          <p:cNvSpPr txBox="1"/>
          <p:nvPr/>
        </p:nvSpPr>
        <p:spPr>
          <a:xfrm>
            <a:off x="5754411" y="698241"/>
            <a:ext cx="216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Ручной труд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8D049C-655E-4256-A321-5AE55CFCC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897" y="1091856"/>
            <a:ext cx="651427" cy="651427"/>
          </a:xfrm>
          <a:prstGeom prst="rect">
            <a:avLst/>
          </a:prstGeom>
        </p:spPr>
      </p:pic>
      <p:sp>
        <p:nvSpPr>
          <p:cNvPr id="21" name="Google Shape;76;p16">
            <a:extLst>
              <a:ext uri="{FF2B5EF4-FFF2-40B4-BE49-F238E27FC236}">
                <a16:creationId xmlns:a16="http://schemas.microsoft.com/office/drawing/2014/main" id="{C9C5691A-E4EA-4CDA-AC84-0EA2AE3A88B5}"/>
              </a:ext>
            </a:extLst>
          </p:cNvPr>
          <p:cNvSpPr/>
          <p:nvPr/>
        </p:nvSpPr>
        <p:spPr>
          <a:xfrm>
            <a:off x="1147065" y="3216928"/>
            <a:ext cx="2162400" cy="45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  <a:highlight>
                <a:srgbClr val="FFD966"/>
              </a:highlight>
            </a:endParaRPr>
          </a:p>
        </p:txBody>
      </p:sp>
      <p:sp>
        <p:nvSpPr>
          <p:cNvPr id="22" name="Google Shape;81;p16">
            <a:extLst>
              <a:ext uri="{FF2B5EF4-FFF2-40B4-BE49-F238E27FC236}">
                <a16:creationId xmlns:a16="http://schemas.microsoft.com/office/drawing/2014/main" id="{E53D70A8-7CA8-4649-BC0C-E8233C33DC4D}"/>
              </a:ext>
            </a:extLst>
          </p:cNvPr>
          <p:cNvSpPr txBox="1"/>
          <p:nvPr/>
        </p:nvSpPr>
        <p:spPr>
          <a:xfrm>
            <a:off x="1210199" y="3211710"/>
            <a:ext cx="203613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Экономия денег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7" name="Google Shape;76;p16">
            <a:extLst>
              <a:ext uri="{FF2B5EF4-FFF2-40B4-BE49-F238E27FC236}">
                <a16:creationId xmlns:a16="http://schemas.microsoft.com/office/drawing/2014/main" id="{E01BC9FE-E12F-4AD3-B211-CED34D8E0618}"/>
              </a:ext>
            </a:extLst>
          </p:cNvPr>
          <p:cNvSpPr/>
          <p:nvPr/>
        </p:nvSpPr>
        <p:spPr>
          <a:xfrm>
            <a:off x="5792275" y="1955008"/>
            <a:ext cx="2431491" cy="45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  <a:highlight>
                <a:srgbClr val="FFD966"/>
              </a:highlight>
            </a:endParaRPr>
          </a:p>
        </p:txBody>
      </p:sp>
      <p:sp>
        <p:nvSpPr>
          <p:cNvPr id="28" name="Google Shape;81;p16">
            <a:extLst>
              <a:ext uri="{FF2B5EF4-FFF2-40B4-BE49-F238E27FC236}">
                <a16:creationId xmlns:a16="http://schemas.microsoft.com/office/drawing/2014/main" id="{098F1E92-1E32-47B7-9B28-F375CC660EFC}"/>
              </a:ext>
            </a:extLst>
          </p:cNvPr>
          <p:cNvSpPr txBox="1"/>
          <p:nvPr/>
        </p:nvSpPr>
        <p:spPr>
          <a:xfrm>
            <a:off x="5754411" y="1949790"/>
            <a:ext cx="249657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Коммуникабельность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9" name="Google Shape;76;p16">
            <a:extLst>
              <a:ext uri="{FF2B5EF4-FFF2-40B4-BE49-F238E27FC236}">
                <a16:creationId xmlns:a16="http://schemas.microsoft.com/office/drawing/2014/main" id="{FBE16D92-E4AC-4701-834C-C78F9A2EEA31}"/>
              </a:ext>
            </a:extLst>
          </p:cNvPr>
          <p:cNvSpPr/>
          <p:nvPr/>
        </p:nvSpPr>
        <p:spPr>
          <a:xfrm>
            <a:off x="1147064" y="2508062"/>
            <a:ext cx="2168997" cy="45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  <a:highlight>
                <a:srgbClr val="FFD966"/>
              </a:highlight>
            </a:endParaRPr>
          </a:p>
        </p:txBody>
      </p:sp>
      <p:sp>
        <p:nvSpPr>
          <p:cNvPr id="30" name="Google Shape;81;p16">
            <a:extLst>
              <a:ext uri="{FF2B5EF4-FFF2-40B4-BE49-F238E27FC236}">
                <a16:creationId xmlns:a16="http://schemas.microsoft.com/office/drawing/2014/main" id="{EEABCE2C-1550-4897-8E08-9E3DE4867205}"/>
              </a:ext>
            </a:extLst>
          </p:cNvPr>
          <p:cNvSpPr txBox="1"/>
          <p:nvPr/>
        </p:nvSpPr>
        <p:spPr>
          <a:xfrm>
            <a:off x="1147065" y="2497627"/>
            <a:ext cx="216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Эффективность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31" name="Google Shape;76;p16">
            <a:extLst>
              <a:ext uri="{FF2B5EF4-FFF2-40B4-BE49-F238E27FC236}">
                <a16:creationId xmlns:a16="http://schemas.microsoft.com/office/drawing/2014/main" id="{391CF7FA-0837-416E-9438-153BDA6CB83D}"/>
              </a:ext>
            </a:extLst>
          </p:cNvPr>
          <p:cNvSpPr/>
          <p:nvPr/>
        </p:nvSpPr>
        <p:spPr>
          <a:xfrm>
            <a:off x="5799075" y="2628367"/>
            <a:ext cx="2422626" cy="45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  <a:highlight>
                <a:srgbClr val="FFD966"/>
              </a:highlight>
            </a:endParaRPr>
          </a:p>
        </p:txBody>
      </p:sp>
      <p:sp>
        <p:nvSpPr>
          <p:cNvPr id="32" name="Google Shape;81;p16">
            <a:extLst>
              <a:ext uri="{FF2B5EF4-FFF2-40B4-BE49-F238E27FC236}">
                <a16:creationId xmlns:a16="http://schemas.microsoft.com/office/drawing/2014/main" id="{6282FE17-C650-44D3-82F9-2E95AA023F2C}"/>
              </a:ext>
            </a:extLst>
          </p:cNvPr>
          <p:cNvSpPr txBox="1"/>
          <p:nvPr/>
        </p:nvSpPr>
        <p:spPr>
          <a:xfrm>
            <a:off x="5851391" y="2617932"/>
            <a:ext cx="237031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2"/>
                </a:solidFill>
              </a:rPr>
              <a:t>Разносторонность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2DB61D-7853-43E2-A464-5B4FCC8F13F7}"/>
              </a:ext>
            </a:extLst>
          </p:cNvPr>
          <p:cNvSpPr/>
          <p:nvPr/>
        </p:nvSpPr>
        <p:spPr>
          <a:xfrm>
            <a:off x="4432391" y="555037"/>
            <a:ext cx="45720" cy="4489489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F981B-176D-4D40-9128-A44EAA03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282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" dirty="0"/>
              <a:t>Объем рынка </a:t>
            </a:r>
            <a:r>
              <a:rPr lang="ru-RU" dirty="0"/>
              <a:t>компьютерного зрения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4D6B9B-72B4-459E-AB04-841BED1AD5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4</a:t>
            </a:fld>
            <a:endParaRPr lang="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341FECE-5441-4E77-8D64-9E4331996FEC}"/>
              </a:ext>
            </a:extLst>
          </p:cNvPr>
          <p:cNvSpPr/>
          <p:nvPr/>
        </p:nvSpPr>
        <p:spPr>
          <a:xfrm>
            <a:off x="6397464" y="1464133"/>
            <a:ext cx="2381440" cy="2762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916"/>
              </a:lnSpc>
            </a:pPr>
            <a:r>
              <a:rPr lang="ru-RU" sz="1800" dirty="0">
                <a:solidFill>
                  <a:schemeClr val="bg2"/>
                </a:solidFill>
              </a:rPr>
              <a:t>По данным на 2024 год объем рынка составлял примерно 23 млрд $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ru-RU" sz="1800" dirty="0">
                <a:solidFill>
                  <a:schemeClr val="bg2"/>
                </a:solidFill>
              </a:rPr>
              <a:t>и прогнозируемые к 2030 году 50 млрд $,а в 2020 году имел объем в 11.2 млрд $.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DFF41C-0CE5-4A8A-8087-759DCA29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37085"/>
            <a:ext cx="5955611" cy="35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7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конкурентов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38575"/>
            <a:ext cx="234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Косвенные: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Швейцар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Сотрудник ЧОП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dirty="0"/>
              <a:t>Охранник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6" name="Google Shape;106;p19"/>
          <p:cNvSpPr txBox="1"/>
          <p:nvPr/>
        </p:nvSpPr>
        <p:spPr>
          <a:xfrm>
            <a:off x="6029700" y="1138575"/>
            <a:ext cx="3114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2"/>
                </a:solidFill>
              </a:rPr>
              <a:t>Прямые: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 dirty="0">
                <a:solidFill>
                  <a:schemeClr val="dk2"/>
                </a:solidFill>
                <a:highlight>
                  <a:srgbClr val="FFFFFF"/>
                </a:highlight>
              </a:rPr>
              <a:t>FindFace NTechLab</a:t>
            </a:r>
            <a:endParaRPr sz="18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 dirty="0">
                <a:solidFill>
                  <a:schemeClr val="dk2"/>
                </a:solidFill>
                <a:highlight>
                  <a:srgbClr val="FFFFFF"/>
                </a:highlight>
              </a:rPr>
              <a:t>Online Boosting Tracker</a:t>
            </a:r>
            <a:endParaRPr sz="18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 dirty="0">
                <a:solidFill>
                  <a:schemeClr val="dk2"/>
                </a:solidFill>
                <a:highlight>
                  <a:srgbClr val="FFFFFF"/>
                </a:highlight>
              </a:rPr>
              <a:t>MIL Tracker</a:t>
            </a:r>
            <a:endParaRPr sz="1800" dirty="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ru" sz="1800" dirty="0">
                <a:solidFill>
                  <a:schemeClr val="dk2"/>
                </a:solidFill>
              </a:rPr>
              <a:t>DeepSort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4B9DF3-0AC4-4186-846A-92F9759E32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5EE6D7-D9A1-494B-AB9A-44EE20F0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73" y="0"/>
            <a:ext cx="68120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9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работы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11700" y="1174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5100"/>
            <a:ext cx="4901624" cy="29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965" y="1123374"/>
            <a:ext cx="4820060" cy="27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6ADE4-A8E5-4664-9F94-36F8455C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-17066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Результаты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605D48-D7BD-45E4-90AB-FEDC5F8FE1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FE8497-A1EF-4159-9415-A34856FB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68" y="555634"/>
            <a:ext cx="2948210" cy="23197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451300-B127-486D-8E21-1BD30A572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075" y="540882"/>
            <a:ext cx="2937528" cy="23197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1F56BC-FB5D-4CD5-833D-A5932E7D7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024" y="2875427"/>
            <a:ext cx="4816405" cy="21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2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118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конкурентной среды</a:t>
            </a:r>
            <a:endParaRPr/>
          </a:p>
        </p:txBody>
      </p:sp>
      <p:cxnSp>
        <p:nvCxnSpPr>
          <p:cNvPr id="113" name="Google Shape;113;p20"/>
          <p:cNvCxnSpPr/>
          <p:nvPr/>
        </p:nvCxnSpPr>
        <p:spPr>
          <a:xfrm>
            <a:off x="0" y="2124550"/>
            <a:ext cx="9153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20"/>
          <p:cNvSpPr txBox="1"/>
          <p:nvPr/>
        </p:nvSpPr>
        <p:spPr>
          <a:xfrm>
            <a:off x="1215900" y="1457800"/>
            <a:ext cx="400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Бренд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40600" y="2163825"/>
            <a:ext cx="147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Мой проект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840600" y="2625525"/>
            <a:ext cx="120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DeepSort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840600" y="3018725"/>
            <a:ext cx="1911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bg2"/>
                </a:solidFill>
                <a:highlight>
                  <a:srgbClr val="F9F9F9"/>
                </a:highlight>
              </a:rPr>
              <a:t>Online Boosting Tracker</a:t>
            </a:r>
            <a:endParaRPr sz="1800" dirty="0">
              <a:solidFill>
                <a:schemeClr val="bg2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840600" y="3705825"/>
            <a:ext cx="127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MilTracker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388800" y="4207350"/>
            <a:ext cx="172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highlight>
                  <a:schemeClr val="lt1"/>
                </a:highlight>
              </a:rPr>
              <a:t>NTechLab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2828475" y="1319200"/>
            <a:ext cx="1821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Страна производитель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894500" y="2197475"/>
            <a:ext cx="5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РФ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894500" y="4207350"/>
            <a:ext cx="5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РФ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894500" y="2679613"/>
            <a:ext cx="5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GR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894500" y="3087225"/>
            <a:ext cx="72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USA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894500" y="3657125"/>
            <a:ext cx="65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USA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746875" y="359425"/>
            <a:ext cx="1542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2"/>
                </a:solidFill>
              </a:rPr>
              <a:t>Работа в сложных условиях(затемнение,частичное перекрытие)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850" y="2150288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850" y="4172925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850" y="3141325"/>
            <a:ext cx="393199" cy="39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850" y="3657125"/>
            <a:ext cx="393199" cy="39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850" y="2625525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6772275" y="1385650"/>
            <a:ext cx="1668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Готов к эксплуатации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73" y="2191000"/>
            <a:ext cx="393199" cy="39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450" y="2620063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450" y="3101613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700" y="3651750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700" y="4201888"/>
            <a:ext cx="4617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198</Words>
  <Application>Microsoft Office PowerPoint</Application>
  <PresentationFormat>Экран (16:9)</PresentationFormat>
  <Paragraphs>58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 «Алгоритм нейронной сети yolov8  для  аннотирования людей на видео» </vt:lpstr>
      <vt:lpstr>Описание проекта</vt:lpstr>
      <vt:lpstr>Cравнение преимуществ алгоритма и ручного труда</vt:lpstr>
      <vt:lpstr>Объем рынка компьютерного зрения</vt:lpstr>
      <vt:lpstr>Определение конкурентов</vt:lpstr>
      <vt:lpstr>Презентация PowerPoint</vt:lpstr>
      <vt:lpstr>Результаты работы</vt:lpstr>
      <vt:lpstr>Результаты работы</vt:lpstr>
      <vt:lpstr>Анализ конкурентной среды</vt:lpstr>
      <vt:lpstr>Qr-коды</vt:lpstr>
      <vt:lpstr> «Алгоритм нейронной сети yolov8  для  аннотирования людей на видео»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алгоритма на основе нейронной сети yolov8  для определения и аннотирования людей на видео для торговых центров к середине 2025 г.»</dc:title>
  <dc:creator>Пользователь</dc:creator>
  <cp:lastModifiedBy>Пользователь</cp:lastModifiedBy>
  <cp:revision>10</cp:revision>
  <dcterms:modified xsi:type="dcterms:W3CDTF">2025-05-12T17:12:27Z</dcterms:modified>
</cp:coreProperties>
</file>