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6" r:id="rId5"/>
    <p:sldId id="269" r:id="rId6"/>
    <p:sldId id="270" r:id="rId7"/>
    <p:sldId id="262" r:id="rId8"/>
    <p:sldId id="267" r:id="rId9"/>
    <p:sldId id="268" r:id="rId10"/>
    <p:sldId id="271" r:id="rId11"/>
    <p:sldId id="272" r:id="rId12"/>
    <p:sldId id="273"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7/23/2020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7/23/2020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7/23/2020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7/23/2020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7/23/2020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7/23/2020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7/23/2020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7/23/2020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E28138-F908-44A2-8CA1-122DF2F584A6}"/>
              </a:ext>
            </a:extLst>
          </p:cNvPr>
          <p:cNvSpPr>
            <a:spLocks noGrp="1"/>
          </p:cNvSpPr>
          <p:nvPr>
            <p:ph type="ctrTitle"/>
          </p:nvPr>
        </p:nvSpPr>
        <p:spPr>
          <a:xfrm>
            <a:off x="950034" y="1061067"/>
            <a:ext cx="5394495" cy="2367933"/>
          </a:xfrm>
        </p:spPr>
        <p:txBody>
          <a:bodyPr>
            <a:normAutofit/>
          </a:bodyPr>
          <a:lstStyle/>
          <a:p>
            <a:pPr>
              <a:lnSpc>
                <a:spcPct val="90000"/>
              </a:lnSpc>
            </a:pPr>
            <a:r>
              <a:rPr lang="es-NI" sz="5000" dirty="0" err="1"/>
              <a:t>Clustering</a:t>
            </a:r>
            <a:r>
              <a:rPr lang="es-NI" sz="5000" dirty="0"/>
              <a:t> </a:t>
            </a:r>
            <a:r>
              <a:rPr lang="es-NI" sz="5000" dirty="0" err="1"/>
              <a:t>analysis</a:t>
            </a:r>
            <a:endParaRPr lang="es-NI" sz="5000" dirty="0"/>
          </a:p>
        </p:txBody>
      </p:sp>
      <p:sp>
        <p:nvSpPr>
          <p:cNvPr id="3" name="Subtítulo 2">
            <a:extLst>
              <a:ext uri="{FF2B5EF4-FFF2-40B4-BE49-F238E27FC236}">
                <a16:creationId xmlns:a16="http://schemas.microsoft.com/office/drawing/2014/main" id="{36796F1C-85D9-4A82-BE4A-DE5CB505976F}"/>
              </a:ext>
            </a:extLst>
          </p:cNvPr>
          <p:cNvSpPr>
            <a:spLocks noGrp="1"/>
          </p:cNvSpPr>
          <p:nvPr>
            <p:ph type="subTitle" idx="1"/>
          </p:nvPr>
        </p:nvSpPr>
        <p:spPr>
          <a:xfrm>
            <a:off x="950034" y="3905215"/>
            <a:ext cx="4802187" cy="1485055"/>
          </a:xfrm>
        </p:spPr>
        <p:txBody>
          <a:bodyPr>
            <a:normAutofit/>
          </a:bodyPr>
          <a:lstStyle/>
          <a:p>
            <a:r>
              <a:rPr lang="es-NI" sz="2400" dirty="0" err="1"/>
              <a:t>Neighborhoods</a:t>
            </a:r>
            <a:r>
              <a:rPr lang="es-NI" sz="2400" dirty="0"/>
              <a:t> in Nicaragua</a:t>
            </a:r>
          </a:p>
        </p:txBody>
      </p:sp>
      <p:pic>
        <p:nvPicPr>
          <p:cNvPr id="7" name="Imagen 6" descr="Imagen que contiene texto, mapa&#10;&#10;Descripción generada automáticamente">
            <a:extLst>
              <a:ext uri="{FF2B5EF4-FFF2-40B4-BE49-F238E27FC236}">
                <a16:creationId xmlns:a16="http://schemas.microsoft.com/office/drawing/2014/main" id="{FE909B6E-A187-4E1C-85C2-4E236E13C653}"/>
              </a:ext>
            </a:extLst>
          </p:cNvPr>
          <p:cNvPicPr>
            <a:picLocks noChangeAspect="1"/>
          </p:cNvPicPr>
          <p:nvPr/>
        </p:nvPicPr>
        <p:blipFill rotWithShape="1">
          <a:blip r:embed="rId3"/>
          <a:srcRect l="2404" r="1510" b="-3"/>
          <a:stretch/>
        </p:blipFill>
        <p:spPr>
          <a:xfrm rot="20994468">
            <a:off x="6668518" y="1374641"/>
            <a:ext cx="3936158" cy="404537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691577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8" name="Picture 77">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0" name="Oval 79">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2" name="Picture 81">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4" name="Picture 83">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86" name="Rectangle 85">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B87A2B17-D3E0-4B38-823F-45312C0B3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592A21B-8E82-4396-A130-C7531DF0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2" name="Freeform 16">
            <a:extLst>
              <a:ext uri="{FF2B5EF4-FFF2-40B4-BE49-F238E27FC236}">
                <a16:creationId xmlns:a16="http://schemas.microsoft.com/office/drawing/2014/main" id="{ACA9027C-9377-4A86-A639-42BA502AD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94" name="Freeform 5">
            <a:extLst>
              <a:ext uri="{FF2B5EF4-FFF2-40B4-BE49-F238E27FC236}">
                <a16:creationId xmlns:a16="http://schemas.microsoft.com/office/drawing/2014/main" id="{423EDA5B-B414-4C7C-8CBA-3D9D79973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ítulo 1">
            <a:extLst>
              <a:ext uri="{FF2B5EF4-FFF2-40B4-BE49-F238E27FC236}">
                <a16:creationId xmlns:a16="http://schemas.microsoft.com/office/drawing/2014/main" id="{FC0A37F7-F20E-46E3-8CF7-2091EFCD51C9}"/>
              </a:ext>
            </a:extLst>
          </p:cNvPr>
          <p:cNvSpPr>
            <a:spLocks noGrp="1"/>
          </p:cNvSpPr>
          <p:nvPr>
            <p:ph type="title"/>
          </p:nvPr>
        </p:nvSpPr>
        <p:spPr>
          <a:xfrm>
            <a:off x="636916" y="4854346"/>
            <a:ext cx="9149350" cy="868026"/>
          </a:xfrm>
        </p:spPr>
        <p:txBody>
          <a:bodyPr vert="horz" lIns="91440" tIns="45720" rIns="91440" bIns="45720" rtlCol="0" anchor="b">
            <a:normAutofit fontScale="90000"/>
          </a:bodyPr>
          <a:lstStyle/>
          <a:p>
            <a:pPr>
              <a:lnSpc>
                <a:spcPct val="90000"/>
              </a:lnSpc>
            </a:pPr>
            <a:r>
              <a:rPr lang="en-US" sz="4000" b="1" dirty="0"/>
              <a:t>Cluster 1</a:t>
            </a:r>
            <a:br>
              <a:rPr lang="en-US" sz="2600" dirty="0"/>
            </a:br>
            <a:endParaRPr lang="en-US" sz="2600" dirty="0"/>
          </a:p>
        </p:txBody>
      </p:sp>
      <p:pic>
        <p:nvPicPr>
          <p:cNvPr id="4" name="Imagen 3">
            <a:extLst>
              <a:ext uri="{FF2B5EF4-FFF2-40B4-BE49-F238E27FC236}">
                <a16:creationId xmlns:a16="http://schemas.microsoft.com/office/drawing/2014/main" id="{2C892F4C-DE2F-45DC-9870-D1AD77E21F07}"/>
              </a:ext>
            </a:extLst>
          </p:cNvPr>
          <p:cNvPicPr>
            <a:picLocks noChangeAspect="1"/>
          </p:cNvPicPr>
          <p:nvPr/>
        </p:nvPicPr>
        <p:blipFill>
          <a:blip r:embed="rId7"/>
          <a:stretch>
            <a:fillRect/>
          </a:stretch>
        </p:blipFill>
        <p:spPr>
          <a:xfrm>
            <a:off x="635458" y="1072297"/>
            <a:ext cx="9150807" cy="2859627"/>
          </a:xfrm>
          <a:prstGeom prst="rect">
            <a:avLst/>
          </a:prstGeom>
          <a:effectLst/>
        </p:spPr>
      </p:pic>
    </p:spTree>
    <p:extLst>
      <p:ext uri="{BB962C8B-B14F-4D97-AF65-F5344CB8AC3E}">
        <p14:creationId xmlns:p14="http://schemas.microsoft.com/office/powerpoint/2010/main" val="276428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1" name="Picture 100">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 name="Oval 102">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5" name="Picture 104">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7" name="Picture 106">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09" name="Rectangle 108">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1" name="Rectangle 110">
            <a:extLst>
              <a:ext uri="{FF2B5EF4-FFF2-40B4-BE49-F238E27FC236}">
                <a16:creationId xmlns:a16="http://schemas.microsoft.com/office/drawing/2014/main" id="{B87A2B17-D3E0-4B38-823F-45312C0B3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8592A21B-8E82-4396-A130-C7531DF0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5" name="Freeform 16">
            <a:extLst>
              <a:ext uri="{FF2B5EF4-FFF2-40B4-BE49-F238E27FC236}">
                <a16:creationId xmlns:a16="http://schemas.microsoft.com/office/drawing/2014/main" id="{ACA9027C-9377-4A86-A639-42BA502AD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117" name="Freeform 5">
            <a:extLst>
              <a:ext uri="{FF2B5EF4-FFF2-40B4-BE49-F238E27FC236}">
                <a16:creationId xmlns:a16="http://schemas.microsoft.com/office/drawing/2014/main" id="{423EDA5B-B414-4C7C-8CBA-3D9D79973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ítulo 1">
            <a:extLst>
              <a:ext uri="{FF2B5EF4-FFF2-40B4-BE49-F238E27FC236}">
                <a16:creationId xmlns:a16="http://schemas.microsoft.com/office/drawing/2014/main" id="{FC0A37F7-F20E-46E3-8CF7-2091EFCD51C9}"/>
              </a:ext>
            </a:extLst>
          </p:cNvPr>
          <p:cNvSpPr>
            <a:spLocks noGrp="1"/>
          </p:cNvSpPr>
          <p:nvPr>
            <p:ph type="title"/>
          </p:nvPr>
        </p:nvSpPr>
        <p:spPr>
          <a:xfrm>
            <a:off x="636916" y="4854346"/>
            <a:ext cx="9149350" cy="868026"/>
          </a:xfrm>
        </p:spPr>
        <p:txBody>
          <a:bodyPr vert="horz" lIns="91440" tIns="45720" rIns="91440" bIns="45720" rtlCol="0" anchor="b">
            <a:normAutofit fontScale="90000"/>
          </a:bodyPr>
          <a:lstStyle/>
          <a:p>
            <a:pPr>
              <a:lnSpc>
                <a:spcPct val="90000"/>
              </a:lnSpc>
            </a:pPr>
            <a:r>
              <a:rPr lang="en-US" sz="3200" b="1" dirty="0"/>
              <a:t>Cluster 2</a:t>
            </a:r>
            <a:br>
              <a:rPr lang="en-US" sz="2600" dirty="0"/>
            </a:br>
            <a:endParaRPr lang="en-US" sz="2600" dirty="0"/>
          </a:p>
        </p:txBody>
      </p:sp>
      <p:pic>
        <p:nvPicPr>
          <p:cNvPr id="5" name="Imagen 4">
            <a:extLst>
              <a:ext uri="{FF2B5EF4-FFF2-40B4-BE49-F238E27FC236}">
                <a16:creationId xmlns:a16="http://schemas.microsoft.com/office/drawing/2014/main" id="{8AA39D60-68BF-4C4F-8431-5A09D3E891D0}"/>
              </a:ext>
            </a:extLst>
          </p:cNvPr>
          <p:cNvPicPr>
            <a:picLocks noChangeAspect="1"/>
          </p:cNvPicPr>
          <p:nvPr/>
        </p:nvPicPr>
        <p:blipFill>
          <a:blip r:embed="rId7"/>
          <a:stretch>
            <a:fillRect/>
          </a:stretch>
        </p:blipFill>
        <p:spPr>
          <a:xfrm>
            <a:off x="1068388" y="840463"/>
            <a:ext cx="9150807" cy="2928258"/>
          </a:xfrm>
          <a:prstGeom prst="rect">
            <a:avLst/>
          </a:prstGeom>
          <a:effectLst/>
        </p:spPr>
      </p:pic>
    </p:spTree>
    <p:extLst>
      <p:ext uri="{BB962C8B-B14F-4D97-AF65-F5344CB8AC3E}">
        <p14:creationId xmlns:p14="http://schemas.microsoft.com/office/powerpoint/2010/main" val="152116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8" name="Picture 77">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0" name="Oval 79">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82" name="Picture 81">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4" name="Picture 83">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86" name="Rectangle 85">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B87A2B17-D3E0-4B38-823F-45312C0B3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592A21B-8E82-4396-A130-C7531DF0A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2" name="Freeform 16">
            <a:extLst>
              <a:ext uri="{FF2B5EF4-FFF2-40B4-BE49-F238E27FC236}">
                <a16:creationId xmlns:a16="http://schemas.microsoft.com/office/drawing/2014/main" id="{ACA9027C-9377-4A86-A639-42BA502AD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94" name="Freeform 5">
            <a:extLst>
              <a:ext uri="{FF2B5EF4-FFF2-40B4-BE49-F238E27FC236}">
                <a16:creationId xmlns:a16="http://schemas.microsoft.com/office/drawing/2014/main" id="{423EDA5B-B414-4C7C-8CBA-3D9D79973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ítulo 1">
            <a:extLst>
              <a:ext uri="{FF2B5EF4-FFF2-40B4-BE49-F238E27FC236}">
                <a16:creationId xmlns:a16="http://schemas.microsoft.com/office/drawing/2014/main" id="{FC0A37F7-F20E-46E3-8CF7-2091EFCD51C9}"/>
              </a:ext>
            </a:extLst>
          </p:cNvPr>
          <p:cNvSpPr>
            <a:spLocks noGrp="1"/>
          </p:cNvSpPr>
          <p:nvPr>
            <p:ph type="title"/>
          </p:nvPr>
        </p:nvSpPr>
        <p:spPr>
          <a:xfrm>
            <a:off x="636916" y="4854346"/>
            <a:ext cx="9149350" cy="868026"/>
          </a:xfrm>
        </p:spPr>
        <p:txBody>
          <a:bodyPr vert="horz" lIns="91440" tIns="45720" rIns="91440" bIns="45720" rtlCol="0" anchor="b">
            <a:normAutofit fontScale="90000"/>
          </a:bodyPr>
          <a:lstStyle/>
          <a:p>
            <a:pPr>
              <a:lnSpc>
                <a:spcPct val="90000"/>
              </a:lnSpc>
            </a:pPr>
            <a:r>
              <a:rPr lang="en-US" sz="4000" b="1" dirty="0"/>
              <a:t>Cluster 3</a:t>
            </a:r>
            <a:br>
              <a:rPr lang="en-US" sz="2600" dirty="0"/>
            </a:br>
            <a:endParaRPr lang="en-US" sz="2600" dirty="0"/>
          </a:p>
        </p:txBody>
      </p:sp>
      <p:pic>
        <p:nvPicPr>
          <p:cNvPr id="5" name="Imagen 4">
            <a:extLst>
              <a:ext uri="{FF2B5EF4-FFF2-40B4-BE49-F238E27FC236}">
                <a16:creationId xmlns:a16="http://schemas.microsoft.com/office/drawing/2014/main" id="{632D4335-657F-4D47-8C10-179F9EBF92BA}"/>
              </a:ext>
            </a:extLst>
          </p:cNvPr>
          <p:cNvPicPr>
            <a:picLocks noChangeAspect="1"/>
          </p:cNvPicPr>
          <p:nvPr/>
        </p:nvPicPr>
        <p:blipFill>
          <a:blip r:embed="rId7"/>
          <a:stretch>
            <a:fillRect/>
          </a:stretch>
        </p:blipFill>
        <p:spPr>
          <a:xfrm>
            <a:off x="800199" y="428167"/>
            <a:ext cx="9582150" cy="3752850"/>
          </a:xfrm>
          <a:prstGeom prst="rect">
            <a:avLst/>
          </a:prstGeom>
        </p:spPr>
      </p:pic>
    </p:spTree>
    <p:extLst>
      <p:ext uri="{BB962C8B-B14F-4D97-AF65-F5344CB8AC3E}">
        <p14:creationId xmlns:p14="http://schemas.microsoft.com/office/powerpoint/2010/main" val="3110854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ítulo 1">
            <a:extLst>
              <a:ext uri="{FF2B5EF4-FFF2-40B4-BE49-F238E27FC236}">
                <a16:creationId xmlns:a16="http://schemas.microsoft.com/office/drawing/2014/main" id="{92638BAB-323F-41A2-B756-905D5F1F1B82}"/>
              </a:ext>
            </a:extLst>
          </p:cNvPr>
          <p:cNvSpPr>
            <a:spLocks noGrp="1"/>
          </p:cNvSpPr>
          <p:nvPr>
            <p:ph type="title"/>
          </p:nvPr>
        </p:nvSpPr>
        <p:spPr>
          <a:xfrm>
            <a:off x="1103312" y="452718"/>
            <a:ext cx="8947522" cy="1400530"/>
          </a:xfrm>
        </p:spPr>
        <p:txBody>
          <a:bodyPr anchor="ctr">
            <a:normAutofit fontScale="90000"/>
          </a:bodyPr>
          <a:lstStyle/>
          <a:p>
            <a:pPr algn="ctr">
              <a:lnSpc>
                <a:spcPct val="90000"/>
              </a:lnSpc>
            </a:pPr>
            <a:r>
              <a:rPr lang="es-NI" sz="4400" dirty="0" err="1">
                <a:solidFill>
                  <a:srgbClr val="FFFFFF"/>
                </a:solidFill>
              </a:rPr>
              <a:t>Conclusion</a:t>
            </a:r>
            <a:br>
              <a:rPr lang="es-NI" sz="4400" dirty="0">
                <a:solidFill>
                  <a:srgbClr val="FFFFFF"/>
                </a:solidFill>
              </a:rPr>
            </a:br>
            <a:br>
              <a:rPr lang="es-NI" sz="2900" dirty="0">
                <a:solidFill>
                  <a:srgbClr val="FFFFFF"/>
                </a:solidFill>
              </a:rPr>
            </a:br>
            <a:endParaRPr lang="es-NI" sz="2900" dirty="0">
              <a:solidFill>
                <a:srgbClr val="FFFFFF"/>
              </a:solidFill>
            </a:endParaRPr>
          </a:p>
        </p:txBody>
      </p:sp>
      <p:sp>
        <p:nvSpPr>
          <p:cNvPr id="3" name="Marcador de contenido 2">
            <a:extLst>
              <a:ext uri="{FF2B5EF4-FFF2-40B4-BE49-F238E27FC236}">
                <a16:creationId xmlns:a16="http://schemas.microsoft.com/office/drawing/2014/main" id="{789546EF-9105-40F3-ADC9-29A05FC8DEF8}"/>
              </a:ext>
            </a:extLst>
          </p:cNvPr>
          <p:cNvSpPr>
            <a:spLocks noGrp="1"/>
          </p:cNvSpPr>
          <p:nvPr>
            <p:ph idx="1"/>
          </p:nvPr>
        </p:nvSpPr>
        <p:spPr>
          <a:xfrm>
            <a:off x="1103312" y="2763520"/>
            <a:ext cx="8946541" cy="3484879"/>
          </a:xfrm>
        </p:spPr>
        <p:txBody>
          <a:bodyPr>
            <a:normAutofit fontScale="92500" lnSpcReduction="20000"/>
          </a:bodyPr>
          <a:lstStyle/>
          <a:p>
            <a:pPr marL="0" indent="0" algn="just">
              <a:lnSpc>
                <a:spcPct val="90000"/>
              </a:lnSpc>
              <a:buNone/>
            </a:pPr>
            <a:r>
              <a:rPr lang="en-US" sz="1900" dirty="0"/>
              <a:t>In this work we carry out a cluster analysis on the different neighborhoods of Nicaragua based on the different businesses and leisure places present in each neighborhood. The data of the different businesses in each neighborhood were extracted from the Foursquare database.</a:t>
            </a:r>
          </a:p>
          <a:p>
            <a:pPr marL="0" indent="0" algn="just">
              <a:lnSpc>
                <a:spcPct val="90000"/>
              </a:lnSpc>
              <a:buNone/>
            </a:pPr>
            <a:r>
              <a:rPr lang="en-US" sz="1900" dirty="0"/>
              <a:t>This analysis was performed in 139 neighborhoods in Nicaragua, and clustered with the K-means algorithm. We performed the Elbow method and determined that the optimal number was 3 clusters.</a:t>
            </a:r>
          </a:p>
          <a:p>
            <a:pPr marL="0" indent="0" algn="just">
              <a:lnSpc>
                <a:spcPct val="107000"/>
              </a:lnSpc>
              <a:spcAft>
                <a:spcPts val="750"/>
              </a:spcAft>
              <a:buNone/>
            </a:pPr>
            <a:r>
              <a:rPr lang="es-NI" sz="1900" dirty="0"/>
              <a:t>In </a:t>
            </a:r>
            <a:r>
              <a:rPr lang="es-NI" sz="1900" dirty="0" err="1"/>
              <a:t>the</a:t>
            </a:r>
            <a:r>
              <a:rPr lang="es-NI" sz="1900" dirty="0"/>
              <a:t> </a:t>
            </a:r>
            <a:r>
              <a:rPr lang="es-NI" sz="1900" dirty="0" err="1"/>
              <a:t>first</a:t>
            </a:r>
            <a:r>
              <a:rPr lang="es-NI" sz="1900" dirty="0"/>
              <a:t> </a:t>
            </a:r>
            <a:r>
              <a:rPr lang="es-NI" sz="1900" dirty="0" err="1"/>
              <a:t>cluster</a:t>
            </a:r>
            <a:r>
              <a:rPr lang="es-NI" sz="1900" dirty="0"/>
              <a:t> </a:t>
            </a:r>
            <a:r>
              <a:rPr lang="es-NI" sz="1900" dirty="0" err="1"/>
              <a:t>we</a:t>
            </a:r>
            <a:r>
              <a:rPr lang="es-NI" sz="1900" dirty="0"/>
              <a:t> </a:t>
            </a:r>
            <a:r>
              <a:rPr lang="es-NI" sz="1900" dirty="0" err="1"/>
              <a:t>find</a:t>
            </a:r>
            <a:r>
              <a:rPr lang="es-NI" sz="1900" dirty="0"/>
              <a:t> 89 </a:t>
            </a:r>
            <a:r>
              <a:rPr lang="es-NI" sz="1900" dirty="0" err="1"/>
              <a:t>neighborhoods</a:t>
            </a:r>
            <a:r>
              <a:rPr lang="es-NI" sz="1900" dirty="0"/>
              <a:t> </a:t>
            </a:r>
            <a:r>
              <a:rPr lang="es-NI" sz="1900" dirty="0" err="1"/>
              <a:t>where</a:t>
            </a:r>
            <a:r>
              <a:rPr lang="es-NI" sz="1900" dirty="0"/>
              <a:t> </a:t>
            </a:r>
            <a:r>
              <a:rPr lang="es-NI" sz="1900" dirty="0" err="1"/>
              <a:t>we</a:t>
            </a:r>
            <a:r>
              <a:rPr lang="es-NI" sz="1900" dirty="0"/>
              <a:t> </a:t>
            </a:r>
            <a:r>
              <a:rPr lang="es-NI" sz="1900" dirty="0" err="1"/>
              <a:t>find</a:t>
            </a:r>
            <a:r>
              <a:rPr lang="es-NI" sz="1900" dirty="0"/>
              <a:t> </a:t>
            </a:r>
            <a:r>
              <a:rPr lang="es-NI" sz="1900" dirty="0" err="1"/>
              <a:t>mostly</a:t>
            </a:r>
            <a:r>
              <a:rPr lang="es-NI" sz="1900" dirty="0"/>
              <a:t> </a:t>
            </a:r>
            <a:r>
              <a:rPr lang="es-NI" sz="1900" dirty="0" err="1"/>
              <a:t>hotels</a:t>
            </a:r>
            <a:r>
              <a:rPr lang="es-NI" sz="1900" dirty="0"/>
              <a:t> and restaurants. In </a:t>
            </a:r>
            <a:r>
              <a:rPr lang="es-NI" sz="1900" dirty="0" err="1"/>
              <a:t>the</a:t>
            </a:r>
            <a:r>
              <a:rPr lang="es-NI" sz="1900" dirty="0"/>
              <a:t> </a:t>
            </a:r>
            <a:r>
              <a:rPr lang="es-NI" sz="1900" dirty="0" err="1"/>
              <a:t>second</a:t>
            </a:r>
            <a:r>
              <a:rPr lang="es-NI" sz="1900" dirty="0"/>
              <a:t> </a:t>
            </a:r>
            <a:r>
              <a:rPr lang="es-NI" sz="1900" dirty="0" err="1"/>
              <a:t>cluster</a:t>
            </a:r>
            <a:r>
              <a:rPr lang="es-NI" sz="1900" dirty="0"/>
              <a:t> </a:t>
            </a:r>
            <a:r>
              <a:rPr lang="es-NI" sz="1900" dirty="0" err="1"/>
              <a:t>we</a:t>
            </a:r>
            <a:r>
              <a:rPr lang="es-NI" sz="1900" dirty="0"/>
              <a:t> </a:t>
            </a:r>
            <a:r>
              <a:rPr lang="es-NI" sz="1900" dirty="0" err="1"/>
              <a:t>have</a:t>
            </a:r>
            <a:r>
              <a:rPr lang="es-NI" sz="1900" dirty="0"/>
              <a:t> 6 </a:t>
            </a:r>
            <a:r>
              <a:rPr lang="es-NI" sz="1900" dirty="0" err="1"/>
              <a:t>neighborhoods</a:t>
            </a:r>
            <a:r>
              <a:rPr lang="es-NI" sz="1900" dirty="0"/>
              <a:t> in </a:t>
            </a:r>
            <a:r>
              <a:rPr lang="es-NI" sz="1900" dirty="0" err="1"/>
              <a:t>which</a:t>
            </a:r>
            <a:r>
              <a:rPr lang="es-NI" sz="1900" dirty="0"/>
              <a:t> </a:t>
            </a:r>
            <a:r>
              <a:rPr lang="es-NI" sz="1900" dirty="0" err="1"/>
              <a:t>we</a:t>
            </a:r>
            <a:r>
              <a:rPr lang="es-NI" sz="1900" dirty="0"/>
              <a:t> </a:t>
            </a:r>
            <a:r>
              <a:rPr lang="es-NI" sz="1900" dirty="0" err="1"/>
              <a:t>find</a:t>
            </a:r>
            <a:r>
              <a:rPr lang="es-NI" sz="1900" dirty="0"/>
              <a:t> </a:t>
            </a:r>
            <a:r>
              <a:rPr lang="es-NI" sz="1900" dirty="0" err="1"/>
              <a:t>small</a:t>
            </a:r>
            <a:r>
              <a:rPr lang="es-NI" sz="1900" dirty="0"/>
              <a:t> </a:t>
            </a:r>
            <a:r>
              <a:rPr lang="es-NI" sz="1900" dirty="0" err="1"/>
              <a:t>towns</a:t>
            </a:r>
            <a:r>
              <a:rPr lang="es-NI" sz="1900" dirty="0"/>
              <a:t> </a:t>
            </a:r>
            <a:r>
              <a:rPr lang="es-NI" sz="1900" dirty="0" err="1"/>
              <a:t>with</a:t>
            </a:r>
            <a:r>
              <a:rPr lang="es-NI" sz="1900" dirty="0"/>
              <a:t> </a:t>
            </a:r>
            <a:r>
              <a:rPr lang="es-NI" sz="1900" dirty="0" err="1"/>
              <a:t>churches</a:t>
            </a:r>
            <a:r>
              <a:rPr lang="es-NI" sz="1900" dirty="0"/>
              <a:t> and Parks. </a:t>
            </a:r>
            <a:r>
              <a:rPr lang="es-NI" sz="1900" dirty="0" err="1"/>
              <a:t>Finally</a:t>
            </a:r>
            <a:r>
              <a:rPr lang="es-NI" sz="1900" dirty="0"/>
              <a:t>, in </a:t>
            </a:r>
            <a:r>
              <a:rPr lang="es-NI" sz="1900" dirty="0" err="1"/>
              <a:t>the</a:t>
            </a:r>
            <a:r>
              <a:rPr lang="es-NI" sz="1900" dirty="0"/>
              <a:t> </a:t>
            </a:r>
            <a:r>
              <a:rPr lang="es-NI" sz="1900" dirty="0" err="1"/>
              <a:t>last</a:t>
            </a:r>
            <a:r>
              <a:rPr lang="es-NI" sz="1900" dirty="0"/>
              <a:t> </a:t>
            </a:r>
            <a:r>
              <a:rPr lang="es-NI" sz="1900" dirty="0" err="1"/>
              <a:t>cluster</a:t>
            </a:r>
            <a:r>
              <a:rPr lang="es-NI" sz="1900" dirty="0"/>
              <a:t> </a:t>
            </a:r>
            <a:r>
              <a:rPr lang="es-NI" sz="1900" dirty="0" err="1"/>
              <a:t>we</a:t>
            </a:r>
            <a:r>
              <a:rPr lang="es-NI" sz="1900" dirty="0"/>
              <a:t> </a:t>
            </a:r>
            <a:r>
              <a:rPr lang="es-NI" sz="1900" dirty="0" err="1"/>
              <a:t>find</a:t>
            </a:r>
            <a:r>
              <a:rPr lang="es-NI" sz="1900" dirty="0"/>
              <a:t> 6 </a:t>
            </a:r>
            <a:r>
              <a:rPr lang="es-NI" sz="1900" dirty="0" err="1"/>
              <a:t>neighborhoods</a:t>
            </a:r>
            <a:r>
              <a:rPr lang="es-NI" sz="1900" dirty="0"/>
              <a:t> </a:t>
            </a:r>
            <a:r>
              <a:rPr lang="es-NI" sz="1900" dirty="0" err="1"/>
              <a:t>wuth</a:t>
            </a:r>
            <a:r>
              <a:rPr lang="es-NI" sz="1900" dirty="0"/>
              <a:t> </a:t>
            </a:r>
            <a:r>
              <a:rPr lang="es-NI" sz="1900" dirty="0" err="1"/>
              <a:t>mountainous</a:t>
            </a:r>
            <a:r>
              <a:rPr lang="es-NI" sz="1900" dirty="0"/>
              <a:t> </a:t>
            </a:r>
            <a:r>
              <a:rPr lang="es-NI" sz="1900" dirty="0" err="1"/>
              <a:t>areas</a:t>
            </a:r>
            <a:r>
              <a:rPr lang="es-NI" sz="1900" dirty="0"/>
              <a:t>, </a:t>
            </a:r>
            <a:r>
              <a:rPr lang="es-NI" sz="1900" dirty="0" err="1"/>
              <a:t>churches</a:t>
            </a:r>
            <a:r>
              <a:rPr lang="es-NI" sz="1900" dirty="0"/>
              <a:t> and yoga </a:t>
            </a:r>
            <a:r>
              <a:rPr lang="es-NI" sz="1900" dirty="0" err="1"/>
              <a:t>studios</a:t>
            </a:r>
            <a:r>
              <a:rPr lang="es-NI" sz="1900" dirty="0"/>
              <a:t>. </a:t>
            </a:r>
          </a:p>
          <a:p>
            <a:pPr marL="0" indent="0" algn="just">
              <a:lnSpc>
                <a:spcPct val="107000"/>
              </a:lnSpc>
              <a:spcAft>
                <a:spcPts val="750"/>
              </a:spcAft>
              <a:buNone/>
            </a:pPr>
            <a:r>
              <a:rPr lang="es-NI" sz="18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NI"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s-NI" sz="1900" dirty="0"/>
          </a:p>
        </p:txBody>
      </p:sp>
    </p:spTree>
    <p:extLst>
      <p:ext uri="{BB962C8B-B14F-4D97-AF65-F5344CB8AC3E}">
        <p14:creationId xmlns:p14="http://schemas.microsoft.com/office/powerpoint/2010/main" val="333751453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09DE86-7D2F-48ED-A2F2-DEAD8BFFD33B}"/>
              </a:ext>
            </a:extLst>
          </p:cNvPr>
          <p:cNvSpPr>
            <a:spLocks noGrp="1"/>
          </p:cNvSpPr>
          <p:nvPr>
            <p:ph type="title"/>
          </p:nvPr>
        </p:nvSpPr>
        <p:spPr>
          <a:xfrm>
            <a:off x="646112" y="452717"/>
            <a:ext cx="9403742" cy="1769977"/>
          </a:xfrm>
        </p:spPr>
        <p:txBody>
          <a:bodyPr/>
          <a:lstStyle/>
          <a:p>
            <a:r>
              <a:rPr lang="en-US" dirty="0"/>
              <a:t>Introduction</a:t>
            </a:r>
            <a:endParaRPr lang="es-NI" dirty="0"/>
          </a:p>
        </p:txBody>
      </p:sp>
      <p:sp>
        <p:nvSpPr>
          <p:cNvPr id="3" name="Marcador de contenido 2">
            <a:extLst>
              <a:ext uri="{FF2B5EF4-FFF2-40B4-BE49-F238E27FC236}">
                <a16:creationId xmlns:a16="http://schemas.microsoft.com/office/drawing/2014/main" id="{B0C6D785-E3A7-48B8-A9FA-4395CEE2A76A}"/>
              </a:ext>
            </a:extLst>
          </p:cNvPr>
          <p:cNvSpPr>
            <a:spLocks noGrp="1"/>
          </p:cNvSpPr>
          <p:nvPr>
            <p:ph idx="1"/>
          </p:nvPr>
        </p:nvSpPr>
        <p:spPr/>
        <p:txBody>
          <a:bodyPr>
            <a:normAutofit/>
          </a:bodyPr>
          <a:lstStyle/>
          <a:p>
            <a:pPr marL="0" indent="0" algn="just">
              <a:buNone/>
            </a:pPr>
            <a:r>
              <a:rPr lang="es-NI" sz="2800" dirty="0" err="1">
                <a:effectLst/>
                <a:latin typeface="Arial" panose="020B0604020202020204" pitchFamily="34" charset="0"/>
                <a:ea typeface="Times New Roman" panose="02020603050405020304" pitchFamily="18" charset="0"/>
              </a:rPr>
              <a:t>The</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objective</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of</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our</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project</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is</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to</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carry</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out</a:t>
            </a:r>
            <a:r>
              <a:rPr lang="es-NI" sz="2800" dirty="0">
                <a:effectLst/>
                <a:latin typeface="Arial" panose="020B0604020202020204" pitchFamily="34" charset="0"/>
                <a:ea typeface="Times New Roman" panose="02020603050405020304" pitchFamily="18" charset="0"/>
              </a:rPr>
              <a:t> a </a:t>
            </a:r>
            <a:r>
              <a:rPr lang="es-NI" sz="2800" dirty="0" err="1">
                <a:effectLst/>
                <a:latin typeface="Arial" panose="020B0604020202020204" pitchFamily="34" charset="0"/>
                <a:ea typeface="Times New Roman" panose="02020603050405020304" pitchFamily="18" charset="0"/>
              </a:rPr>
              <a:t>clustering</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of</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the</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different</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neighborhoods</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of</a:t>
            </a:r>
            <a:r>
              <a:rPr lang="es-NI" sz="2800" dirty="0">
                <a:effectLst/>
                <a:latin typeface="Arial" panose="020B0604020202020204" pitchFamily="34" charset="0"/>
                <a:ea typeface="Times New Roman" panose="02020603050405020304" pitchFamily="18" charset="0"/>
              </a:rPr>
              <a:t> Nicaragua </a:t>
            </a:r>
            <a:r>
              <a:rPr lang="es-NI" sz="2800" dirty="0" err="1">
                <a:effectLst/>
                <a:latin typeface="Arial" panose="020B0604020202020204" pitchFamily="34" charset="0"/>
                <a:ea typeface="Times New Roman" panose="02020603050405020304" pitchFamily="18" charset="0"/>
              </a:rPr>
              <a:t>based</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on</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the</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types</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of</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businesses</a:t>
            </a:r>
            <a:r>
              <a:rPr lang="es-NI" sz="2800" dirty="0">
                <a:effectLst/>
                <a:latin typeface="Arial" panose="020B0604020202020204" pitchFamily="34" charset="0"/>
                <a:ea typeface="Times New Roman" panose="02020603050405020304" pitchFamily="18" charset="0"/>
              </a:rPr>
              <a:t> and places </a:t>
            </a:r>
            <a:r>
              <a:rPr lang="es-NI" sz="2800" dirty="0" err="1">
                <a:effectLst/>
                <a:latin typeface="Arial" panose="020B0604020202020204" pitchFamily="34" charset="0"/>
                <a:ea typeface="Times New Roman" panose="02020603050405020304" pitchFamily="18" charset="0"/>
              </a:rPr>
              <a:t>of</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recreation</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found</a:t>
            </a:r>
            <a:r>
              <a:rPr lang="es-NI" sz="2800" dirty="0">
                <a:effectLst/>
                <a:latin typeface="Arial" panose="020B0604020202020204" pitchFamily="34" charset="0"/>
                <a:ea typeface="Times New Roman" panose="02020603050405020304" pitchFamily="18" charset="0"/>
              </a:rPr>
              <a:t> in </a:t>
            </a:r>
            <a:r>
              <a:rPr lang="es-NI" sz="2800" dirty="0" err="1">
                <a:effectLst/>
                <a:latin typeface="Arial" panose="020B0604020202020204" pitchFamily="34" charset="0"/>
                <a:ea typeface="Times New Roman" panose="02020603050405020304" pitchFamily="18" charset="0"/>
              </a:rPr>
              <a:t>each</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of</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the</a:t>
            </a:r>
            <a:r>
              <a:rPr lang="es-NI" sz="2800" dirty="0">
                <a:effectLst/>
                <a:latin typeface="Arial" panose="020B0604020202020204" pitchFamily="34" charset="0"/>
                <a:ea typeface="Times New Roman" panose="02020603050405020304" pitchFamily="18" charset="0"/>
              </a:rPr>
              <a:t> </a:t>
            </a:r>
            <a:r>
              <a:rPr lang="es-NI" sz="2800" dirty="0" err="1">
                <a:effectLst/>
                <a:latin typeface="Arial" panose="020B0604020202020204" pitchFamily="34" charset="0"/>
                <a:ea typeface="Times New Roman" panose="02020603050405020304" pitchFamily="18" charset="0"/>
              </a:rPr>
              <a:t>neighborhoods</a:t>
            </a:r>
            <a:r>
              <a:rPr lang="es-NI" sz="2800" dirty="0">
                <a:effectLst/>
                <a:latin typeface="Arial" panose="020B0604020202020204" pitchFamily="34" charset="0"/>
                <a:ea typeface="Times New Roman" panose="02020603050405020304" pitchFamily="18" charset="0"/>
              </a:rPr>
              <a:t>.</a:t>
            </a:r>
            <a:endParaRPr lang="es-NI" sz="3200" dirty="0"/>
          </a:p>
        </p:txBody>
      </p:sp>
    </p:spTree>
    <p:extLst>
      <p:ext uri="{BB962C8B-B14F-4D97-AF65-F5344CB8AC3E}">
        <p14:creationId xmlns:p14="http://schemas.microsoft.com/office/powerpoint/2010/main" val="97280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2" name="Rectangle 21">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D5410E35-BC03-425B-9549-775D6FB10464}"/>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sz="3300" dirty="0"/>
              <a:t>Data</a:t>
            </a:r>
          </a:p>
        </p:txBody>
      </p:sp>
      <p:sp>
        <p:nvSpPr>
          <p:cNvPr id="26" name="Rectangle 25">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Marcador de contenido 3">
            <a:extLst>
              <a:ext uri="{FF2B5EF4-FFF2-40B4-BE49-F238E27FC236}">
                <a16:creationId xmlns:a16="http://schemas.microsoft.com/office/drawing/2014/main" id="{A2C66B5A-7ADC-49EB-90F7-B7A5F9F17729}"/>
              </a:ext>
            </a:extLst>
          </p:cNvPr>
          <p:cNvSpPr>
            <a:spLocks noGrp="1"/>
          </p:cNvSpPr>
          <p:nvPr>
            <p:ph sz="half" idx="2"/>
          </p:nvPr>
        </p:nvSpPr>
        <p:spPr>
          <a:xfrm>
            <a:off x="648931" y="2548281"/>
            <a:ext cx="5122606" cy="3658689"/>
          </a:xfrm>
        </p:spPr>
        <p:txBody>
          <a:bodyPr vert="horz" lIns="91440" tIns="45720" rIns="91440" bIns="45720" rtlCol="0">
            <a:normAutofit/>
          </a:bodyPr>
          <a:lstStyle/>
          <a:p>
            <a:pPr algn="just"/>
            <a:r>
              <a:rPr lang="es-NI" sz="2000" dirty="0" err="1">
                <a:solidFill>
                  <a:srgbClr val="1F1F1F"/>
                </a:solidFill>
                <a:latin typeface="Arial" panose="020B0604020202020204" pitchFamily="34" charset="0"/>
                <a:ea typeface="Times New Roman" panose="02020603050405020304" pitchFamily="18" charset="0"/>
              </a:rPr>
              <a:t>W</a:t>
            </a:r>
            <a:r>
              <a:rPr lang="es-NI" sz="2000" dirty="0" err="1">
                <a:solidFill>
                  <a:srgbClr val="1F1F1F"/>
                </a:solidFill>
                <a:effectLst/>
                <a:latin typeface="Arial" panose="020B0604020202020204" pitchFamily="34" charset="0"/>
                <a:ea typeface="Times New Roman" panose="02020603050405020304" pitchFamily="18" charset="0"/>
              </a:rPr>
              <a:t>e</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build</a:t>
            </a:r>
            <a:r>
              <a:rPr lang="es-NI" sz="2000" dirty="0">
                <a:solidFill>
                  <a:srgbClr val="1F1F1F"/>
                </a:solidFill>
                <a:effectLst/>
                <a:latin typeface="Arial" panose="020B0604020202020204" pitchFamily="34" charset="0"/>
                <a:ea typeface="Times New Roman" panose="02020603050405020304" pitchFamily="18" charset="0"/>
              </a:rPr>
              <a:t> a </a:t>
            </a:r>
            <a:r>
              <a:rPr lang="es-NI" sz="2000" dirty="0" err="1">
                <a:solidFill>
                  <a:srgbClr val="1F1F1F"/>
                </a:solidFill>
                <a:effectLst/>
                <a:latin typeface="Arial" panose="020B0604020202020204" pitchFamily="34" charset="0"/>
                <a:ea typeface="Times New Roman" panose="02020603050405020304" pitchFamily="18" charset="0"/>
              </a:rPr>
              <a:t>database</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that</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contains</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all</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the</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departments</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of</a:t>
            </a:r>
            <a:r>
              <a:rPr lang="es-NI" sz="2000" dirty="0">
                <a:solidFill>
                  <a:srgbClr val="1F1F1F"/>
                </a:solidFill>
                <a:effectLst/>
                <a:latin typeface="Arial" panose="020B0604020202020204" pitchFamily="34" charset="0"/>
                <a:ea typeface="Times New Roman" panose="02020603050405020304" pitchFamily="18" charset="0"/>
              </a:rPr>
              <a:t> Nicaragua </a:t>
            </a:r>
            <a:r>
              <a:rPr lang="es-NI" sz="2000" dirty="0" err="1">
                <a:solidFill>
                  <a:srgbClr val="1F1F1F"/>
                </a:solidFill>
                <a:effectLst/>
                <a:latin typeface="Arial" panose="020B0604020202020204" pitchFamily="34" charset="0"/>
                <a:ea typeface="Times New Roman" panose="02020603050405020304" pitchFamily="18" charset="0"/>
              </a:rPr>
              <a:t>with</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each</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of</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its</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neighborhoods</a:t>
            </a:r>
            <a:r>
              <a:rPr lang="es-NI" sz="2000" dirty="0">
                <a:solidFill>
                  <a:srgbClr val="1F1F1F"/>
                </a:solidFill>
                <a:latin typeface="Arial" panose="020B0604020202020204" pitchFamily="34" charset="0"/>
                <a:ea typeface="Times New Roman" panose="02020603050405020304" pitchFamily="18" charset="0"/>
              </a:rPr>
              <a:t>, </a:t>
            </a:r>
            <a:r>
              <a:rPr lang="es-NI" sz="2000" dirty="0">
                <a:solidFill>
                  <a:srgbClr val="1F1F1F"/>
                </a:solidFill>
                <a:effectLst/>
                <a:latin typeface="Arial" panose="020B0604020202020204" pitchFamily="34" charset="0"/>
                <a:ea typeface="Times New Roman" panose="02020603050405020304" pitchFamily="18" charset="0"/>
              </a:rPr>
              <a:t>in </a:t>
            </a:r>
            <a:r>
              <a:rPr lang="es-NI" sz="2000" dirty="0" err="1">
                <a:solidFill>
                  <a:srgbClr val="1F1F1F"/>
                </a:solidFill>
                <a:effectLst/>
                <a:latin typeface="Arial" panose="020B0604020202020204" pitchFamily="34" charset="0"/>
                <a:ea typeface="Times New Roman" panose="02020603050405020304" pitchFamily="18" charset="0"/>
              </a:rPr>
              <a:t>each</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of</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the</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neighborhood</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we</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will</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locate</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their</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respective</a:t>
            </a:r>
            <a:r>
              <a:rPr lang="es-NI" sz="2000" dirty="0">
                <a:solidFill>
                  <a:srgbClr val="1F1F1F"/>
                </a:solidFill>
                <a:effectLst/>
                <a:latin typeface="Arial" panose="020B0604020202020204" pitchFamily="34" charset="0"/>
                <a:ea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rPr>
              <a:t>latitude</a:t>
            </a:r>
            <a:r>
              <a:rPr lang="es-NI" sz="2000" dirty="0">
                <a:solidFill>
                  <a:srgbClr val="1F1F1F"/>
                </a:solidFill>
                <a:effectLst/>
                <a:latin typeface="Arial" panose="020B0604020202020204" pitchFamily="34" charset="0"/>
                <a:ea typeface="Times New Roman" panose="02020603050405020304" pitchFamily="18" charset="0"/>
              </a:rPr>
              <a:t> and </a:t>
            </a:r>
            <a:r>
              <a:rPr lang="es-NI" sz="2000" dirty="0" err="1">
                <a:solidFill>
                  <a:srgbClr val="1F1F1F"/>
                </a:solidFill>
                <a:effectLst/>
                <a:latin typeface="Arial" panose="020B0604020202020204" pitchFamily="34" charset="0"/>
                <a:ea typeface="Times New Roman" panose="02020603050405020304" pitchFamily="18" charset="0"/>
              </a:rPr>
              <a:t>longitude</a:t>
            </a:r>
            <a:r>
              <a:rPr lang="es-NI" sz="2000" dirty="0">
                <a:solidFill>
                  <a:srgbClr val="1F1F1F"/>
                </a:solidFill>
                <a:effectLst/>
                <a:latin typeface="Arial" panose="020B0604020202020204" pitchFamily="34" charset="0"/>
                <a:ea typeface="Times New Roman" panose="02020603050405020304" pitchFamily="18" charset="0"/>
              </a:rPr>
              <a:t>. </a:t>
            </a:r>
            <a:endParaRPr lang="en-US" sz="2000" dirty="0">
              <a:solidFill>
                <a:schemeClr val="bg1"/>
              </a:solidFill>
            </a:endParaRPr>
          </a:p>
        </p:txBody>
      </p:sp>
      <p:pic>
        <p:nvPicPr>
          <p:cNvPr id="7" name="Marcador de contenido 6">
            <a:extLst>
              <a:ext uri="{FF2B5EF4-FFF2-40B4-BE49-F238E27FC236}">
                <a16:creationId xmlns:a16="http://schemas.microsoft.com/office/drawing/2014/main" id="{5DE295A3-EB6C-4E50-A30F-CEC9678E028A}"/>
              </a:ext>
            </a:extLst>
          </p:cNvPr>
          <p:cNvPicPr>
            <a:picLocks noGrp="1" noChangeAspect="1"/>
          </p:cNvPicPr>
          <p:nvPr>
            <p:ph sz="quarter" idx="4"/>
          </p:nvPr>
        </p:nvPicPr>
        <p:blipFill>
          <a:blip r:embed="rId7"/>
          <a:stretch>
            <a:fillRect/>
          </a:stretch>
        </p:blipFill>
        <p:spPr>
          <a:xfrm>
            <a:off x="6071465" y="2559123"/>
            <a:ext cx="6120231" cy="3381428"/>
          </a:xfrm>
          <a:prstGeom prst="rect">
            <a:avLst/>
          </a:prstGeom>
          <a:effectLst/>
        </p:spPr>
      </p:pic>
    </p:spTree>
    <p:extLst>
      <p:ext uri="{BB962C8B-B14F-4D97-AF65-F5344CB8AC3E}">
        <p14:creationId xmlns:p14="http://schemas.microsoft.com/office/powerpoint/2010/main" val="967249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2" name="Rectangle 21">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D5410E35-BC03-425B-9549-775D6FB10464}"/>
              </a:ext>
            </a:extLst>
          </p:cNvPr>
          <p:cNvSpPr>
            <a:spLocks noGrp="1"/>
          </p:cNvSpPr>
          <p:nvPr>
            <p:ph type="title"/>
          </p:nvPr>
        </p:nvSpPr>
        <p:spPr>
          <a:xfrm>
            <a:off x="648930" y="629267"/>
            <a:ext cx="9252154" cy="1016654"/>
          </a:xfrm>
        </p:spPr>
        <p:txBody>
          <a:bodyPr vert="horz" lIns="91440" tIns="45720" rIns="91440" bIns="45720" rtlCol="0" anchor="t">
            <a:normAutofit/>
          </a:bodyPr>
          <a:lstStyle/>
          <a:p>
            <a:pPr>
              <a:lnSpc>
                <a:spcPct val="90000"/>
              </a:lnSpc>
            </a:pPr>
            <a:r>
              <a:rPr lang="en-US" sz="3300" dirty="0"/>
              <a:t>Data</a:t>
            </a:r>
          </a:p>
        </p:txBody>
      </p:sp>
      <p:sp>
        <p:nvSpPr>
          <p:cNvPr id="26" name="Rectangle 25">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4" name="Marcador de contenido 3">
            <a:extLst>
              <a:ext uri="{FF2B5EF4-FFF2-40B4-BE49-F238E27FC236}">
                <a16:creationId xmlns:a16="http://schemas.microsoft.com/office/drawing/2014/main" id="{A2C66B5A-7ADC-49EB-90F7-B7A5F9F17729}"/>
              </a:ext>
            </a:extLst>
          </p:cNvPr>
          <p:cNvSpPr>
            <a:spLocks noGrp="1"/>
          </p:cNvSpPr>
          <p:nvPr>
            <p:ph sz="half" idx="2"/>
          </p:nvPr>
        </p:nvSpPr>
        <p:spPr>
          <a:xfrm>
            <a:off x="648931" y="2548281"/>
            <a:ext cx="4557476" cy="3658689"/>
          </a:xfrm>
        </p:spPr>
        <p:txBody>
          <a:bodyPr vert="horz" lIns="91440" tIns="45720" rIns="91440" bIns="45720" rtlCol="0">
            <a:normAutofit/>
          </a:bodyPr>
          <a:lstStyle/>
          <a:p>
            <a:pPr algn="just"/>
            <a:r>
              <a:rPr lang="es-NI" sz="2000" dirty="0" err="1">
                <a:solidFill>
                  <a:srgbClr val="1F1F1F"/>
                </a:solidFill>
                <a:latin typeface="Arial" panose="020B0604020202020204" pitchFamily="34" charset="0"/>
                <a:ea typeface="Times New Roman" panose="02020603050405020304" pitchFamily="18" charset="0"/>
                <a:cs typeface="Times New Roman" panose="02020603050405020304" pitchFamily="18" charset="0"/>
              </a:rPr>
              <a:t>W</a:t>
            </a:r>
            <a:r>
              <a:rPr lang="es-NI" sz="2000"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e</a:t>
            </a:r>
            <a:r>
              <a:rPr lang="es-NI" sz="20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compile </a:t>
            </a:r>
            <a:r>
              <a:rPr lang="es-NI" sz="2000"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business</a:t>
            </a:r>
            <a:r>
              <a:rPr lang="es-NI" sz="20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and </a:t>
            </a:r>
            <a:r>
              <a:rPr lang="es-NI" sz="2000"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leisure</a:t>
            </a:r>
            <a:r>
              <a:rPr lang="es-NI" sz="20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data </a:t>
            </a:r>
            <a:r>
              <a:rPr lang="es-NI" sz="2000"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for</a:t>
            </a:r>
            <a:r>
              <a:rPr lang="es-NI" sz="20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each</a:t>
            </a:r>
            <a:r>
              <a:rPr lang="es-NI" sz="20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a:t>
            </a:r>
            <a:r>
              <a:rPr lang="es-NI" sz="2000"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neighborhoods</a:t>
            </a:r>
            <a:r>
              <a:rPr lang="es-NI" sz="20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in Nicaragua, </a:t>
            </a:r>
            <a:r>
              <a:rPr lang="es-NI" sz="2000" b="1" i="1"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we</a:t>
            </a:r>
            <a:r>
              <a:rPr lang="es-NI" sz="2000" b="1" i="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a:t>
            </a:r>
            <a:r>
              <a:rPr lang="es-NI" sz="2000" b="1" i="1"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will</a:t>
            </a:r>
            <a:r>
              <a:rPr lang="es-NI" sz="2000" b="1" i="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use </a:t>
            </a:r>
            <a:r>
              <a:rPr lang="es-NI" sz="2000" b="1" i="1"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the</a:t>
            </a:r>
            <a:r>
              <a:rPr lang="es-NI" sz="2000" b="1" i="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data </a:t>
            </a:r>
            <a:r>
              <a:rPr lang="es-NI" sz="2000" b="1" i="1"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provided</a:t>
            </a:r>
            <a:r>
              <a:rPr lang="es-NI" sz="2000" b="1" i="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a:t>
            </a:r>
            <a:r>
              <a:rPr lang="es-NI" sz="2000" b="1" i="1" dirty="0" err="1">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by</a:t>
            </a:r>
            <a:r>
              <a:rPr lang="es-NI" sz="2000" b="1" i="1"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 Foursquare</a:t>
            </a:r>
            <a:r>
              <a:rPr lang="es-NI" sz="20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s-NI"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bg1"/>
              </a:solidFill>
            </a:endParaRPr>
          </a:p>
        </p:txBody>
      </p:sp>
      <p:sp>
        <p:nvSpPr>
          <p:cNvPr id="5" name="Marcador de contenido 4">
            <a:extLst>
              <a:ext uri="{FF2B5EF4-FFF2-40B4-BE49-F238E27FC236}">
                <a16:creationId xmlns:a16="http://schemas.microsoft.com/office/drawing/2014/main" id="{E939F06A-F404-413F-BBC9-C61442E3CC41}"/>
              </a:ext>
            </a:extLst>
          </p:cNvPr>
          <p:cNvSpPr>
            <a:spLocks noGrp="1"/>
          </p:cNvSpPr>
          <p:nvPr>
            <p:ph sz="quarter" idx="4"/>
          </p:nvPr>
        </p:nvSpPr>
        <p:spPr/>
        <p:txBody>
          <a:bodyPr/>
          <a:lstStyle/>
          <a:p>
            <a:endParaRPr lang="es-NI"/>
          </a:p>
        </p:txBody>
      </p:sp>
      <p:pic>
        <p:nvPicPr>
          <p:cNvPr id="17" name="Marcador de contenido 4">
            <a:extLst>
              <a:ext uri="{FF2B5EF4-FFF2-40B4-BE49-F238E27FC236}">
                <a16:creationId xmlns:a16="http://schemas.microsoft.com/office/drawing/2014/main" id="{3C25B41C-0180-4437-A6C2-A88061B7759F}"/>
              </a:ext>
            </a:extLst>
          </p:cNvPr>
          <p:cNvPicPr>
            <a:picLocks noChangeAspect="1"/>
          </p:cNvPicPr>
          <p:nvPr/>
        </p:nvPicPr>
        <p:blipFill>
          <a:blip r:embed="rId7"/>
          <a:stretch>
            <a:fillRect/>
          </a:stretch>
        </p:blipFill>
        <p:spPr>
          <a:xfrm>
            <a:off x="5372949" y="2430065"/>
            <a:ext cx="6472125" cy="3772605"/>
          </a:xfrm>
          <a:prstGeom prst="rect">
            <a:avLst/>
          </a:prstGeom>
        </p:spPr>
      </p:pic>
    </p:spTree>
    <p:extLst>
      <p:ext uri="{BB962C8B-B14F-4D97-AF65-F5344CB8AC3E}">
        <p14:creationId xmlns:p14="http://schemas.microsoft.com/office/powerpoint/2010/main" val="299628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9" name="Picture 38">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3" name="Rectangle 42">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D5410E35-BC03-425B-9549-775D6FB10464}"/>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a:t>Methodology</a:t>
            </a:r>
          </a:p>
        </p:txBody>
      </p:sp>
      <p:sp>
        <p:nvSpPr>
          <p:cNvPr id="4" name="Marcador de contenido 3">
            <a:extLst>
              <a:ext uri="{FF2B5EF4-FFF2-40B4-BE49-F238E27FC236}">
                <a16:creationId xmlns:a16="http://schemas.microsoft.com/office/drawing/2014/main" id="{A2C66B5A-7ADC-49EB-90F7-B7A5F9F17729}"/>
              </a:ext>
            </a:extLst>
          </p:cNvPr>
          <p:cNvSpPr>
            <a:spLocks noGrp="1"/>
          </p:cNvSpPr>
          <p:nvPr>
            <p:ph sz="half" idx="2"/>
          </p:nvPr>
        </p:nvSpPr>
        <p:spPr>
          <a:xfrm>
            <a:off x="648931" y="2438400"/>
            <a:ext cx="4166509" cy="3785419"/>
          </a:xfrm>
        </p:spPr>
        <p:txBody>
          <a:bodyPr vert="horz" lIns="91440" tIns="45720" rIns="91440" bIns="45720" rtlCol="0">
            <a:normAutofit/>
          </a:bodyPr>
          <a:lstStyle/>
          <a:p>
            <a:r>
              <a:rPr lang="en-US" sz="2800" dirty="0"/>
              <a:t>Cluster analysis</a:t>
            </a:r>
          </a:p>
          <a:p>
            <a:r>
              <a:rPr lang="en-US" sz="2800" dirty="0"/>
              <a:t>Elbow Method</a:t>
            </a:r>
          </a:p>
          <a:p>
            <a:r>
              <a:rPr lang="en-US" sz="2800" dirty="0"/>
              <a:t>K-means</a:t>
            </a:r>
          </a:p>
        </p:txBody>
      </p:sp>
      <p:sp>
        <p:nvSpPr>
          <p:cNvPr id="45" name="Freeform 31">
            <a:extLst>
              <a:ext uri="{FF2B5EF4-FFF2-40B4-BE49-F238E27FC236}">
                <a16:creationId xmlns:a16="http://schemas.microsoft.com/office/drawing/2014/main" id="{D6CEF2A9-EF08-4FB3-AFFB-C5F77AB6E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7" name="Rectangle 46">
            <a:extLst>
              <a:ext uri="{FF2B5EF4-FFF2-40B4-BE49-F238E27FC236}">
                <a16:creationId xmlns:a16="http://schemas.microsoft.com/office/drawing/2014/main" id="{4109C3C2-C0A8-4559-8462-8007573DF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5">
            <a:extLst>
              <a:ext uri="{FF2B5EF4-FFF2-40B4-BE49-F238E27FC236}">
                <a16:creationId xmlns:a16="http://schemas.microsoft.com/office/drawing/2014/main" id="{4C535542-B72A-4DE0-BE5A-5EA00508C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3" name="Imagen 2" descr="Imagen que contiene texto, mapa&#10;&#10;Descripción generada automáticamente">
            <a:extLst>
              <a:ext uri="{FF2B5EF4-FFF2-40B4-BE49-F238E27FC236}">
                <a16:creationId xmlns:a16="http://schemas.microsoft.com/office/drawing/2014/main" id="{E1D78F2F-A3CE-49C1-A37F-6D04D1D908F3}"/>
              </a:ext>
            </a:extLst>
          </p:cNvPr>
          <p:cNvPicPr>
            <a:picLocks noChangeAspect="1"/>
          </p:cNvPicPr>
          <p:nvPr/>
        </p:nvPicPr>
        <p:blipFill>
          <a:blip r:embed="rId7"/>
          <a:stretch>
            <a:fillRect/>
          </a:stretch>
        </p:blipFill>
        <p:spPr>
          <a:xfrm>
            <a:off x="6093992" y="1246262"/>
            <a:ext cx="5449889" cy="4365472"/>
          </a:xfrm>
          <a:prstGeom prst="rect">
            <a:avLst/>
          </a:prstGeom>
          <a:effectLst/>
        </p:spPr>
      </p:pic>
      <p:sp>
        <p:nvSpPr>
          <p:cNvPr id="51" name="Rectangle 50">
            <a:extLst>
              <a:ext uri="{FF2B5EF4-FFF2-40B4-BE49-F238E27FC236}">
                <a16:creationId xmlns:a16="http://schemas.microsoft.com/office/drawing/2014/main" id="{11DF0705-615B-4CF3-A16F-8C14680D8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7079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2D5047-6B23-4008-A06A-2820CDE1E48A}"/>
              </a:ext>
            </a:extLst>
          </p:cNvPr>
          <p:cNvSpPr>
            <a:spLocks noGrp="1"/>
          </p:cNvSpPr>
          <p:nvPr>
            <p:ph type="title"/>
          </p:nvPr>
        </p:nvSpPr>
        <p:spPr>
          <a:xfrm>
            <a:off x="1251022" y="2647278"/>
            <a:ext cx="9404723" cy="911848"/>
          </a:xfrm>
        </p:spPr>
        <p:txBody>
          <a:bodyPr/>
          <a:lstStyle/>
          <a:p>
            <a:pPr algn="ctr"/>
            <a:r>
              <a:rPr lang="es-NI" sz="4400" b="1" dirty="0" err="1">
                <a:solidFill>
                  <a:schemeClr val="tx1"/>
                </a:solidFill>
              </a:rPr>
              <a:t>Results</a:t>
            </a:r>
            <a:endParaRPr lang="es-NI" sz="4400" b="1" dirty="0">
              <a:solidFill>
                <a:schemeClr val="tx1"/>
              </a:solidFill>
            </a:endParaRPr>
          </a:p>
        </p:txBody>
      </p:sp>
    </p:spTree>
    <p:extLst>
      <p:ext uri="{BB962C8B-B14F-4D97-AF65-F5344CB8AC3E}">
        <p14:creationId xmlns:p14="http://schemas.microsoft.com/office/powerpoint/2010/main" val="54436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7B6323F-75FD-4FFA-950D-6D013A6DC1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DA2C34EF-101A-44FE-8A31-E0A7F4776A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a:extLst>
              <a:ext uri="{FF2B5EF4-FFF2-40B4-BE49-F238E27FC236}">
                <a16:creationId xmlns:a16="http://schemas.microsoft.com/office/drawing/2014/main" id="{5C86EC89-02DB-4384-8A63-0EFFEFD1B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9" name="Picture 18">
            <a:extLst>
              <a:ext uri="{FF2B5EF4-FFF2-40B4-BE49-F238E27FC236}">
                <a16:creationId xmlns:a16="http://schemas.microsoft.com/office/drawing/2014/main" id="{54BB1565-EB36-4D75-8888-72796286DC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1" name="Picture 20">
            <a:extLst>
              <a:ext uri="{FF2B5EF4-FFF2-40B4-BE49-F238E27FC236}">
                <a16:creationId xmlns:a16="http://schemas.microsoft.com/office/drawing/2014/main" id="{871DF8C3-722E-49D1-87D5-E0FB1D6409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3" name="Rectangle 22">
            <a:extLst>
              <a:ext uri="{FF2B5EF4-FFF2-40B4-BE49-F238E27FC236}">
                <a16:creationId xmlns:a16="http://schemas.microsoft.com/office/drawing/2014/main" id="{93E59372-1F66-480B-ADD0-8000A0547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7">
            <a:extLst>
              <a:ext uri="{FF2B5EF4-FFF2-40B4-BE49-F238E27FC236}">
                <a16:creationId xmlns:a16="http://schemas.microsoft.com/office/drawing/2014/main" id="{27ED9C6F-41DF-4D9F-BA1A-51F35214C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FC0A37F7-F20E-46E3-8CF7-2091EFCD51C9}"/>
              </a:ext>
            </a:extLst>
          </p:cNvPr>
          <p:cNvSpPr>
            <a:spLocks noGrp="1"/>
          </p:cNvSpPr>
          <p:nvPr>
            <p:ph type="title"/>
          </p:nvPr>
        </p:nvSpPr>
        <p:spPr>
          <a:xfrm>
            <a:off x="646111" y="452718"/>
            <a:ext cx="9404723" cy="1180711"/>
          </a:xfrm>
        </p:spPr>
        <p:txBody>
          <a:bodyPr vert="horz" lIns="91440" tIns="45720" rIns="91440" bIns="45720" rtlCol="0" anchor="t">
            <a:normAutofit fontScale="90000"/>
          </a:bodyPr>
          <a:lstStyle/>
          <a:p>
            <a:pPr algn="ctr">
              <a:lnSpc>
                <a:spcPct val="90000"/>
              </a:lnSpc>
            </a:pPr>
            <a:r>
              <a:rPr lang="en-US" sz="3900" dirty="0"/>
              <a:t>	</a:t>
            </a:r>
            <a:r>
              <a:rPr lang="en-US" sz="5400" dirty="0"/>
              <a:t>Elbow method</a:t>
            </a:r>
            <a:br>
              <a:rPr lang="en-US" sz="5400" dirty="0"/>
            </a:br>
            <a:endParaRPr lang="en-US" sz="5400" dirty="0"/>
          </a:p>
        </p:txBody>
      </p:sp>
      <p:sp>
        <p:nvSpPr>
          <p:cNvPr id="27" name="Rectangle 26">
            <a:extLst>
              <a:ext uri="{FF2B5EF4-FFF2-40B4-BE49-F238E27FC236}">
                <a16:creationId xmlns:a16="http://schemas.microsoft.com/office/drawing/2014/main" id="{30229322-788F-4D9D-B670-83490ECE4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5">
            <a:extLst>
              <a:ext uri="{FF2B5EF4-FFF2-40B4-BE49-F238E27FC236}">
                <a16:creationId xmlns:a16="http://schemas.microsoft.com/office/drawing/2014/main" id="{ADF4A6DD-CB54-40FE-922D-F885BAA4E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Marcador de contenido 5">
            <a:extLst>
              <a:ext uri="{FF2B5EF4-FFF2-40B4-BE49-F238E27FC236}">
                <a16:creationId xmlns:a16="http://schemas.microsoft.com/office/drawing/2014/main" id="{3C364898-B98B-40CB-8DE6-AF465EACDB82}"/>
              </a:ext>
            </a:extLst>
          </p:cNvPr>
          <p:cNvPicPr>
            <a:picLocks noGrp="1" noChangeAspect="1"/>
          </p:cNvPicPr>
          <p:nvPr>
            <p:ph sz="half" idx="2"/>
          </p:nvPr>
        </p:nvPicPr>
        <p:blipFill>
          <a:blip r:embed="rId7"/>
          <a:stretch>
            <a:fillRect/>
          </a:stretch>
        </p:blipFill>
        <p:spPr>
          <a:xfrm>
            <a:off x="6203684" y="2881158"/>
            <a:ext cx="4577028" cy="3661623"/>
          </a:xfrm>
          <a:prstGeom prst="rect">
            <a:avLst/>
          </a:prstGeom>
          <a:effectLst/>
        </p:spPr>
      </p:pic>
      <p:pic>
        <p:nvPicPr>
          <p:cNvPr id="5" name="Marcador de contenido 4">
            <a:extLst>
              <a:ext uri="{FF2B5EF4-FFF2-40B4-BE49-F238E27FC236}">
                <a16:creationId xmlns:a16="http://schemas.microsoft.com/office/drawing/2014/main" id="{3EE8F11B-6BC9-439B-BC27-929A16569C74}"/>
              </a:ext>
            </a:extLst>
          </p:cNvPr>
          <p:cNvPicPr>
            <a:picLocks noChangeAspect="1"/>
          </p:cNvPicPr>
          <p:nvPr/>
        </p:nvPicPr>
        <p:blipFill>
          <a:blip r:embed="rId8"/>
          <a:stretch>
            <a:fillRect/>
          </a:stretch>
        </p:blipFill>
        <p:spPr>
          <a:xfrm>
            <a:off x="761206" y="2717309"/>
            <a:ext cx="5106384" cy="3824896"/>
          </a:xfrm>
          <a:prstGeom prst="rect">
            <a:avLst/>
          </a:prstGeom>
          <a:effectLst/>
        </p:spPr>
      </p:pic>
    </p:spTree>
    <p:extLst>
      <p:ext uri="{BB962C8B-B14F-4D97-AF65-F5344CB8AC3E}">
        <p14:creationId xmlns:p14="http://schemas.microsoft.com/office/powerpoint/2010/main" val="3889920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6" name="Picture 35">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8" name="Oval 37">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0" name="Picture 39">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2" name="Picture 41">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44" name="Rectangle 43">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FC0A37F7-F20E-46E3-8CF7-2091EFCD51C9}"/>
              </a:ext>
            </a:extLst>
          </p:cNvPr>
          <p:cNvSpPr>
            <a:spLocks noGrp="1"/>
          </p:cNvSpPr>
          <p:nvPr>
            <p:ph type="title"/>
          </p:nvPr>
        </p:nvSpPr>
        <p:spPr>
          <a:xfrm>
            <a:off x="8191925" y="1325880"/>
            <a:ext cx="3568666" cy="3066507"/>
          </a:xfrm>
        </p:spPr>
        <p:txBody>
          <a:bodyPr vert="horz" lIns="91440" tIns="45720" rIns="91440" bIns="45720" rtlCol="0" anchor="b">
            <a:normAutofit fontScale="90000"/>
          </a:bodyPr>
          <a:lstStyle/>
          <a:p>
            <a:r>
              <a:rPr lang="en-US" sz="5300" dirty="0"/>
              <a:t>	Map of Nicaragua</a:t>
            </a:r>
            <a:br>
              <a:rPr lang="en-US" sz="5400" dirty="0"/>
            </a:br>
            <a:endParaRPr lang="en-US" sz="5400" dirty="0"/>
          </a:p>
        </p:txBody>
      </p:sp>
      <p:sp>
        <p:nvSpPr>
          <p:cNvPr id="46" name="Rectangle 45">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50"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6" name="Marcador de contenido 8">
            <a:extLst>
              <a:ext uri="{FF2B5EF4-FFF2-40B4-BE49-F238E27FC236}">
                <a16:creationId xmlns:a16="http://schemas.microsoft.com/office/drawing/2014/main" id="{57A52FFE-30BE-4DB4-8E00-6BD04F2DFB81}"/>
              </a:ext>
            </a:extLst>
          </p:cNvPr>
          <p:cNvPicPr>
            <a:picLocks noChangeAspect="1"/>
          </p:cNvPicPr>
          <p:nvPr/>
        </p:nvPicPr>
        <p:blipFill>
          <a:blip r:embed="rId7"/>
          <a:stretch>
            <a:fillRect/>
          </a:stretch>
        </p:blipFill>
        <p:spPr>
          <a:xfrm>
            <a:off x="772624" y="647698"/>
            <a:ext cx="6013121" cy="5562139"/>
          </a:xfrm>
          <a:prstGeom prst="rect">
            <a:avLst/>
          </a:prstGeom>
          <a:effectLst/>
        </p:spPr>
      </p:pic>
    </p:spTree>
    <p:extLst>
      <p:ext uri="{BB962C8B-B14F-4D97-AF65-F5344CB8AC3E}">
        <p14:creationId xmlns:p14="http://schemas.microsoft.com/office/powerpoint/2010/main" val="3205852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7" name="Picture 56">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9" name="Oval 58">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1" name="Picture 60">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3" name="Picture 62">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65" name="Rectangle 64">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FC0A37F7-F20E-46E3-8CF7-2091EFCD51C9}"/>
              </a:ext>
            </a:extLst>
          </p:cNvPr>
          <p:cNvSpPr>
            <a:spLocks noGrp="1"/>
          </p:cNvSpPr>
          <p:nvPr>
            <p:ph type="title"/>
          </p:nvPr>
        </p:nvSpPr>
        <p:spPr>
          <a:xfrm>
            <a:off x="8191925" y="1325880"/>
            <a:ext cx="3352375" cy="3066507"/>
          </a:xfrm>
        </p:spPr>
        <p:txBody>
          <a:bodyPr vert="horz" lIns="91440" tIns="45720" rIns="91440" bIns="45720" rtlCol="0" anchor="b">
            <a:normAutofit fontScale="90000"/>
          </a:bodyPr>
          <a:lstStyle/>
          <a:p>
            <a:r>
              <a:rPr lang="en-US" sz="5400" dirty="0"/>
              <a:t>Clusters in the map</a:t>
            </a:r>
            <a:br>
              <a:rPr lang="en-US" sz="5400" dirty="0"/>
            </a:br>
            <a:endParaRPr lang="en-US" sz="5400" dirty="0"/>
          </a:p>
        </p:txBody>
      </p:sp>
      <p:sp>
        <p:nvSpPr>
          <p:cNvPr id="67" name="Rectangle 66">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71"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3" name="Marcador de contenido 9">
            <a:extLst>
              <a:ext uri="{FF2B5EF4-FFF2-40B4-BE49-F238E27FC236}">
                <a16:creationId xmlns:a16="http://schemas.microsoft.com/office/drawing/2014/main" id="{2DD279A0-15C4-49DC-B517-86A0BD14F4CB}"/>
              </a:ext>
            </a:extLst>
          </p:cNvPr>
          <p:cNvPicPr>
            <a:picLocks noChangeAspect="1"/>
          </p:cNvPicPr>
          <p:nvPr/>
        </p:nvPicPr>
        <p:blipFill>
          <a:blip r:embed="rId7"/>
          <a:stretch>
            <a:fillRect/>
          </a:stretch>
        </p:blipFill>
        <p:spPr>
          <a:xfrm>
            <a:off x="643854" y="1367287"/>
            <a:ext cx="6270662" cy="4122960"/>
          </a:xfrm>
          <a:prstGeom prst="rect">
            <a:avLst/>
          </a:prstGeom>
          <a:effectLst/>
        </p:spPr>
      </p:pic>
    </p:spTree>
    <p:extLst>
      <p:ext uri="{BB962C8B-B14F-4D97-AF65-F5344CB8AC3E}">
        <p14:creationId xmlns:p14="http://schemas.microsoft.com/office/powerpoint/2010/main" val="3173044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otalTime>0</TotalTime>
  <Words>258</Words>
  <Application>Microsoft Office PowerPoint</Application>
  <PresentationFormat>Panorámica</PresentationFormat>
  <Paragraphs>24</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Century Gothic</vt:lpstr>
      <vt:lpstr>Wingdings 3</vt:lpstr>
      <vt:lpstr>Ion</vt:lpstr>
      <vt:lpstr>Clustering analysis</vt:lpstr>
      <vt:lpstr>Introduction</vt:lpstr>
      <vt:lpstr>Data</vt:lpstr>
      <vt:lpstr>Data</vt:lpstr>
      <vt:lpstr>Methodology</vt:lpstr>
      <vt:lpstr>Results</vt:lpstr>
      <vt:lpstr> Elbow method </vt:lpstr>
      <vt:lpstr> Map of Nicaragua </vt:lpstr>
      <vt:lpstr>Clusters in the map </vt:lpstr>
      <vt:lpstr>Cluster 1 </vt:lpstr>
      <vt:lpstr>Cluster 2 </vt:lpstr>
      <vt:lpstr>Cluster 3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analysis</dc:title>
  <dc:creator>Mariano Madrigal</dc:creator>
  <cp:lastModifiedBy>Mariano Madrigal</cp:lastModifiedBy>
  <cp:revision>1</cp:revision>
  <dcterms:created xsi:type="dcterms:W3CDTF">2020-07-24T03:57:05Z</dcterms:created>
  <dcterms:modified xsi:type="dcterms:W3CDTF">2020-07-24T03:58:22Z</dcterms:modified>
</cp:coreProperties>
</file>