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9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50" r:id="rId12"/>
    <p:sldId id="353" r:id="rId13"/>
    <p:sldId id="347" r:id="rId14"/>
    <p:sldId id="351" r:id="rId15"/>
    <p:sldId id="352" r:id="rId16"/>
    <p:sldId id="348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391" autoAdjust="0"/>
  </p:normalViewPr>
  <p:slideViewPr>
    <p:cSldViewPr>
      <p:cViewPr varScale="1">
        <p:scale>
          <a:sx n="80" d="100"/>
          <a:sy n="80" d="100"/>
        </p:scale>
        <p:origin x="912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pPr>
                <a:defRPr/>
              </a:pPr>
              <a:t>2017/12/8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0708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GL_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Xc8AX82HFOs" TargetMode="External"/><Relationship Id="rId5" Type="http://schemas.openxmlformats.org/officeDocument/2006/relationships/hyperlink" Target="https://www.khronos.org/vulkan/" TargetMode="External"/><Relationship Id="rId4" Type="http://schemas.openxmlformats.org/officeDocument/2006/relationships/hyperlink" Target="https://en.wikipedia.org/wiki/OpenG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pengl/GLSurfaceView.Renderer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reference/android/opengl/GLSurfaceView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3"/>
              </a:rPr>
              <a:t>https://en.wikipedia.org/wiki/OpenGL_ES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https://en.wikipedia.org/wiki/OpenGL</a:t>
            </a:r>
            <a:endParaRPr lang="en-US" dirty="0"/>
          </a:p>
          <a:p>
            <a:r>
              <a:rPr lang="en-US" dirty="0">
                <a:hlinkClick r:id="rId5"/>
              </a:rPr>
              <a:t>https://www.khronos.org/vulkan/</a:t>
            </a:r>
            <a:endParaRPr lang="en-US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6"/>
              </a:rPr>
              <a:t>https://www.youtube.com/watch?v=Xc8AX82HFOs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2017/12/8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8760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2017/12/8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4859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3"/>
              </a:rPr>
              <a:t>https://developer.android.com/reference/android/opengl/GLSurfaceView.Renderer.html</a:t>
            </a:r>
            <a:endParaRPr lang="en-US" dirty="0"/>
          </a:p>
          <a:p>
            <a:r>
              <a:rPr lang="en-US" dirty="0">
                <a:hlinkClick r:id="rId4"/>
              </a:rPr>
              <a:t>https://developer.android.com/reference/android/opengl/GLSurfaceView.html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2017/12/8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06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2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8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9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2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>
                <a:sym typeface="Calibri" pitchFamily="34" charset="0"/>
              </a:rPr>
              <a:t>Click icon to add picture</a:t>
            </a:r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hronos.org/webgl/" TargetMode="External"/><Relationship Id="rId3" Type="http://schemas.openxmlformats.org/officeDocument/2006/relationships/hyperlink" Target="https://www.khronos.org/opengl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khronos.org/opengles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adebyevan.com/webgl-wa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D404-1A30-4D3D-9D31-9AC168E9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在安卓手机上打造瑰丽的光影世界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37E5-DF28-4BBB-A5A4-046F20A9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33750"/>
            <a:ext cx="8229600" cy="1260475"/>
          </a:xfrm>
        </p:spPr>
        <p:txBody>
          <a:bodyPr/>
          <a:lstStyle/>
          <a:p>
            <a:pPr algn="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 2.0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胖胖小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9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AAE-92F5-4FD6-912B-DEEEE726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历史及简介</a:t>
            </a:r>
            <a:endParaRPr lang="en-US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A4A54CE-75F3-4E01-B295-DD429C95C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62" y="1884385"/>
            <a:ext cx="1886012" cy="834723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6100E6F9-C68C-4038-B2F9-E73465719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1833404"/>
            <a:ext cx="2318146" cy="936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569F5-A3EE-4ED7-9388-42A301B14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992930"/>
            <a:ext cx="2668445" cy="460739"/>
          </a:xfrm>
          <a:prstGeom prst="rect">
            <a:avLst/>
          </a:prstGeom>
        </p:spPr>
      </p:pic>
      <p:pic>
        <p:nvPicPr>
          <p:cNvPr id="7" name="Picture 6">
            <a:hlinkClick r:id="rId8"/>
            <a:extLst>
              <a:ext uri="{FF2B5EF4-FFF2-40B4-BE49-F238E27FC236}">
                <a16:creationId xmlns:a16="http://schemas.microsoft.com/office/drawing/2014/main" id="{267C3D3F-E52F-4EC0-8D42-1B3BA7533A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4146" y="1746621"/>
            <a:ext cx="2280838" cy="1110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5B9EDC-BB5A-4AE6-8371-50B345DA6B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200" y="2719108"/>
            <a:ext cx="2472152" cy="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9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7A0844-5C0F-446D-B0C2-4621032C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417" y="2086287"/>
            <a:ext cx="4855060" cy="2613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2D97BB-463F-4E8D-911D-6FBEA9A15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209" y="606985"/>
            <a:ext cx="2488791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CE912-BD1C-4916-89C0-32ADFD846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248" y="2038350"/>
            <a:ext cx="5105399" cy="200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72E3E-B252-447C-B18F-C5C5CBF2D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241" y="1391029"/>
            <a:ext cx="4102458" cy="2056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FDCFF-AA03-4326-8551-68877F26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zh-CN" altLang="en-US" dirty="0"/>
              <a:t>坐标系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8CAB-D9B5-430F-866A-B88100D7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世界坐标系</a:t>
            </a:r>
            <a:endParaRPr lang="en-US" altLang="zh-CN" dirty="0"/>
          </a:p>
          <a:p>
            <a:pPr lvl="1"/>
            <a:r>
              <a:rPr lang="zh-CN" altLang="en-US" dirty="0"/>
              <a:t>默认</a:t>
            </a:r>
            <a:r>
              <a:rPr lang="en-US" altLang="zh-CN" dirty="0"/>
              <a:t>X</a:t>
            </a:r>
            <a:r>
              <a:rPr lang="zh-CN" altLang="en-US" dirty="0"/>
              <a:t>轴向右，</a:t>
            </a:r>
            <a:r>
              <a:rPr lang="en-US" altLang="zh-CN" dirty="0"/>
              <a:t>Y</a:t>
            </a:r>
            <a:r>
              <a:rPr lang="zh-CN" altLang="en-US" dirty="0"/>
              <a:t>轴向上，</a:t>
            </a:r>
            <a:r>
              <a:rPr lang="en-US" altLang="zh-CN" dirty="0"/>
              <a:t>Z</a:t>
            </a:r>
            <a:r>
              <a:rPr lang="zh-CN" altLang="en-US" dirty="0"/>
              <a:t>轴朝自己 （右手系）</a:t>
            </a:r>
            <a:endParaRPr lang="en-US" altLang="zh-CN" dirty="0"/>
          </a:p>
          <a:p>
            <a:r>
              <a:rPr lang="zh-CN" altLang="en-US" dirty="0"/>
              <a:t>物体坐标系</a:t>
            </a:r>
            <a:r>
              <a:rPr lang="en-US" altLang="zh-CN" dirty="0"/>
              <a:t>(M)</a:t>
            </a:r>
          </a:p>
          <a:p>
            <a:r>
              <a:rPr lang="zh-CN" altLang="en-US" dirty="0"/>
              <a:t>摄像机坐标系 </a:t>
            </a:r>
            <a:r>
              <a:rPr lang="en-US" altLang="zh-CN" dirty="0"/>
              <a:t>(V)</a:t>
            </a:r>
          </a:p>
          <a:p>
            <a:r>
              <a:rPr lang="zh-CN" altLang="en-US" dirty="0"/>
              <a:t>屏幕坐标系</a:t>
            </a:r>
            <a:r>
              <a:rPr lang="en-US" altLang="zh-CN" dirty="0"/>
              <a:t>(P)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A0BC-1DB6-48D1-B758-3671274A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摄像机坐标系及屏幕坐标系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E167-C72D-469D-9920-DF8CF97D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8CE-04A5-4150-B361-1396BF9B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23950"/>
            <a:ext cx="5238779" cy="37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2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8819-6312-4BCD-AA2B-CDEEAFE1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渲染流水线简介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EC24-F1F4-457C-814A-0AF4F6FB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流水线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三角形顶点信息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灯光信息等等“原材料”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屏幕图像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071F3-68DD-4924-B336-9B814486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0080" y="2506201"/>
            <a:ext cx="7863840" cy="22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9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CCA0-B763-49B2-B345-F5A4BC0B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9551-4EBB-4923-BD74-3691B0EE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PANIC</a:t>
            </a:r>
          </a:p>
          <a:p>
            <a:pPr lvl="1"/>
            <a:r>
              <a:rPr lang="zh-CN" altLang="en-US" dirty="0"/>
              <a:t>请接受这些设定，细节将逐步完善</a:t>
            </a:r>
            <a:endParaRPr lang="en-US" dirty="0"/>
          </a:p>
          <a:p>
            <a:r>
              <a:rPr lang="zh-CN" altLang="en-US" dirty="0"/>
              <a:t>向量</a:t>
            </a:r>
            <a:r>
              <a:rPr lang="en-US" altLang="zh-CN" dirty="0"/>
              <a:t>(</a:t>
            </a:r>
            <a:r>
              <a:rPr lang="zh-CN" altLang="en-US" dirty="0"/>
              <a:t>点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加</a:t>
            </a:r>
            <a:r>
              <a:rPr lang="en-US" altLang="zh-CN" dirty="0"/>
              <a:t>(</a:t>
            </a:r>
            <a:r>
              <a:rPr lang="zh-CN" altLang="en-US" dirty="0"/>
              <a:t>减）</a:t>
            </a:r>
            <a:r>
              <a:rPr lang="en-US" altLang="zh-CN" dirty="0"/>
              <a:t>-- </a:t>
            </a:r>
            <a:r>
              <a:rPr lang="zh-CN" altLang="en-US" dirty="0"/>
              <a:t>平行四边形法则</a:t>
            </a:r>
            <a:endParaRPr lang="en-US" altLang="zh-CN" dirty="0"/>
          </a:p>
          <a:p>
            <a:pPr lvl="1"/>
            <a:r>
              <a:rPr lang="zh-CN" altLang="en-US" dirty="0"/>
              <a:t>内积 </a:t>
            </a:r>
            <a:r>
              <a:rPr lang="en-US" altLang="zh-CN" dirty="0"/>
              <a:t>— </a:t>
            </a:r>
            <a:r>
              <a:rPr lang="zh-CN" altLang="en-US" dirty="0"/>
              <a:t>作用计算夹角</a:t>
            </a:r>
            <a:endParaRPr lang="en-US" altLang="zh-CN" dirty="0"/>
          </a:p>
          <a:p>
            <a:pPr lvl="1"/>
            <a:r>
              <a:rPr lang="zh-CN" altLang="en-US" dirty="0"/>
              <a:t>外积 </a:t>
            </a:r>
            <a:r>
              <a:rPr lang="en-US" altLang="zh-CN" dirty="0"/>
              <a:t>– </a:t>
            </a:r>
            <a:r>
              <a:rPr lang="zh-CN" altLang="en-US" dirty="0"/>
              <a:t>计算法向量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BE34E-9336-46A7-843F-AA48A4DD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053540"/>
            <a:ext cx="2700338" cy="1738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A5EAE-0AB9-493A-8F3A-3E550E3F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343" y="2190750"/>
            <a:ext cx="2207252" cy="1849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2921AB-0AD0-49CE-82E3-D0B799A23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343" y="3000316"/>
            <a:ext cx="2126461" cy="13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18B2-936F-4DBC-8D62-C33F2453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B5F3-18B6-4FB9-8ED8-6368037F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  <a:endParaRPr lang="en-US" altLang="zh-CN" dirty="0"/>
          </a:p>
          <a:p>
            <a:pPr lvl="1"/>
            <a:r>
              <a:rPr lang="zh-CN" altLang="en-US" dirty="0"/>
              <a:t>乘法就是做变换，把一个点变成另一个点</a:t>
            </a:r>
            <a:endParaRPr lang="en-US" altLang="zh-CN" dirty="0"/>
          </a:p>
          <a:p>
            <a:pPr lvl="1"/>
            <a:r>
              <a:rPr lang="zh-CN" altLang="en-US" dirty="0"/>
              <a:t>仿射变换 </a:t>
            </a:r>
            <a:r>
              <a:rPr lang="en-US" altLang="zh-CN" dirty="0"/>
              <a:t>(</a:t>
            </a:r>
            <a:r>
              <a:rPr lang="zh-CN" altLang="en-US" dirty="0"/>
              <a:t>旋转，平移，缩放，切变）</a:t>
            </a:r>
            <a:endParaRPr lang="en-US" altLang="zh-CN" dirty="0"/>
          </a:p>
          <a:p>
            <a:pPr lvl="1"/>
            <a:r>
              <a:rPr lang="zh-CN" altLang="en-US" dirty="0"/>
              <a:t>矩阵乘法没有交换律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D3B9E-49F2-4C99-B54A-66F7C577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37" y="2812187"/>
            <a:ext cx="5136369" cy="2331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D6E55-EE8B-4ECA-9CA9-BE628D90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419350"/>
            <a:ext cx="2862263" cy="18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F60F-BD7E-46FA-B377-F27C1DF3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开码。。。。。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BAB6-9E5B-469C-A6F8-05A4B695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在屏幕上显示一个三角形</a:t>
            </a:r>
            <a:endParaRPr lang="en-US" altLang="zh-CN" dirty="0"/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 SDK</a:t>
            </a:r>
          </a:p>
          <a:p>
            <a:pPr lvl="1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GLSurfaceView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GLSurfaceView.Renderer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CE0D-7C78-45FA-ABB1-4ACBBFD1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的目的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C6F0-C7A5-4773-BF21-6E29BF9E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构建属于自己的三维世界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了解显卡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不一样的超并行计算架构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好看，炫目，夺人眼球！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16BF-308A-4855-89B9-F4239EB5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的目的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27E2-1D3A-492E-9E5A-8F53B074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满满的干货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什么是干货？ 人无我有，人有我新！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显卡编程，有几个人会？你听说过周围有人会吗？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A8EB-DAE3-4C52-A716-B1EB1B58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的目的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812B-FD78-4A6B-B63E-6D8E26A3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世纪什么最赚钱？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游戏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腾讯王者荣耀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Bitcoin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挖矿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9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1687-3C61-4DED-804B-6E03A54B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的目的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F740-08CC-4279-8C88-FCCCA240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显卡！ 显卡！ 显卡！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显卡的时代已经来临，显卡编程助力你走上人生巅峰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A1BF-B3AE-40E1-9188-4E8E8348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本门课程概览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A9A3-B963-4BEC-BF7C-80449ECC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介绍、环境搭建及简单几何体渲染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基础光照、纹理、基本交互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F6C2C-ACD0-4DE2-BB27-0BAB82C7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57350"/>
            <a:ext cx="1644258" cy="3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5DAE-43E6-45E4-B8E8-7ECA998F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本门课程概览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AA37-B0C8-4D09-9D9A-DD68E610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Shading language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简单过程纹理原理及实现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仿射变换初步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物理基础初步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F43AA-AD91-45AC-B44A-2BACB430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57350"/>
            <a:ext cx="2788047" cy="2141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66D77-C5B3-4245-9DEA-C1BE722B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336" y="1944520"/>
            <a:ext cx="3972464" cy="31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3B14-D647-4A80-8719-7A5DC266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本门课程概览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CED3-485A-44DA-876D-97F4BB04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物理模拟进阶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粒子系统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布料模拟，水体模拟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复杂几何体渲染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13FBF-9984-4333-AC73-68DA068E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76" y="1581150"/>
            <a:ext cx="3634894" cy="2422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7BDB1-4B72-40FF-8BB8-4F409B734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5380"/>
            <a:ext cx="3266948" cy="34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88A1-9712-4638-9B30-0F5B8BA8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本门课程概览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E5CC-2B49-4154-A1C0-809B258B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复杂光照实现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阴影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折射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Caustics</a:t>
            </a: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综合案例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http://madebyevan.com/webgl-water/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AD7CB-3955-4381-83F7-5779C3AF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200150"/>
            <a:ext cx="3493790" cy="27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2" id="{6C78DBC3-BDE7-45CE-9B21-C40EE0D3FC5E}" vid="{C1C22890-ACD7-49C3-854D-C88540939C9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讲师ppt模板20141215</Template>
  <TotalTime>75</TotalTime>
  <Pages>0</Pages>
  <Words>703</Words>
  <Characters>0</Characters>
  <Application>Microsoft Office PowerPoint</Application>
  <DocSecurity>0</DocSecurity>
  <PresentationFormat>On-screen Show (16:9)</PresentationFormat>
  <Lines>0</Lines>
  <Paragraphs>93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微软雅黑</vt:lpstr>
      <vt:lpstr>微软雅黑</vt:lpstr>
      <vt:lpstr>宋体</vt:lpstr>
      <vt:lpstr>Arial</vt:lpstr>
      <vt:lpstr>Calibri</vt:lpstr>
      <vt:lpstr>Wingdings</vt:lpstr>
      <vt:lpstr>Office 主题​​</vt:lpstr>
      <vt:lpstr>在安卓手机上打造瑰丽的光影世界</vt:lpstr>
      <vt:lpstr>学习OpenGL ES的目的(1)</vt:lpstr>
      <vt:lpstr>学习OpenGL ES的目的(2)</vt:lpstr>
      <vt:lpstr>学习OpenGL ES的目的(3)</vt:lpstr>
      <vt:lpstr>学习OpenGL ES的目的(3)</vt:lpstr>
      <vt:lpstr>本门课程概览(1)</vt:lpstr>
      <vt:lpstr>本门课程概览(2)</vt:lpstr>
      <vt:lpstr>本门课程概览(3)</vt:lpstr>
      <vt:lpstr>本门课程概览(4)</vt:lpstr>
      <vt:lpstr>OpenGL与OpenGL ES历史及简介</vt:lpstr>
      <vt:lpstr>OpenGL 坐标系</vt:lpstr>
      <vt:lpstr>摄像机坐标系及屏幕坐标系</vt:lpstr>
      <vt:lpstr>渲染流水线简介(1)</vt:lpstr>
      <vt:lpstr>关于数学</vt:lpstr>
      <vt:lpstr>关于数学</vt:lpstr>
      <vt:lpstr>开码。。。。。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subject/>
  <dc:creator>Zhang, Xinfeng (Vincent)</dc:creator>
  <cp:keywords/>
  <dc:description/>
  <cp:lastModifiedBy>Zhang, Xinfeng (Vincent)</cp:lastModifiedBy>
  <cp:revision>99</cp:revision>
  <dcterms:created xsi:type="dcterms:W3CDTF">2017-12-07T04:40:00Z</dcterms:created>
  <dcterms:modified xsi:type="dcterms:W3CDTF">2017-12-08T01:48:39Z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