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49" r:id="rId2"/>
    <p:sldId id="354" r:id="rId3"/>
    <p:sldId id="363" r:id="rId4"/>
    <p:sldId id="355" r:id="rId5"/>
    <p:sldId id="356" r:id="rId6"/>
    <p:sldId id="357" r:id="rId7"/>
    <p:sldId id="367" r:id="rId8"/>
    <p:sldId id="359" r:id="rId9"/>
    <p:sldId id="361" r:id="rId10"/>
    <p:sldId id="360" r:id="rId11"/>
    <p:sldId id="358" r:id="rId12"/>
    <p:sldId id="362" r:id="rId13"/>
    <p:sldId id="364" r:id="rId14"/>
    <p:sldId id="365" r:id="rId15"/>
    <p:sldId id="366" r:id="rId16"/>
    <p:sldId id="368" r:id="rId17"/>
    <p:sldId id="369" r:id="rId18"/>
    <p:sldId id="348" r:id="rId1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FF"/>
    <a:srgbClr val="C9394A"/>
    <a:srgbClr val="474747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79412" autoAdjust="0"/>
  </p:normalViewPr>
  <p:slideViewPr>
    <p:cSldViewPr>
      <p:cViewPr varScale="1">
        <p:scale>
          <a:sx n="84" d="100"/>
          <a:sy n="84" d="100"/>
        </p:scale>
        <p:origin x="804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6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9B9E5593-D26D-4F57-9B14-3FE3036E209D}" type="datetime1">
              <a:rPr lang="zh-CN" altLang="en-US"/>
              <a:pPr>
                <a:defRPr/>
              </a:pPr>
              <a:t>2018/1/28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>
                <a:latin typeface="Arial" panose="020B0604020202020204" pitchFamily="34" charset="0"/>
              </a:rPr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>
                <a:latin typeface="Arial" panose="020B0604020202020204" pitchFamily="34" charset="0"/>
              </a:rPr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>
                <a:latin typeface="Arial" panose="020B0604020202020204" pitchFamily="34" charset="0"/>
              </a:rPr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>
                <a:latin typeface="Arial" panose="020B0604020202020204" pitchFamily="34" charset="0"/>
              </a:rPr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>
                <a:latin typeface="Arial" panose="020B0604020202020204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B83DD12-4F9C-454D-B86F-B68E455FB2F6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5070818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pengl/GLSurfaceView.Renderer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android.com/reference/android/opengl/GLSurfaceView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hlinkClick r:id="rId3"/>
              </a:rPr>
              <a:t>https://developer.android.com/reference/android/opengl/GLSurfaceView.Renderer.html</a:t>
            </a:r>
            <a:endParaRPr lang="en-US" dirty="0"/>
          </a:p>
          <a:p>
            <a:r>
              <a:rPr lang="en-US" dirty="0">
                <a:hlinkClick r:id="rId4"/>
              </a:rPr>
              <a:t>https://developer.android.com/reference/android/opengl/GLSurfaceView.html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pPr>
                <a:defRPr/>
              </a:pPr>
              <a:t>2018/1/30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006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90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4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9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rgbClr val="212121"/>
                </a:solidFill>
              </a:defRPr>
            </a:lvl1pPr>
            <a:lvl2pPr>
              <a:defRPr sz="2000">
                <a:solidFill>
                  <a:srgbClr val="474747"/>
                </a:solidFill>
              </a:defRPr>
            </a:lvl2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26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282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8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9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44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521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>
                <a:sym typeface="Calibri" pitchFamily="34" charset="0"/>
              </a:rPr>
              <a:t>Click icon to add picture</a:t>
            </a:r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8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D404-1A30-4D3D-9D31-9AC168E9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57350"/>
            <a:ext cx="8229600" cy="85725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在安卓手机上打造瑰丽的光影世界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137E5-DF28-4BBB-A5A4-046F20A91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06" y="2647950"/>
            <a:ext cx="8229600" cy="12604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OpenGL ES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Presented by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胖胖小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9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B329-CC71-459B-A194-34FDBFB7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Functions (Projection)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8384-2727-40CF-9350-232AEF9AE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Matrix.frustrumM</a:t>
            </a:r>
            <a:r>
              <a:rPr lang="en-US" dirty="0"/>
              <a:t> (</a:t>
            </a:r>
            <a:r>
              <a:rPr lang="zh-CN" altLang="en-US" dirty="0"/>
              <a:t>透视投影</a:t>
            </a:r>
            <a:r>
              <a:rPr lang="en-US" dirty="0"/>
              <a:t>)</a:t>
            </a:r>
          </a:p>
          <a:p>
            <a:r>
              <a:rPr lang="en-US" dirty="0" err="1"/>
              <a:t>Matrix.orthM</a:t>
            </a:r>
            <a:r>
              <a:rPr lang="en-US" dirty="0"/>
              <a:t> (</a:t>
            </a:r>
            <a:r>
              <a:rPr lang="zh-CN" altLang="en-US" dirty="0"/>
              <a:t>正交投影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Left,right,bottom,top,near,far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5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2DB2-72C1-4BBC-BBE0-27995F5F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01C44-81AF-4877-A294-487D83C82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Matrix.multiplyMM</a:t>
            </a:r>
            <a:endParaRPr lang="en-US" dirty="0"/>
          </a:p>
          <a:p>
            <a:pPr lvl="1"/>
            <a:r>
              <a:rPr lang="en-US" dirty="0" err="1"/>
              <a:t>Projected_vertex</a:t>
            </a:r>
            <a:r>
              <a:rPr lang="en-US" dirty="0"/>
              <a:t> = P*V*M*</a:t>
            </a:r>
            <a:r>
              <a:rPr lang="en-US" dirty="0" err="1"/>
              <a:t>local_vertex</a:t>
            </a:r>
            <a:endParaRPr lang="en-US" dirty="0"/>
          </a:p>
          <a:p>
            <a:r>
              <a:rPr lang="en-US" dirty="0" err="1"/>
              <a:t>Matrix.multiplyMV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2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139E-C840-48A8-9854-7BFD87E0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Shader</a:t>
            </a:r>
            <a:r>
              <a:rPr lang="en-US" dirty="0"/>
              <a:t> </a:t>
            </a:r>
            <a:r>
              <a:rPr lang="zh-CN" altLang="en-US" dirty="0"/>
              <a:t>初窥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FEAD-477D-42DD-83E6-A649A47AC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最简单的</a:t>
            </a:r>
            <a:r>
              <a:rPr lang="en-US" altLang="zh-CN" dirty="0"/>
              <a:t>Fragment </a:t>
            </a:r>
            <a:r>
              <a:rPr lang="en-US" altLang="zh-CN" dirty="0" err="1"/>
              <a:t>Shader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94FEE6-2E79-48E7-B95F-161AF07D8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57350"/>
            <a:ext cx="383791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 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mediump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float;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mat4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u_MVPMatrix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a_Position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gl_Position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u_MVPMatrix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a_Position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A3FF19-5137-478D-BEDE-61B6D9E50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80" y="3482429"/>
            <a:ext cx="3667992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precision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mediump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float;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gl_FragColor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vec4(1.0,0.0,0.0,1.0);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4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6C38-9D98-4BC5-B4B0-76563EA7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Shader</a:t>
            </a:r>
            <a:r>
              <a:rPr lang="zh-CN" altLang="en-US" dirty="0"/>
              <a:t>的生命周期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B39F-3CFF-425B-B113-ADC84C64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glCreateShader</a:t>
            </a:r>
            <a:endParaRPr lang="en-US" dirty="0"/>
          </a:p>
          <a:p>
            <a:pPr lvl="1"/>
            <a:r>
              <a:rPr lang="en-US" dirty="0"/>
              <a:t>GL_VERTEX_SHADER/GL_FRAGMENT_SHADER</a:t>
            </a:r>
          </a:p>
          <a:p>
            <a:r>
              <a:rPr lang="en-US" dirty="0" err="1"/>
              <a:t>glShaderSource</a:t>
            </a:r>
            <a:endParaRPr lang="en-US" dirty="0"/>
          </a:p>
          <a:p>
            <a:r>
              <a:rPr lang="en-US" dirty="0" err="1"/>
              <a:t>glCompileShader</a:t>
            </a:r>
            <a:endParaRPr lang="en-US" dirty="0"/>
          </a:p>
          <a:p>
            <a:r>
              <a:rPr lang="en-US" dirty="0" err="1"/>
              <a:t>glGetShaderiv</a:t>
            </a:r>
            <a:endParaRPr lang="en-US" dirty="0"/>
          </a:p>
          <a:p>
            <a:r>
              <a:rPr lang="en-US" dirty="0" err="1"/>
              <a:t>glDeleteShader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02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FB00-A712-4F1E-80AE-06F7FF0B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Shader</a:t>
            </a:r>
            <a:r>
              <a:rPr lang="zh-CN" altLang="en-US" dirty="0"/>
              <a:t>与</a:t>
            </a:r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7FC1-70ED-43B9-B54B-4ABD61063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</a:t>
            </a:r>
            <a:r>
              <a:rPr lang="zh-CN" altLang="en-US" dirty="0"/>
              <a:t>绑定了</a:t>
            </a:r>
            <a:r>
              <a:rPr lang="en-US" altLang="zh-CN" dirty="0"/>
              <a:t>Vertex </a:t>
            </a:r>
            <a:r>
              <a:rPr lang="en-US" altLang="zh-CN" dirty="0" err="1"/>
              <a:t>Shader</a:t>
            </a:r>
            <a:r>
              <a:rPr lang="zh-CN" altLang="en-US" dirty="0"/>
              <a:t>与</a:t>
            </a:r>
            <a:r>
              <a:rPr lang="en-US" altLang="zh-CN" dirty="0"/>
              <a:t>Fragment </a:t>
            </a:r>
            <a:r>
              <a:rPr lang="en-US" altLang="zh-CN" dirty="0" err="1"/>
              <a:t>Shader</a:t>
            </a:r>
            <a:endParaRPr lang="en-US" altLang="zh-CN" dirty="0"/>
          </a:p>
          <a:p>
            <a:r>
              <a:rPr lang="en-US" dirty="0" err="1"/>
              <a:t>glCreateProgram</a:t>
            </a:r>
            <a:endParaRPr lang="en-US" dirty="0"/>
          </a:p>
          <a:p>
            <a:r>
              <a:rPr lang="en-US" dirty="0" err="1"/>
              <a:t>glAttachShader</a:t>
            </a:r>
            <a:endParaRPr lang="en-US" dirty="0"/>
          </a:p>
          <a:p>
            <a:r>
              <a:rPr lang="en-US" dirty="0" err="1"/>
              <a:t>glLinkProgram</a:t>
            </a:r>
            <a:endParaRPr lang="en-US" dirty="0"/>
          </a:p>
          <a:p>
            <a:r>
              <a:rPr lang="en-US" dirty="0" err="1"/>
              <a:t>glGetProgramiv</a:t>
            </a:r>
            <a:endParaRPr lang="en-US" dirty="0"/>
          </a:p>
          <a:p>
            <a:r>
              <a:rPr lang="en-US" dirty="0" err="1"/>
              <a:t>glDeleteProgram</a:t>
            </a:r>
            <a:endParaRPr lang="en-US" dirty="0"/>
          </a:p>
          <a:p>
            <a:r>
              <a:rPr lang="en-US" dirty="0" err="1"/>
              <a:t>glUseProgram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70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D3D4-E6D0-4FD6-8A2E-6FD802D8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Attribute,</a:t>
            </a:r>
            <a:r>
              <a:rPr lang="en-US" altLang="zh-CN" dirty="0" err="1"/>
              <a:t>Uniform,Attribute</a:t>
            </a:r>
            <a:r>
              <a:rPr lang="zh-CN" altLang="en-US" dirty="0"/>
              <a:t>变量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C539-C45A-453C-A3B2-EDFAE3B4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</a:t>
            </a:r>
            <a:r>
              <a:rPr lang="zh-CN" altLang="en-US" dirty="0"/>
              <a:t>变量</a:t>
            </a:r>
            <a:endParaRPr lang="en-US" altLang="zh-CN" dirty="0"/>
          </a:p>
          <a:p>
            <a:pPr lvl="1"/>
            <a:r>
              <a:rPr lang="zh-CN" altLang="en-US" dirty="0"/>
              <a:t>对每个顶点都一样的变量</a:t>
            </a:r>
            <a:endParaRPr lang="en-US" altLang="zh-CN" dirty="0"/>
          </a:p>
          <a:p>
            <a:pPr lvl="1"/>
            <a:r>
              <a:rPr lang="zh-CN" altLang="en-US" dirty="0"/>
              <a:t>可用于</a:t>
            </a:r>
            <a:r>
              <a:rPr lang="en-US" altLang="zh-CN" dirty="0"/>
              <a:t>Vertex </a:t>
            </a:r>
            <a:r>
              <a:rPr lang="en-US" altLang="zh-CN" dirty="0" err="1"/>
              <a:t>Shader+Fragment</a:t>
            </a:r>
            <a:r>
              <a:rPr lang="en-US" altLang="zh-CN" dirty="0"/>
              <a:t> </a:t>
            </a:r>
            <a:r>
              <a:rPr lang="en-US" altLang="zh-CN" dirty="0" err="1"/>
              <a:t>Shader</a:t>
            </a:r>
            <a:endParaRPr lang="en-US" dirty="0"/>
          </a:p>
          <a:p>
            <a:r>
              <a:rPr lang="en-US" dirty="0"/>
              <a:t>Attribute </a:t>
            </a:r>
            <a:r>
              <a:rPr lang="zh-CN" altLang="en-US" dirty="0"/>
              <a:t>变量</a:t>
            </a:r>
            <a:endParaRPr lang="en-US" altLang="zh-CN" dirty="0"/>
          </a:p>
          <a:p>
            <a:pPr lvl="1"/>
            <a:r>
              <a:rPr lang="zh-CN" altLang="en-US" dirty="0"/>
              <a:t>在每个顶点上变化的变量</a:t>
            </a:r>
            <a:endParaRPr lang="en-US" altLang="zh-CN" dirty="0"/>
          </a:p>
          <a:p>
            <a:pPr lvl="1"/>
            <a:r>
              <a:rPr lang="zh-CN" altLang="en-US" dirty="0"/>
              <a:t>只能用于</a:t>
            </a:r>
            <a:r>
              <a:rPr lang="en-US" altLang="zh-CN" dirty="0"/>
              <a:t>Vertex </a:t>
            </a:r>
            <a:r>
              <a:rPr lang="en-US" altLang="zh-CN" dirty="0" err="1"/>
              <a:t>Shader</a:t>
            </a:r>
            <a:endParaRPr lang="en-US" altLang="zh-CN" dirty="0"/>
          </a:p>
          <a:p>
            <a:r>
              <a:rPr lang="en-US" dirty="0"/>
              <a:t>Varying </a:t>
            </a:r>
            <a:r>
              <a:rPr lang="zh-CN" altLang="en-US" dirty="0"/>
              <a:t>变量</a:t>
            </a:r>
            <a:endParaRPr lang="en-US" altLang="zh-CN" dirty="0"/>
          </a:p>
          <a:p>
            <a:pPr lvl="1"/>
            <a:r>
              <a:rPr lang="zh-CN" altLang="en-US" dirty="0"/>
              <a:t>用于在</a:t>
            </a:r>
            <a:r>
              <a:rPr lang="en-US" altLang="zh-CN" dirty="0"/>
              <a:t>Vertex </a:t>
            </a:r>
            <a:r>
              <a:rPr lang="en-US" altLang="zh-CN" dirty="0" err="1"/>
              <a:t>Shader</a:t>
            </a:r>
            <a:r>
              <a:rPr lang="zh-CN" altLang="en-US" dirty="0"/>
              <a:t>和</a:t>
            </a:r>
            <a:r>
              <a:rPr lang="en-US" altLang="zh-CN" dirty="0"/>
              <a:t>Fragment </a:t>
            </a:r>
            <a:r>
              <a:rPr lang="en-US" altLang="zh-CN" dirty="0" err="1"/>
              <a:t>Shader</a:t>
            </a:r>
            <a:r>
              <a:rPr lang="zh-CN" altLang="en-US" dirty="0"/>
              <a:t>之间传值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2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1DAC-3134-4AAB-8844-168AB047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如何传值给</a:t>
            </a:r>
            <a:r>
              <a:rPr lang="en-US" altLang="zh-CN" dirty="0" err="1"/>
              <a:t>Shader</a:t>
            </a:r>
            <a:r>
              <a:rPr lang="zh-CN" altLang="en-US" dirty="0"/>
              <a:t>变量？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F21C-2743-4C80-87A8-AF0F78F1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</a:t>
            </a:r>
            <a:r>
              <a:rPr lang="zh-CN" altLang="en-US" dirty="0"/>
              <a:t>变量</a:t>
            </a:r>
            <a:endParaRPr lang="en-US" dirty="0"/>
          </a:p>
          <a:p>
            <a:pPr lvl="1"/>
            <a:r>
              <a:rPr lang="en-US" dirty="0" err="1"/>
              <a:t>glGetUniformLocation</a:t>
            </a:r>
            <a:endParaRPr lang="en-US" dirty="0"/>
          </a:p>
          <a:p>
            <a:pPr lvl="1"/>
            <a:r>
              <a:rPr lang="en-US" dirty="0" err="1"/>
              <a:t>glUniform</a:t>
            </a:r>
            <a:r>
              <a:rPr lang="en-US" dirty="0"/>
              <a:t>	Matrix4fv</a:t>
            </a:r>
          </a:p>
          <a:p>
            <a:r>
              <a:rPr lang="en-US" dirty="0"/>
              <a:t>Attribute</a:t>
            </a:r>
            <a:r>
              <a:rPr lang="zh-CN" altLang="en-US" dirty="0"/>
              <a:t>变量</a:t>
            </a:r>
            <a:endParaRPr lang="en-US" altLang="zh-CN" dirty="0"/>
          </a:p>
          <a:p>
            <a:pPr lvl="1"/>
            <a:r>
              <a:rPr lang="en-US" dirty="0" err="1"/>
              <a:t>glGetAttributeLocation</a:t>
            </a:r>
            <a:endParaRPr lang="en-US" dirty="0"/>
          </a:p>
          <a:p>
            <a:pPr lvl="1"/>
            <a:r>
              <a:rPr lang="en-US" dirty="0" err="1"/>
              <a:t>glVertexAttribPointer</a:t>
            </a:r>
            <a:endParaRPr lang="en-US" dirty="0"/>
          </a:p>
          <a:p>
            <a:pPr lvl="1"/>
            <a:r>
              <a:rPr lang="en-US" dirty="0" err="1"/>
              <a:t>glEnableVertexAttribArray</a:t>
            </a:r>
            <a:endParaRPr lang="en-US" dirty="0"/>
          </a:p>
          <a:p>
            <a:pPr lvl="1"/>
            <a:r>
              <a:rPr lang="en-US" dirty="0" err="1"/>
              <a:t>glDisableVertexAttribArray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52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10D6-6267-4908-938E-4B0EBAFC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60481-3026-4C6B-A9D3-B4718E2E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glDrawArrays</a:t>
            </a:r>
            <a:endParaRPr lang="en-US" dirty="0"/>
          </a:p>
          <a:p>
            <a:r>
              <a:rPr lang="zh-CN" altLang="en-US" dirty="0"/>
              <a:t>书上学来终觉浅</a:t>
            </a:r>
            <a:endParaRPr lang="en-US" altLang="zh-CN" dirty="0"/>
          </a:p>
          <a:p>
            <a:r>
              <a:rPr lang="zh-CN" altLang="en-US" dirty="0"/>
              <a:t>得知此事要躬行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13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F60F-BD7E-46FA-B377-F27C1DF3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95" y="184072"/>
            <a:ext cx="8229600" cy="85725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课堂总结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BAB6-9E5B-469C-A6F8-05A4B6959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405" y="655637"/>
            <a:ext cx="8229600" cy="33940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写</a:t>
            </a:r>
            <a:r>
              <a:rPr lang="en-US" altLang="zh-CN" dirty="0"/>
              <a:t>Shaders</a:t>
            </a:r>
          </a:p>
          <a:p>
            <a:pPr lvl="1">
              <a:lnSpc>
                <a:spcPct val="200000"/>
              </a:lnSpc>
            </a:pPr>
            <a:r>
              <a:rPr lang="en-US" altLang="zh-CN" dirty="0"/>
              <a:t>Vertex Shader</a:t>
            </a:r>
          </a:p>
          <a:p>
            <a:pPr lvl="1">
              <a:lnSpc>
                <a:spcPct val="200000"/>
              </a:lnSpc>
            </a:pPr>
            <a:r>
              <a:rPr lang="en-US" altLang="zh-CN" dirty="0"/>
              <a:t>Fragment Shader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赋值给</a:t>
            </a:r>
            <a:r>
              <a:rPr lang="en-US" altLang="zh-CN" dirty="0"/>
              <a:t>Uniform/Attribute</a:t>
            </a:r>
            <a:r>
              <a:rPr lang="zh-CN" altLang="en-US" dirty="0"/>
              <a:t>变量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en-US" dirty="0" err="1"/>
              <a:t>mvpMatrix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vertices and buffer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41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C301-7FAA-4F90-AD5B-EF11B416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绘制第一个三角形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CB83-755D-4BE0-A4E6-827C88028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D1D30-8B34-43DF-8822-487F41FFA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819150"/>
            <a:ext cx="2030022" cy="399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6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5C81-9217-4EED-99ED-13F2E777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课程概要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F5D1-E994-4840-A201-4C2128354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设置环境</a:t>
            </a:r>
            <a:endParaRPr lang="en-US" altLang="zh-CN" dirty="0"/>
          </a:p>
          <a:p>
            <a:r>
              <a:rPr lang="zh-CN" altLang="en-US" dirty="0"/>
              <a:t>第一批</a:t>
            </a:r>
            <a:r>
              <a:rPr lang="en-US" dirty="0"/>
              <a:t>OpenGL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</a:p>
          <a:p>
            <a:r>
              <a:rPr lang="zh-CN" altLang="en-US" dirty="0"/>
              <a:t>矩阵运算</a:t>
            </a:r>
            <a:endParaRPr lang="en-US" altLang="zh-CN" dirty="0"/>
          </a:p>
          <a:p>
            <a:r>
              <a:rPr lang="en-US" altLang="zh-CN" dirty="0" err="1"/>
              <a:t>Shader</a:t>
            </a:r>
            <a:r>
              <a:rPr lang="en-US" altLang="zh-CN" dirty="0"/>
              <a:t> </a:t>
            </a:r>
            <a:r>
              <a:rPr lang="zh-CN" altLang="en-US" dirty="0"/>
              <a:t>初窥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4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7DF4-8173-4E4C-908B-CEA298B2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环境设置</a:t>
            </a:r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C2508-C9FA-43E9-BE6B-6FBC88B0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GLSurfaceView</a:t>
            </a:r>
            <a:endParaRPr lang="en-US" dirty="0"/>
          </a:p>
          <a:p>
            <a:pPr lvl="1"/>
            <a:r>
              <a:rPr lang="en-US" dirty="0" err="1"/>
              <a:t>setEGLContextClientVersion</a:t>
            </a:r>
            <a:r>
              <a:rPr lang="en-US" dirty="0"/>
              <a:t>(2);</a:t>
            </a:r>
          </a:p>
          <a:p>
            <a:pPr lvl="1"/>
            <a:r>
              <a:rPr lang="en-US" dirty="0" err="1"/>
              <a:t>setEGLConfigChooser</a:t>
            </a:r>
            <a:endParaRPr lang="en-US" dirty="0"/>
          </a:p>
          <a:p>
            <a:pPr lvl="1"/>
            <a:r>
              <a:rPr lang="en-US" dirty="0" err="1"/>
              <a:t>setRenderMode</a:t>
            </a:r>
            <a:endParaRPr lang="en-US" dirty="0"/>
          </a:p>
          <a:p>
            <a:pPr lvl="2"/>
            <a:r>
              <a:rPr lang="en-US" dirty="0"/>
              <a:t>RENDERMODE_WHEN_DIRTY</a:t>
            </a:r>
          </a:p>
          <a:p>
            <a:pPr lvl="2"/>
            <a:r>
              <a:rPr lang="en-US" dirty="0"/>
              <a:t>RENDERMODE_CONTINUOUSLY</a:t>
            </a:r>
          </a:p>
          <a:p>
            <a:r>
              <a:rPr lang="en-US" dirty="0" err="1"/>
              <a:t>SetRenderer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2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F70F-CC91-4BDC-866C-FFF3315E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环境设置</a:t>
            </a:r>
            <a:r>
              <a:rPr lang="en-US" altLang="zh-CN" dirty="0"/>
              <a:t>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4251-0352-4DBE-88D1-44A6AD75F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GLSurfaceView.Renderer</a:t>
            </a:r>
            <a:endParaRPr lang="en-US" dirty="0"/>
          </a:p>
          <a:p>
            <a:pPr lvl="1"/>
            <a:r>
              <a:rPr lang="en-US" dirty="0" err="1"/>
              <a:t>onSurfaceCreated</a:t>
            </a:r>
            <a:endParaRPr lang="en-US" dirty="0"/>
          </a:p>
          <a:p>
            <a:pPr lvl="2"/>
            <a:r>
              <a:rPr lang="zh-CN" altLang="en-US" dirty="0"/>
              <a:t>初始化</a:t>
            </a:r>
            <a:endParaRPr lang="en-US" dirty="0"/>
          </a:p>
          <a:p>
            <a:pPr lvl="1"/>
            <a:r>
              <a:rPr lang="en-US" dirty="0" err="1"/>
              <a:t>onSurfaceChanged</a:t>
            </a:r>
            <a:endParaRPr lang="en-US" dirty="0"/>
          </a:p>
          <a:p>
            <a:pPr lvl="2"/>
            <a:r>
              <a:rPr lang="zh-CN" altLang="en-US" dirty="0"/>
              <a:t>设置摄像机相关参数</a:t>
            </a:r>
            <a:endParaRPr lang="en-US" altLang="zh-CN" dirty="0"/>
          </a:p>
          <a:p>
            <a:pPr lvl="1"/>
            <a:r>
              <a:rPr lang="en-US" dirty="0" err="1"/>
              <a:t>onDrawFrame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8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6F70-159B-495A-9D26-755153AF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E12C6-401A-480F-8716-F6407E46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GLES20 </a:t>
            </a:r>
            <a:r>
              <a:rPr lang="zh-CN" altLang="en-US" dirty="0"/>
              <a:t>前缀</a:t>
            </a:r>
            <a:endParaRPr lang="en-US" altLang="zh-CN" dirty="0"/>
          </a:p>
          <a:p>
            <a:r>
              <a:rPr lang="en-US" dirty="0" err="1"/>
              <a:t>glViewPort</a:t>
            </a:r>
            <a:endParaRPr lang="en-US" dirty="0"/>
          </a:p>
          <a:p>
            <a:pPr lvl="1"/>
            <a:r>
              <a:rPr lang="zh-CN" altLang="en-US" dirty="0"/>
              <a:t>设置渲染区域</a:t>
            </a:r>
            <a:endParaRPr lang="en-US" dirty="0"/>
          </a:p>
          <a:p>
            <a:r>
              <a:rPr lang="en-US" dirty="0" err="1"/>
              <a:t>glClearColor</a:t>
            </a:r>
            <a:endParaRPr lang="en-US" dirty="0"/>
          </a:p>
          <a:p>
            <a:pPr lvl="1"/>
            <a:r>
              <a:rPr lang="zh-CN" altLang="en-US" dirty="0"/>
              <a:t>设置背景颜色</a:t>
            </a:r>
            <a:endParaRPr lang="en-US" altLang="zh-CN" dirty="0"/>
          </a:p>
          <a:p>
            <a:r>
              <a:rPr lang="en-US" dirty="0" err="1"/>
              <a:t>glClear</a:t>
            </a:r>
            <a:endParaRPr lang="en-US" dirty="0"/>
          </a:p>
          <a:p>
            <a:pPr lvl="1"/>
            <a:r>
              <a:rPr lang="zh-CN" altLang="en-US" dirty="0"/>
              <a:t>清除缓存</a:t>
            </a:r>
            <a:endParaRPr lang="en-US" altLang="zh-CN" dirty="0"/>
          </a:p>
          <a:p>
            <a:pPr lvl="1"/>
            <a:r>
              <a:rPr lang="en-US" dirty="0"/>
              <a:t>GL_COLOR_BUFFER_BIT – </a:t>
            </a:r>
            <a:r>
              <a:rPr lang="zh-CN" altLang="en-US" dirty="0"/>
              <a:t>用背景颜色填充屏幕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963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3299-4858-49AA-87C6-EBDA47EC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Talk is cheap, let us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323B9-015D-49C3-9E14-F775370E3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一个黑屏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7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7053-0448-4547-8C00-6756A12A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Functions (View)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B3DBA-F965-4C4C-A001-E1D2EF1F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Matrix.setLookAtM</a:t>
            </a:r>
            <a:endParaRPr lang="en-US" dirty="0"/>
          </a:p>
          <a:p>
            <a:pPr lvl="1"/>
            <a:r>
              <a:rPr lang="en-US" dirty="0" err="1"/>
              <a:t>eyeX,eyeY,eyeZ</a:t>
            </a:r>
            <a:endParaRPr lang="en-US" dirty="0"/>
          </a:p>
          <a:p>
            <a:pPr lvl="1"/>
            <a:r>
              <a:rPr lang="en-US" dirty="0" err="1"/>
              <a:t>lookX</a:t>
            </a:r>
            <a:r>
              <a:rPr lang="en-US" dirty="0"/>
              <a:t>, </a:t>
            </a:r>
            <a:r>
              <a:rPr lang="en-US" dirty="0" err="1"/>
              <a:t>lookY</a:t>
            </a:r>
            <a:r>
              <a:rPr lang="en-US" dirty="0"/>
              <a:t>, </a:t>
            </a:r>
            <a:r>
              <a:rPr lang="en-US" dirty="0" err="1"/>
              <a:t>lookZ</a:t>
            </a:r>
            <a:endParaRPr lang="en-US" dirty="0"/>
          </a:p>
          <a:p>
            <a:pPr lvl="1"/>
            <a:r>
              <a:rPr lang="en-US" dirty="0" err="1"/>
              <a:t>upX</a:t>
            </a:r>
            <a:r>
              <a:rPr lang="en-US" dirty="0"/>
              <a:t>, </a:t>
            </a:r>
            <a:r>
              <a:rPr lang="en-US" dirty="0" err="1"/>
              <a:t>upY</a:t>
            </a:r>
            <a:r>
              <a:rPr lang="en-US" dirty="0"/>
              <a:t>, </a:t>
            </a:r>
            <a:r>
              <a:rPr lang="en-US" dirty="0" err="1"/>
              <a:t>upZ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310FC-7E5E-4AF8-B6AE-FBFCF590E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276350"/>
            <a:ext cx="505170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9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ED0D-3B76-47A5-AE6E-D626C074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functions(Model)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B454-110A-4991-B112-A8F4C2B7C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Matrix.setIdentity</a:t>
            </a:r>
            <a:endParaRPr lang="en-US" dirty="0"/>
          </a:p>
          <a:p>
            <a:r>
              <a:rPr lang="en-US" dirty="0" err="1"/>
              <a:t>Matrix.scaleM</a:t>
            </a:r>
            <a:r>
              <a:rPr lang="en-US" dirty="0"/>
              <a:t> (</a:t>
            </a:r>
            <a:r>
              <a:rPr lang="zh-CN" altLang="en-US" dirty="0"/>
              <a:t>缩放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x,y,z</a:t>
            </a:r>
            <a:endParaRPr lang="en-US" dirty="0"/>
          </a:p>
          <a:p>
            <a:r>
              <a:rPr lang="en-US" dirty="0" err="1"/>
              <a:t>Matrix.translateM</a:t>
            </a:r>
            <a:r>
              <a:rPr lang="en-US" dirty="0"/>
              <a:t>(</a:t>
            </a:r>
            <a:r>
              <a:rPr lang="zh-CN" altLang="en-US" dirty="0"/>
              <a:t>平移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x,y,z</a:t>
            </a:r>
            <a:endParaRPr lang="en-US" dirty="0"/>
          </a:p>
          <a:p>
            <a:r>
              <a:rPr lang="en-US" dirty="0" err="1"/>
              <a:t>Matrix.rotateM</a:t>
            </a:r>
            <a:r>
              <a:rPr lang="en-US" dirty="0"/>
              <a:t>(</a:t>
            </a:r>
            <a:r>
              <a:rPr lang="zh-CN" altLang="en-US" dirty="0"/>
              <a:t>旋转</a:t>
            </a:r>
            <a:r>
              <a:rPr lang="en-US"/>
              <a:t>)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77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2" id="{6C78DBC3-BDE7-45CE-9B21-C40EE0D3FC5E}" vid="{C1C22890-ACD7-49C3-854D-C88540939C91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8777</TotalTime>
  <Pages>0</Pages>
  <Words>509</Words>
  <Characters>0</Characters>
  <Application>Microsoft Office PowerPoint</Application>
  <DocSecurity>0</DocSecurity>
  <PresentationFormat>On-screen Show (16:9)</PresentationFormat>
  <Lines>0</Lines>
  <Paragraphs>117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Microsoft YaHei</vt:lpstr>
      <vt:lpstr>Microsoft YaHei</vt:lpstr>
      <vt:lpstr>SimSun</vt:lpstr>
      <vt:lpstr>Arial</vt:lpstr>
      <vt:lpstr>Calibri</vt:lpstr>
      <vt:lpstr>Courier New</vt:lpstr>
      <vt:lpstr>Office 主题​​</vt:lpstr>
      <vt:lpstr>在安卓手机上打造瑰丽的光影世界</vt:lpstr>
      <vt:lpstr>绘制第一个三角形</vt:lpstr>
      <vt:lpstr>课程概要</vt:lpstr>
      <vt:lpstr>环境设置(1)</vt:lpstr>
      <vt:lpstr>环境设置(2)</vt:lpstr>
      <vt:lpstr>OpenGL functions</vt:lpstr>
      <vt:lpstr>Talk is cheap, let us code</vt:lpstr>
      <vt:lpstr>Matrix Functions (View)</vt:lpstr>
      <vt:lpstr>Matrix functions(Model)</vt:lpstr>
      <vt:lpstr>Matrix Functions (Projection)</vt:lpstr>
      <vt:lpstr>Matrix Functions</vt:lpstr>
      <vt:lpstr>Shader 初窥</vt:lpstr>
      <vt:lpstr>Shader的生命周期</vt:lpstr>
      <vt:lpstr>Shader与Program</vt:lpstr>
      <vt:lpstr>Attribute,Uniform,Attribute变量</vt:lpstr>
      <vt:lpstr>如何传值给Shader变量？</vt:lpstr>
      <vt:lpstr>Draw it!</vt:lpstr>
      <vt:lpstr>课堂总结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大标题（30号）</dc:title>
  <dc:subject/>
  <dc:creator>Zhang, Xinfeng (Vincent)</dc:creator>
  <cp:keywords/>
  <dc:description/>
  <cp:lastModifiedBy>Zhang, Xinfeng (Vincent)</cp:lastModifiedBy>
  <cp:revision>338</cp:revision>
  <dcterms:created xsi:type="dcterms:W3CDTF">2017-12-07T04:40:00Z</dcterms:created>
  <dcterms:modified xsi:type="dcterms:W3CDTF">2018-01-31T03:06:24Z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