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9" r:id="rId2"/>
    <p:sldId id="354" r:id="rId3"/>
    <p:sldId id="363" r:id="rId4"/>
    <p:sldId id="370" r:id="rId5"/>
    <p:sldId id="372" r:id="rId6"/>
    <p:sldId id="371" r:id="rId7"/>
    <p:sldId id="373" r:id="rId8"/>
    <p:sldId id="374" r:id="rId9"/>
    <p:sldId id="375" r:id="rId10"/>
    <p:sldId id="376" r:id="rId11"/>
    <p:sldId id="377" r:id="rId12"/>
    <p:sldId id="348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9412" autoAdjust="0"/>
  </p:normalViewPr>
  <p:slideViewPr>
    <p:cSldViewPr>
      <p:cViewPr varScale="1">
        <p:scale>
          <a:sx n="84" d="100"/>
          <a:sy n="84" d="100"/>
        </p:scale>
        <p:origin x="80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2018/2/13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Renderer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opengl/GLSurface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2018/2/14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0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>
                <a:sym typeface="Calibri" pitchFamily="34" charset="0"/>
              </a:rPr>
              <a:t>Click icon to add picture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404-1A30-4D3D-9D31-9AC168E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7E5-DF28-4BBB-A5A4-046F20A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2647950"/>
            <a:ext cx="8229600" cy="12604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3AE4-6832-45C2-82E2-0B181C0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简单光照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6BEAB-2472-46FE-A3E9-5526A757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5687"/>
            <a:ext cx="4867275" cy="22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8335-6BCC-4B16-A528-ECC0BD9B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简单光照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4B51-CA04-4D24-9BF0-079C1254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zh-CN" altLang="en-US" dirty="0"/>
              <a:t>输出颜色</a:t>
            </a:r>
            <a:r>
              <a:rPr lang="en-US" altLang="zh-CN" dirty="0"/>
              <a:t>  L</a:t>
            </a:r>
            <a:r>
              <a:rPr lang="zh-CN" altLang="en-US" dirty="0"/>
              <a:t>光线入射角度   </a:t>
            </a:r>
            <a:r>
              <a:rPr lang="en-US" altLang="zh-CN" dirty="0"/>
              <a:t>N </a:t>
            </a:r>
            <a:r>
              <a:rPr lang="zh-CN" altLang="en-US" dirty="0"/>
              <a:t>法向量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D46EC-AF7D-4B9D-8F94-22317D07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00150"/>
            <a:ext cx="37147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A6F3F-A680-44B7-AD16-1AD35392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838595"/>
            <a:ext cx="6105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60F-BD7E-46FA-B377-F27C1DF3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5" y="184072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AB6-9E5B-469C-A6F8-05A4B695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229600" cy="3394075"/>
          </a:xfrm>
        </p:spPr>
        <p:txBody>
          <a:bodyPr/>
          <a:lstStyle/>
          <a:p>
            <a:r>
              <a:rPr lang="zh-CN" altLang="en-US" dirty="0"/>
              <a:t>仿射变换</a:t>
            </a:r>
            <a:r>
              <a:rPr lang="en-US" altLang="zh-CN" dirty="0"/>
              <a:t>(</a:t>
            </a:r>
            <a:r>
              <a:rPr lang="zh-CN" altLang="en-US" dirty="0"/>
              <a:t>旋转，平移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背部剔除</a:t>
            </a:r>
            <a:endParaRPr lang="en-US" altLang="zh-CN" dirty="0"/>
          </a:p>
          <a:p>
            <a:r>
              <a:rPr lang="zh-CN" altLang="en-US" dirty="0"/>
              <a:t>多个三角形的绘制</a:t>
            </a:r>
            <a:endParaRPr lang="en-US" altLang="zh-CN" dirty="0"/>
          </a:p>
          <a:p>
            <a:r>
              <a:rPr lang="en-US" altLang="zh-CN" dirty="0"/>
              <a:t>Z-Buffer</a:t>
            </a:r>
          </a:p>
          <a:p>
            <a:r>
              <a:rPr lang="zh-CN" altLang="en-US" dirty="0"/>
              <a:t>简单光照入门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4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C301-7FAA-4F90-AD5B-EF11B41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继续折腾三角形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B83-755D-4BE0-A4E6-827C8802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1D30-8B34-43DF-8822-487F41FF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819150"/>
            <a:ext cx="2030022" cy="3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5C81-9217-4EED-99ED-13F2E77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5D1-E994-4840-A201-4C212835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仿射变换</a:t>
            </a:r>
            <a:r>
              <a:rPr lang="en-US" altLang="zh-CN" dirty="0"/>
              <a:t>(</a:t>
            </a:r>
            <a:r>
              <a:rPr lang="zh-CN" altLang="en-US" dirty="0"/>
              <a:t>旋转，平移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背部剔除</a:t>
            </a:r>
            <a:endParaRPr lang="en-US" altLang="zh-CN" dirty="0"/>
          </a:p>
          <a:p>
            <a:r>
              <a:rPr lang="zh-CN" altLang="en-US" dirty="0"/>
              <a:t>多个三角形的绘制</a:t>
            </a:r>
            <a:endParaRPr lang="en-US" altLang="zh-CN" dirty="0"/>
          </a:p>
          <a:p>
            <a:r>
              <a:rPr lang="en-US" altLang="zh-CN" dirty="0"/>
              <a:t>Z-Buffer</a:t>
            </a:r>
          </a:p>
          <a:p>
            <a:r>
              <a:rPr lang="zh-CN" altLang="en-US" dirty="0"/>
              <a:t>简单光照入门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B92B-4FA3-4ACD-BF6E-02571ED1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转起来吧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63D8-6DA5-448A-8D39-9236CCD3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仿射变换</a:t>
            </a:r>
            <a:endParaRPr lang="en-US" altLang="zh-CN" dirty="0"/>
          </a:p>
          <a:p>
            <a:pPr lvl="1"/>
            <a:r>
              <a:rPr lang="zh-CN" altLang="en-US" dirty="0"/>
              <a:t>旋转</a:t>
            </a:r>
            <a:endParaRPr lang="en-US" altLang="zh-CN" dirty="0"/>
          </a:p>
          <a:p>
            <a:pPr lvl="1"/>
            <a:r>
              <a:rPr lang="zh-CN" altLang="en-US" dirty="0"/>
              <a:t>平移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E964-040D-462A-B7DC-56D1341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背面剔除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AF2-4D9A-405A-A187-928849FA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glFrontFace</a:t>
            </a:r>
            <a:r>
              <a:rPr lang="en-US" dirty="0"/>
              <a:t>(GL_CCW/GL_CW)</a:t>
            </a:r>
          </a:p>
          <a:p>
            <a:pPr lvl="1"/>
            <a:r>
              <a:rPr lang="en-US" dirty="0"/>
              <a:t>Default CCW</a:t>
            </a:r>
          </a:p>
          <a:p>
            <a:r>
              <a:rPr lang="en-US" dirty="0" err="1"/>
              <a:t>glCullFace</a:t>
            </a:r>
            <a:r>
              <a:rPr lang="en-US" dirty="0"/>
              <a:t>(GL_FRONT/GL_BACK/GL_FRONTANDBACK)</a:t>
            </a:r>
          </a:p>
          <a:p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</p:txBody>
      </p:sp>
    </p:spTree>
    <p:extLst>
      <p:ext uri="{BB962C8B-B14F-4D97-AF65-F5344CB8AC3E}">
        <p14:creationId xmlns:p14="http://schemas.microsoft.com/office/powerpoint/2010/main" val="83037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DDA4-8345-45CF-801A-AB3FB5D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背面剔除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74BBF0-FA6B-437C-A454-6FD993A6A28A}"/>
              </a:ext>
            </a:extLst>
          </p:cNvPr>
          <p:cNvGrpSpPr/>
          <p:nvPr/>
        </p:nvGrpSpPr>
        <p:grpSpPr>
          <a:xfrm>
            <a:off x="1600200" y="1581150"/>
            <a:ext cx="4876800" cy="2598182"/>
            <a:chOff x="1600200" y="1581150"/>
            <a:chExt cx="4876800" cy="259818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11F4F7-288C-452A-8F91-C00F100C552E}"/>
                </a:ext>
              </a:extLst>
            </p:cNvPr>
            <p:cNvCxnSpPr/>
            <p:nvPr/>
          </p:nvCxnSpPr>
          <p:spPr bwMode="auto">
            <a:xfrm>
              <a:off x="1600200" y="3790950"/>
              <a:ext cx="487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F647C-1384-4447-8CF0-59AA2D635681}"/>
                </a:ext>
              </a:extLst>
            </p:cNvPr>
            <p:cNvSpPr txBox="1"/>
            <p:nvPr/>
          </p:nvSpPr>
          <p:spPr>
            <a:xfrm>
              <a:off x="6217920" y="3758684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1CE737-8862-4C9E-AF7A-A8EF166854AA}"/>
                </a:ext>
              </a:extLst>
            </p:cNvPr>
            <p:cNvSpPr txBox="1"/>
            <p:nvPr/>
          </p:nvSpPr>
          <p:spPr>
            <a:xfrm>
              <a:off x="4023360" y="1581150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F2E6F5-FD8E-4640-B16B-404862C8A726}"/>
                </a:ext>
              </a:extLst>
            </p:cNvPr>
            <p:cNvSpPr txBox="1"/>
            <p:nvPr/>
          </p:nvSpPr>
          <p:spPr>
            <a:xfrm>
              <a:off x="4566470" y="376898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1,0,0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3FC94-3EE9-4121-8BB5-6A9AA06C76D9}"/>
                </a:ext>
              </a:extLst>
            </p:cNvPr>
            <p:cNvSpPr txBox="1"/>
            <p:nvPr/>
          </p:nvSpPr>
          <p:spPr>
            <a:xfrm>
              <a:off x="2775334" y="38100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-1,0,0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7A4E34-D8EE-4AC1-B0B3-07FA3AA5391C}"/>
                </a:ext>
              </a:extLst>
            </p:cNvPr>
            <p:cNvSpPr txBox="1"/>
            <p:nvPr/>
          </p:nvSpPr>
          <p:spPr>
            <a:xfrm>
              <a:off x="3938246" y="2620407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0,1,0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5265BC-E400-4A4F-8D13-993332C4A5A1}"/>
                </a:ext>
              </a:extLst>
            </p:cNvPr>
            <p:cNvCxnSpPr/>
            <p:nvPr/>
          </p:nvCxnSpPr>
          <p:spPr bwMode="auto">
            <a:xfrm flipV="1">
              <a:off x="3962400" y="1733550"/>
              <a:ext cx="0" cy="22860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7BD5E0C-B211-49F8-8345-A28F59AA4CB6}"/>
                </a:ext>
              </a:extLst>
            </p:cNvPr>
            <p:cNvGrpSpPr/>
            <p:nvPr/>
          </p:nvGrpSpPr>
          <p:grpSpPr>
            <a:xfrm>
              <a:off x="3124200" y="2897187"/>
              <a:ext cx="1699697" cy="912813"/>
              <a:chOff x="3124200" y="2897187"/>
              <a:chExt cx="1699697" cy="91281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566E9E-824F-40BB-8FB2-EEE5AF78E5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4200" y="3790950"/>
                <a:ext cx="169969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3DC336-7FEC-468A-999E-9694BC52BCEE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 bwMode="auto">
              <a:xfrm flipV="1">
                <a:off x="3136170" y="2920486"/>
                <a:ext cx="826230" cy="889514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F1587F-89C3-4206-A609-C8A137F7F1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62400" y="2897187"/>
                <a:ext cx="861497" cy="893763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Arrow: Curved Left 40">
                <a:extLst>
                  <a:ext uri="{FF2B5EF4-FFF2-40B4-BE49-F238E27FC236}">
                    <a16:creationId xmlns:a16="http://schemas.microsoft.com/office/drawing/2014/main" id="{4BBA5418-72E1-4849-9C1B-0456E6353C9A}"/>
                  </a:ext>
                </a:extLst>
              </p:cNvPr>
              <p:cNvSpPr/>
              <p:nvPr/>
            </p:nvSpPr>
            <p:spPr bwMode="auto">
              <a:xfrm rot="10639182">
                <a:off x="3688354" y="3096049"/>
                <a:ext cx="472440" cy="651140"/>
              </a:xfrm>
              <a:prstGeom prst="curvedLef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EA581E2-415B-46BA-8948-1267CD8BFC51}"/>
              </a:ext>
            </a:extLst>
          </p:cNvPr>
          <p:cNvSpPr txBox="1"/>
          <p:nvPr/>
        </p:nvSpPr>
        <p:spPr>
          <a:xfrm>
            <a:off x="5334000" y="188595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 </a:t>
            </a:r>
            <a:r>
              <a:rPr lang="en-US"/>
              <a:t>– Clock-Wise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DDA4-8345-45CF-801A-AB3FB5D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背面剔除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74BBF0-FA6B-437C-A454-6FD993A6A28A}"/>
              </a:ext>
            </a:extLst>
          </p:cNvPr>
          <p:cNvGrpSpPr/>
          <p:nvPr/>
        </p:nvGrpSpPr>
        <p:grpSpPr>
          <a:xfrm flipH="1">
            <a:off x="1600200" y="1581150"/>
            <a:ext cx="4876800" cy="2598182"/>
            <a:chOff x="1600200" y="1581150"/>
            <a:chExt cx="4876800" cy="259818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11F4F7-288C-452A-8F91-C00F100C552E}"/>
                </a:ext>
              </a:extLst>
            </p:cNvPr>
            <p:cNvCxnSpPr/>
            <p:nvPr/>
          </p:nvCxnSpPr>
          <p:spPr bwMode="auto">
            <a:xfrm>
              <a:off x="1600200" y="3790950"/>
              <a:ext cx="487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F647C-1384-4447-8CF0-59AA2D635681}"/>
                </a:ext>
              </a:extLst>
            </p:cNvPr>
            <p:cNvSpPr txBox="1"/>
            <p:nvPr/>
          </p:nvSpPr>
          <p:spPr>
            <a:xfrm>
              <a:off x="6217920" y="3758684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1CE737-8862-4C9E-AF7A-A8EF166854AA}"/>
                </a:ext>
              </a:extLst>
            </p:cNvPr>
            <p:cNvSpPr txBox="1"/>
            <p:nvPr/>
          </p:nvSpPr>
          <p:spPr>
            <a:xfrm>
              <a:off x="4023360" y="1581150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F2E6F5-FD8E-4640-B16B-404862C8A726}"/>
                </a:ext>
              </a:extLst>
            </p:cNvPr>
            <p:cNvSpPr txBox="1"/>
            <p:nvPr/>
          </p:nvSpPr>
          <p:spPr>
            <a:xfrm>
              <a:off x="4566470" y="376898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1,0,0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3FC94-3EE9-4121-8BB5-6A9AA06C76D9}"/>
                </a:ext>
              </a:extLst>
            </p:cNvPr>
            <p:cNvSpPr txBox="1"/>
            <p:nvPr/>
          </p:nvSpPr>
          <p:spPr>
            <a:xfrm>
              <a:off x="2775334" y="38100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-1,0,0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7A4E34-D8EE-4AC1-B0B3-07FA3AA5391C}"/>
                </a:ext>
              </a:extLst>
            </p:cNvPr>
            <p:cNvSpPr txBox="1"/>
            <p:nvPr/>
          </p:nvSpPr>
          <p:spPr>
            <a:xfrm>
              <a:off x="3938246" y="2620407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0,1,0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5265BC-E400-4A4F-8D13-993332C4A5A1}"/>
                </a:ext>
              </a:extLst>
            </p:cNvPr>
            <p:cNvCxnSpPr/>
            <p:nvPr/>
          </p:nvCxnSpPr>
          <p:spPr bwMode="auto">
            <a:xfrm flipV="1">
              <a:off x="3962400" y="1733550"/>
              <a:ext cx="0" cy="22860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7BD5E0C-B211-49F8-8345-A28F59AA4CB6}"/>
                </a:ext>
              </a:extLst>
            </p:cNvPr>
            <p:cNvGrpSpPr/>
            <p:nvPr/>
          </p:nvGrpSpPr>
          <p:grpSpPr>
            <a:xfrm>
              <a:off x="3124200" y="2897187"/>
              <a:ext cx="1699697" cy="912813"/>
              <a:chOff x="3124200" y="2897187"/>
              <a:chExt cx="1699697" cy="91281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566E9E-824F-40BB-8FB2-EEE5AF78E5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4200" y="3790950"/>
                <a:ext cx="169969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3DC336-7FEC-468A-999E-9694BC52BCEE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 bwMode="auto">
              <a:xfrm flipV="1">
                <a:off x="3136170" y="2920486"/>
                <a:ext cx="826230" cy="889514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F1587F-89C3-4206-A609-C8A137F7F1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62400" y="2897187"/>
                <a:ext cx="861497" cy="893763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Arrow: Curved Left 40">
                <a:extLst>
                  <a:ext uri="{FF2B5EF4-FFF2-40B4-BE49-F238E27FC236}">
                    <a16:creationId xmlns:a16="http://schemas.microsoft.com/office/drawing/2014/main" id="{4BBA5418-72E1-4849-9C1B-0456E6353C9A}"/>
                  </a:ext>
                </a:extLst>
              </p:cNvPr>
              <p:cNvSpPr/>
              <p:nvPr/>
            </p:nvSpPr>
            <p:spPr bwMode="auto">
              <a:xfrm rot="10639182">
                <a:off x="3688354" y="3096049"/>
                <a:ext cx="472440" cy="651140"/>
              </a:xfrm>
              <a:prstGeom prst="curvedLef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EA581E2-415B-46BA-8948-1267CD8BFC51}"/>
              </a:ext>
            </a:extLst>
          </p:cNvPr>
          <p:cNvSpPr txBox="1"/>
          <p:nvPr/>
        </p:nvSpPr>
        <p:spPr>
          <a:xfrm>
            <a:off x="5334000" y="1885950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CCW – Counter Clock-Wise</a:t>
            </a:r>
          </a:p>
        </p:txBody>
      </p:sp>
    </p:spTree>
    <p:extLst>
      <p:ext uri="{BB962C8B-B14F-4D97-AF65-F5344CB8AC3E}">
        <p14:creationId xmlns:p14="http://schemas.microsoft.com/office/powerpoint/2010/main" val="201503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47F-557E-4BD0-AE8F-FC232B97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多三角形绘制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B157-948D-4586-B5C2-621E9524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C49F8-7E5B-40E2-B33A-3575ECE7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71550"/>
            <a:ext cx="135772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0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B5A3-51C9-46CB-AE71-C56C8D0C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简单光照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FB8E-7C72-4950-AACB-56112B9D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Lambertian reflectance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31F1-BECE-48EC-AAAA-4D49116C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063625"/>
            <a:ext cx="1724036" cy="2190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BFB8-2F11-4D4D-81C7-6E47097BDE22}"/>
              </a:ext>
            </a:extLst>
          </p:cNvPr>
          <p:cNvSpPr txBox="1">
            <a:spLocks/>
          </p:cNvSpPr>
          <p:nvPr/>
        </p:nvSpPr>
        <p:spPr bwMode="auto">
          <a:xfrm>
            <a:off x="3505200" y="3333751"/>
            <a:ext cx="434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>
                <a:solidFill>
                  <a:srgbClr val="21212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sz="1200" dirty="0"/>
              <a:t>Johann Heinrich Lambert (1728–1777)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4492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23126</TotalTime>
  <Pages>0</Pages>
  <Words>262</Words>
  <Characters>0</Characters>
  <Application>Microsoft Office PowerPoint</Application>
  <DocSecurity>0</DocSecurity>
  <PresentationFormat>On-screen Show (16:9)</PresentationFormat>
  <Lines>0</Lines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YaHei</vt:lpstr>
      <vt:lpstr>Microsoft YaHei</vt:lpstr>
      <vt:lpstr>宋体</vt:lpstr>
      <vt:lpstr>Arial</vt:lpstr>
      <vt:lpstr>Calibri</vt:lpstr>
      <vt:lpstr>Office 主题​​</vt:lpstr>
      <vt:lpstr>在安卓手机上打造瑰丽的光影世界</vt:lpstr>
      <vt:lpstr>继续折腾三角形</vt:lpstr>
      <vt:lpstr>课程概要</vt:lpstr>
      <vt:lpstr>转起来吧</vt:lpstr>
      <vt:lpstr>背面剔除</vt:lpstr>
      <vt:lpstr>背面剔除</vt:lpstr>
      <vt:lpstr>背面剔除</vt:lpstr>
      <vt:lpstr>多三角形绘制</vt:lpstr>
      <vt:lpstr>简单光照</vt:lpstr>
      <vt:lpstr>简单光照</vt:lpstr>
      <vt:lpstr>简单光照</vt:lpstr>
      <vt:lpstr>课堂总结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Zhang, Xinfeng (Vincent)</dc:creator>
  <cp:keywords/>
  <dc:description/>
  <cp:lastModifiedBy>Zhang, Xinfeng (Vincent)</cp:lastModifiedBy>
  <cp:revision>401</cp:revision>
  <dcterms:created xsi:type="dcterms:W3CDTF">2017-12-07T04:40:00Z</dcterms:created>
  <dcterms:modified xsi:type="dcterms:W3CDTF">2018-02-21T23:56:11Z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