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2" r:id="rId3"/>
    <p:sldId id="287" r:id="rId4"/>
    <p:sldId id="291" r:id="rId5"/>
    <p:sldId id="290" r:id="rId6"/>
    <p:sldId id="292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49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5B8F9-4653-4A4D-9B90-1B3EAB17CABD}" type="datetimeFigureOut">
              <a:rPr lang="en-IE" smtClean="0"/>
              <a:t>08/11/2023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ACB6B-DC4E-4E99-870F-BDD4DE939B3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11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String memory: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	string is reference data type in Solidity, which stores the location of data, instead </a:t>
            </a:r>
            <a:r>
              <a:rPr lang="en-IE" b="0" i="0" dirty="0">
                <a:solidFill>
                  <a:srgbClr val="273239"/>
                </a:solidFill>
                <a:effectLst/>
                <a:latin typeface="urw-din"/>
              </a:rPr>
              <a:t>of directly storing the data into the variable.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ACB6B-DC4E-4E99-870F-BDD4DE939B31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0335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String memory: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	string is reference data type in Solidity, which stores the location of data, instead </a:t>
            </a:r>
            <a:r>
              <a:rPr lang="en-IE" b="0" i="0" dirty="0">
                <a:solidFill>
                  <a:srgbClr val="273239"/>
                </a:solidFill>
                <a:effectLst/>
                <a:latin typeface="urw-din"/>
              </a:rPr>
              <a:t>of directly storing the data into the variable.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ACB6B-DC4E-4E99-870F-BDD4DE939B31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9180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String memory: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	string is reference data type in Solidity, which stores the location of data, instead </a:t>
            </a:r>
            <a:r>
              <a:rPr lang="en-IE" b="0" i="0" dirty="0">
                <a:solidFill>
                  <a:srgbClr val="273239"/>
                </a:solidFill>
                <a:effectLst/>
                <a:latin typeface="urw-din"/>
              </a:rPr>
              <a:t>of directly storing the data into the variable.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2ACB6B-DC4E-4E99-870F-BDD4DE939B31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758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12" y="124651"/>
            <a:ext cx="2250145" cy="1183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5FC6-66A8-49F1-93B1-D8F6D5D2D41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0A46-F422-4335-AF19-D0F8BB13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8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12" y="124651"/>
            <a:ext cx="2250145" cy="11835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35FC6-66A8-49F1-93B1-D8F6D5D2D41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40A46-F422-4335-AF19-D0F8BB13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5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012" y="124651"/>
            <a:ext cx="2250145" cy="118350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35FC6-66A8-49F1-93B1-D8F6D5D2D414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40A46-F422-4335-AF19-D0F8BB1347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0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72" y="2030024"/>
            <a:ext cx="9813398" cy="1105678"/>
          </a:xfrm>
        </p:spPr>
        <p:txBody>
          <a:bodyPr>
            <a:normAutofit/>
          </a:bodyPr>
          <a:lstStyle/>
          <a:p>
            <a:r>
              <a:rPr lang="en-US" dirty="0"/>
              <a:t>Blockchain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005" y="4153043"/>
            <a:ext cx="3931298" cy="11056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Adnan IMERI</a:t>
            </a:r>
            <a:br>
              <a:rPr lang="en-US" dirty="0"/>
            </a:br>
            <a:r>
              <a:rPr lang="en-US" dirty="0"/>
              <a:t>Technical Lead, INFRACHAIN and Luxembourg Blockchain Lab (LBL)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18EBB-DF80-4166-AF91-666FD61F819E}"/>
              </a:ext>
            </a:extLst>
          </p:cNvPr>
          <p:cNvSpPr txBox="1"/>
          <p:nvPr/>
        </p:nvSpPr>
        <p:spPr>
          <a:xfrm>
            <a:off x="1408922" y="5915608"/>
            <a:ext cx="1062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Disclaimer: This training intends explanation of technological advancements, and it does not intend any financial advice toward cryptocurrency or any digital asset!</a:t>
            </a:r>
          </a:p>
        </p:txBody>
      </p:sp>
    </p:spTree>
    <p:extLst>
      <p:ext uri="{BB962C8B-B14F-4D97-AF65-F5344CB8AC3E}">
        <p14:creationId xmlns:p14="http://schemas.microsoft.com/office/powerpoint/2010/main" val="14275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725C-9FC2-CBFA-5013-7C613371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Contract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56A4A-F3FB-F9BF-2F7B-E456EF5BE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sz="3200" dirty="0"/>
              <a:t>Stand-alone computer code that is executed based on specific parameters/conditions </a:t>
            </a:r>
            <a:r>
              <a:rPr lang="en-US" sz="3600" dirty="0"/>
              <a:t>fulfilled</a:t>
            </a:r>
          </a:p>
          <a:p>
            <a:pPr lvl="1"/>
            <a:r>
              <a:rPr lang="en-US" sz="3200" dirty="0"/>
              <a:t>Follows execution order: </a:t>
            </a:r>
            <a:r>
              <a:rPr lang="en-GB" sz="3200" i="1" dirty="0">
                <a:solidFill>
                  <a:srgbClr val="C00000"/>
                </a:solidFill>
              </a:rPr>
              <a:t>if this then that (IFTTT) </a:t>
            </a:r>
          </a:p>
          <a:p>
            <a:pPr lvl="2"/>
            <a:r>
              <a:rPr lang="en-GB" sz="2800" dirty="0"/>
              <a:t>Ethereum case! </a:t>
            </a:r>
            <a:br>
              <a:rPr lang="en-GB" sz="2800" dirty="0"/>
            </a:br>
            <a:endParaRPr lang="en-US" sz="2400" dirty="0"/>
          </a:p>
          <a:p>
            <a:r>
              <a:rPr lang="en-GB" sz="3200" dirty="0"/>
              <a:t>Smart Contract logic is mainly based on the purpose of </a:t>
            </a:r>
            <a:r>
              <a:rPr lang="en-GB" sz="3200" dirty="0" err="1"/>
              <a:t>Dapp</a:t>
            </a:r>
            <a:r>
              <a:rPr lang="en-GB" sz="3200" dirty="0"/>
              <a:t>, the domain of application, etc…</a:t>
            </a:r>
          </a:p>
          <a:p>
            <a:r>
              <a:rPr lang="en-GB" sz="3200" dirty="0"/>
              <a:t>“Smart” is not by default!!</a:t>
            </a:r>
            <a:br>
              <a:rPr lang="en-GB" sz="1600" dirty="0"/>
            </a:br>
            <a:endParaRPr lang="en-US" sz="2800" dirty="0"/>
          </a:p>
          <a:p>
            <a:pPr lvl="1" algn="ctr"/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Smart Contract is smart as it has been programmed!!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889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BCDA-2020-6927-8CA5-D5DD7482E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principles of Smart Contract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83B03-9241-5441-74B0-A71114EEC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sz="3000" dirty="0"/>
              <a:t>SC address (ID) </a:t>
            </a:r>
          </a:p>
          <a:p>
            <a:r>
              <a:rPr lang="en-GB" sz="3000" dirty="0"/>
              <a:t>Owner ID </a:t>
            </a:r>
          </a:p>
          <a:p>
            <a:r>
              <a:rPr lang="en-GB" sz="3000" dirty="0"/>
              <a:t>Immutable </a:t>
            </a:r>
          </a:p>
          <a:p>
            <a:r>
              <a:rPr lang="en-GB" sz="3000" dirty="0"/>
              <a:t>Internal storage </a:t>
            </a:r>
          </a:p>
          <a:p>
            <a:r>
              <a:rPr lang="en-GB" sz="3000" dirty="0"/>
              <a:t>Execution costs </a:t>
            </a:r>
          </a:p>
          <a:p>
            <a:r>
              <a:rPr lang="en-GB" sz="3000" dirty="0"/>
              <a:t>Invoke another SC</a:t>
            </a:r>
          </a:p>
          <a:p>
            <a:r>
              <a:rPr lang="en-GB" sz="3000" dirty="0"/>
              <a:t>Enforcement </a:t>
            </a:r>
          </a:p>
          <a:p>
            <a:r>
              <a:rPr lang="en-GB" sz="3000" dirty="0"/>
              <a:t>Autonomous </a:t>
            </a:r>
          </a:p>
          <a:p>
            <a:r>
              <a:rPr lang="en-GB" sz="3000" dirty="0"/>
              <a:t>Self-Execution </a:t>
            </a:r>
          </a:p>
          <a:p>
            <a:r>
              <a:rPr lang="en-GB" sz="3000" dirty="0"/>
              <a:t>Event/Method</a:t>
            </a:r>
            <a:br>
              <a:rPr lang="en-GB" sz="3000" dirty="0"/>
            </a:b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51570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0329-E11D-7B85-65DC-944F4786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8308-02DA-87C2-9707-8EFA0C50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4600090"/>
          </a:xfrm>
        </p:spPr>
        <p:txBody>
          <a:bodyPr>
            <a:normAutofit lnSpcReduction="10000"/>
          </a:bodyPr>
          <a:lstStyle/>
          <a:p>
            <a:r>
              <a:rPr lang="en-GB" i="0" dirty="0">
                <a:solidFill>
                  <a:srgbClr val="404040"/>
                </a:solidFill>
                <a:effectLst/>
              </a:rPr>
              <a:t>Solidity 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 (Contract) Object-oriented, high-level  programming language for smart contract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Influenced: C++, Python, and JavaScript</a:t>
            </a: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rgbClr val="40404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sz="19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D0804-02BE-E559-A260-4B803A580FF5}"/>
              </a:ext>
            </a:extLst>
          </p:cNvPr>
          <p:cNvSpPr txBox="1"/>
          <p:nvPr/>
        </p:nvSpPr>
        <p:spPr>
          <a:xfrm>
            <a:off x="1182656" y="63082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https://docs.soliditylang.org/en/v0.8.14/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BEA5F-BA93-8155-807D-DAA0508A009E}"/>
              </a:ext>
            </a:extLst>
          </p:cNvPr>
          <p:cNvSpPr txBox="1"/>
          <p:nvPr/>
        </p:nvSpPr>
        <p:spPr>
          <a:xfrm>
            <a:off x="3759314" y="3083809"/>
            <a:ext cx="6097554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0.4.16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sz="15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0.9.0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SimpleStorage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storedData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5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storedData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get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5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storedData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36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0329-E11D-7B85-65DC-944F4786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012290" y="2888766"/>
            <a:ext cx="4499981" cy="1325563"/>
          </a:xfrm>
        </p:spPr>
        <p:txBody>
          <a:bodyPr>
            <a:normAutofit/>
          </a:bodyPr>
          <a:lstStyle/>
          <a:p>
            <a:r>
              <a:rPr lang="en-GB" sz="3000" dirty="0"/>
              <a:t>Structure of Smart Contract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8308-02DA-87C2-9707-8EFA0C505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926F7-2DB1-198A-9DA8-D191F4F628D4}"/>
              </a:ext>
            </a:extLst>
          </p:cNvPr>
          <p:cNvSpPr txBox="1"/>
          <p:nvPr/>
        </p:nvSpPr>
        <p:spPr>
          <a:xfrm>
            <a:off x="2280866" y="319894"/>
            <a:ext cx="7366987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0.4.16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0.9.0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testContract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//variable (field) declaration  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GB" b="0" dirty="0" err="1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contructor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 i.e., field initialization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givenParameter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value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givenParameter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//function n1 ..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firstFunction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value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//function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secondFunction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value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_n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608B4E"/>
                </a:solidFill>
                <a:effectLst/>
                <a:latin typeface="Consolas" panose="020B0609020204030204" pitchFamily="49" charset="0"/>
              </a:rPr>
              <a:t>//function 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get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value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44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0329-E11D-7B85-65DC-944F4786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8308-02DA-87C2-9707-8EFA0C50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4600090"/>
          </a:xfrm>
        </p:spPr>
        <p:txBody>
          <a:bodyPr>
            <a:normAutofit lnSpcReduction="10000"/>
          </a:bodyPr>
          <a:lstStyle/>
          <a:p>
            <a:r>
              <a:rPr lang="en-GB" i="0" dirty="0">
                <a:solidFill>
                  <a:srgbClr val="404040"/>
                </a:solidFill>
                <a:effectLst/>
              </a:rPr>
              <a:t>Solidity 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 (Contract) Object-oriented, high-level  programming language for smart contract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Influenced: C++, Python, and JavaScript</a:t>
            </a: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rgbClr val="40404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sz="19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D0804-02BE-E559-A260-4B803A580FF5}"/>
              </a:ext>
            </a:extLst>
          </p:cNvPr>
          <p:cNvSpPr txBox="1"/>
          <p:nvPr/>
        </p:nvSpPr>
        <p:spPr>
          <a:xfrm>
            <a:off x="1182656" y="63082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https://docs.soliditylang.org/en/v0.8.14/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BEA5F-BA93-8155-807D-DAA0508A009E}"/>
              </a:ext>
            </a:extLst>
          </p:cNvPr>
          <p:cNvSpPr txBox="1"/>
          <p:nvPr/>
        </p:nvSpPr>
        <p:spPr>
          <a:xfrm>
            <a:off x="3176833" y="3083809"/>
            <a:ext cx="668003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// SPDX-License-Identifier: MIT</a:t>
            </a:r>
          </a:p>
          <a:p>
            <a:endParaRPr lang="en-GB" sz="15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 solidity ^0.8.13;</a:t>
            </a:r>
          </a:p>
          <a:p>
            <a:endParaRPr lang="en-GB" sz="15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 HelloWorld {</a:t>
            </a:r>
          </a:p>
          <a:p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string public session = "</a:t>
            </a:r>
            <a:r>
              <a:rPr lang="en-GB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Intor</a:t>
            </a: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to BC prog.";</a:t>
            </a:r>
          </a:p>
          <a:p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string public </a:t>
            </a:r>
            <a:r>
              <a:rPr lang="en-GB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trainingProv</a:t>
            </a: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="Digital Learning Hub";</a:t>
            </a:r>
          </a:p>
          <a:p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string public greet = "Hello World!";</a:t>
            </a:r>
          </a:p>
          <a:p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83448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0329-E11D-7B85-65DC-944F47867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Language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A8308-02DA-87C2-9707-8EFA0C505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4600090"/>
          </a:xfrm>
        </p:spPr>
        <p:txBody>
          <a:bodyPr>
            <a:normAutofit/>
          </a:bodyPr>
          <a:lstStyle/>
          <a:p>
            <a:r>
              <a:rPr lang="en-GB" i="0" dirty="0">
                <a:solidFill>
                  <a:srgbClr val="404040"/>
                </a:solidFill>
                <a:effectLst/>
              </a:rPr>
              <a:t>Solidity </a:t>
            </a:r>
          </a:p>
          <a:p>
            <a:pPr lvl="1"/>
            <a:r>
              <a:rPr lang="en-GB" dirty="0">
                <a:solidFill>
                  <a:srgbClr val="404040"/>
                </a:solidFill>
              </a:rPr>
              <a:t>Hands on and write the following </a:t>
            </a:r>
            <a:r>
              <a:rPr lang="en-GB" b="1" dirty="0">
                <a:solidFill>
                  <a:srgbClr val="404040"/>
                </a:solidFill>
              </a:rPr>
              <a:t>smart contract</a:t>
            </a: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lvl="1"/>
            <a:endParaRPr lang="en-GB" dirty="0">
              <a:solidFill>
                <a:srgbClr val="404040"/>
              </a:solidFill>
            </a:endParaRPr>
          </a:p>
          <a:p>
            <a:pPr marL="457200" lvl="1" indent="0">
              <a:buNone/>
            </a:pPr>
            <a:endParaRPr lang="en-GB" dirty="0">
              <a:solidFill>
                <a:srgbClr val="404040"/>
              </a:solidFill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sz="19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4D0804-02BE-E559-A260-4B803A580FF5}"/>
              </a:ext>
            </a:extLst>
          </p:cNvPr>
          <p:cNvSpPr txBox="1"/>
          <p:nvPr/>
        </p:nvSpPr>
        <p:spPr>
          <a:xfrm>
            <a:off x="1182656" y="630820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https://docs.soliditylang.org/en/v0.8.14/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BEA5F-BA93-8155-807D-DAA0508A009E}"/>
              </a:ext>
            </a:extLst>
          </p:cNvPr>
          <p:cNvSpPr txBox="1"/>
          <p:nvPr/>
        </p:nvSpPr>
        <p:spPr>
          <a:xfrm>
            <a:off x="3429376" y="2810432"/>
            <a:ext cx="609755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E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0.8.0</a:t>
            </a:r>
            <a:r>
              <a:rPr lang="en-IE" sz="16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SimpleStorage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storedData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set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5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storedData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x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</a:b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get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15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1500" b="0" dirty="0">
                <a:solidFill>
                  <a:srgbClr val="219451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15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storedData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5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GB" sz="15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38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F2FCB504-1B6A-4003-B59A-F5F8B0BA2CE0}" vid="{A9836BC3-CCB1-4FDF-B493-023FE0E473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LBL - Presentation - basic template</Template>
  <TotalTime>0</TotalTime>
  <Words>580</Words>
  <Application>Microsoft Office PowerPoint</Application>
  <PresentationFormat>Widescreen</PresentationFormat>
  <Paragraphs>121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urw-din</vt:lpstr>
      <vt:lpstr>Office Theme</vt:lpstr>
      <vt:lpstr>Blockchain Programming</vt:lpstr>
      <vt:lpstr>Smart Contract</vt:lpstr>
      <vt:lpstr>Design principles of Smart Contract </vt:lpstr>
      <vt:lpstr>Programming Language </vt:lpstr>
      <vt:lpstr>Structure of Smart Contract</vt:lpstr>
      <vt:lpstr>Programming Language </vt:lpstr>
      <vt:lpstr>Programming Language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 to Blockchain</dc:title>
  <dc:creator>Adnan Imeri</dc:creator>
  <cp:lastModifiedBy>Adnan Imeri</cp:lastModifiedBy>
  <cp:revision>94</cp:revision>
  <dcterms:created xsi:type="dcterms:W3CDTF">2022-03-22T10:52:12Z</dcterms:created>
  <dcterms:modified xsi:type="dcterms:W3CDTF">2023-11-08T18:44:20Z</dcterms:modified>
</cp:coreProperties>
</file>