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36970-7A7F-4474-8142-95CE6F406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59FF3B-E0ED-49D5-82ED-4490A5E59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DD182-A575-4DCF-B764-215E89B2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5AAA82-66A3-4DE4-8631-3C11023E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1E5D9B-5F1B-4CD0-B1EC-72F6D165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3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DA33E-AB87-4143-8871-18B165EE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7ED557-7C86-4276-861C-572B3D20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2B6FC-0EBA-4725-9225-51C0B931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F9752-8EF6-474C-A0AF-C50577C6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1752F-3A2E-42DF-9F92-989250E9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0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7419A7-EBFA-4DC3-A60F-5FA53955B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3D346B-6927-42AC-8D54-C7B133F7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CF1A06-2905-406D-93E8-B0F768CE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A47354-96EB-4C15-81FE-39EFE133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11D01E-A25F-467E-B159-74221CE7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26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185EB-C726-4428-99EE-1A6E4F8B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D4250D-EB6B-48DE-B89A-AC052621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F5EB6-5D04-498A-AC9C-7B1B2F43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60957-4E91-4A34-B011-7956BC75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AE00FE-1DF9-4449-999F-A192F6B4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6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DC656-8FF5-4A75-9362-442A398C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BA0A55-BF8A-4E27-9901-0E20CF73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EF7B5-881D-45C6-BB49-351B663A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775A9-BB93-49BB-BD6F-686AF79C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4360B4-C392-442E-8A5C-CA454BF8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3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4293F-5D69-4A61-98B2-CCC97BA2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57800-8D00-4DE3-A1F5-4A9971468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ACDF86-22AC-4ED9-8CFA-63E3564AD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55CA0D-38D8-4223-9898-9BF275F8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98EA52-6F1B-4B07-B3F5-E58E859C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3259C3-5DA0-4AFB-8A78-57DF636B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0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FA5F1-C5A1-4A2C-AC65-2531A47A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9D847-DD8F-45B2-8849-2BCB85791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0E92E7-EF3F-4A48-8D84-59A510E3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4AF6D1-9815-42D8-A947-8622B35F2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A614BD-1E87-48B9-A4C1-B82566C7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062E93-D6B2-4FEB-980B-952BE888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DC43FB-F2E8-40FF-9B67-0B9DB81D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66B174-F05F-4361-B512-162B9EAE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44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AB937-BC75-45E9-9E66-0810CF8B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A2D6EF-9AF1-43D4-A1D3-6287AA3C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00545C-3DF0-443B-95EC-F6F97A9A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617462-515A-4F2E-819D-241658DF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5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F24E84-A2C8-47C2-86FF-732B6F06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6D2A78-9F77-4D38-A4AE-BE32C6E3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84D237-DCF9-4F4A-B222-70222CA9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4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0403-81C5-4374-829B-06688038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398428-44E6-4648-A5CC-89487BC3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5AC940-7F83-4DFB-B95C-D430AF220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AE5179-F5F0-46A6-BAF9-DCE0908F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C8D884-FB8D-4B34-AB4E-42C6AC77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609CDC-ED68-407B-9B4B-D45C0BC2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54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B9619-2117-472A-817D-7B4FA95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692637-C895-4F3C-8D5E-EBBBDF4BC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AB93B8-403B-452C-84EA-6E99076EF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A8AC0C-3555-4B06-866A-8969F2CC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28C9B-5D31-4E9D-A3E6-DB04FFE0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3D2911-7F84-4281-ABB4-415A7845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4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1AC8F6-2163-4537-A03B-48C633F8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2604AD-592E-4C7E-9463-734D8293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E8D05D-3737-4D17-B2B7-60C5ED2A6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AB33-10A6-49C1-A3ED-1435EF09CB24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6210A-2CA5-4C90-9F4D-412340F0E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5727DD-4B6C-4E76-907F-593AC8058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21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8B81A-9B36-4AD3-BE4D-036AA4B1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5E3CC1-8F6D-4ACA-AAB5-A9CACA6ABD60}"/>
              </a:ext>
            </a:extLst>
          </p:cNvPr>
          <p:cNvSpPr txBox="1"/>
          <p:nvPr/>
        </p:nvSpPr>
        <p:spPr>
          <a:xfrm>
            <a:off x="742990" y="1690688"/>
            <a:ext cx="10610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Este projeto visa realizar uma análise aprofundada dos dados de crimes fornecidos pelo Seattle Police </a:t>
            </a:r>
            <a:r>
              <a:rPr lang="pt-BR" dirty="0" err="1"/>
              <a:t>Department</a:t>
            </a:r>
            <a:r>
              <a:rPr lang="pt-BR" dirty="0"/>
              <a:t> (SPD). Através da exploração e visualização desses dados, é possível identificar padrões de criminalidade, tendências sazonais, áreas de alta incidência de crimes e outros insights relevantes que podem apoiar políticas públicas e estratégias de segurança.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23800D-2FFA-4C30-AD50-2BEC939BE33E}"/>
              </a:ext>
            </a:extLst>
          </p:cNvPr>
          <p:cNvSpPr txBox="1"/>
          <p:nvPr/>
        </p:nvSpPr>
        <p:spPr>
          <a:xfrm>
            <a:off x="742990" y="3111734"/>
            <a:ext cx="10610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 Objetivos Principais:</a:t>
            </a:r>
          </a:p>
          <a:p>
            <a:r>
              <a:rPr lang="pt-BR" dirty="0"/>
              <a:t>- Analisar os dados de crimes por tipo, localização e tempo.</a:t>
            </a:r>
          </a:p>
          <a:p>
            <a:r>
              <a:rPr lang="pt-BR" dirty="0"/>
              <a:t>- Identificar tendências de criminalidade e variações sazonais.</a:t>
            </a:r>
          </a:p>
          <a:p>
            <a:r>
              <a:rPr lang="pt-BR" dirty="0"/>
              <a:t>- Visualizar áreas de alta incidência de crimes para orientar estratégias de policiamento.</a:t>
            </a:r>
          </a:p>
          <a:p>
            <a:endParaRPr lang="pt-BR" dirty="0"/>
          </a:p>
          <a:p>
            <a:r>
              <a:rPr lang="pt-BR" dirty="0"/>
              <a:t>### Tecnologias Utilizadas:</a:t>
            </a:r>
          </a:p>
          <a:p>
            <a:r>
              <a:rPr lang="pt-BR" dirty="0"/>
              <a:t>- **Linguagens e Ferramentas:** Python, Pandas, </a:t>
            </a:r>
            <a:r>
              <a:rPr lang="pt-BR" dirty="0" err="1"/>
              <a:t>Matplotlib</a:t>
            </a:r>
            <a:r>
              <a:rPr lang="pt-BR" dirty="0"/>
              <a:t>, </a:t>
            </a:r>
            <a:r>
              <a:rPr lang="pt-BR" dirty="0" err="1"/>
              <a:t>Folium</a:t>
            </a:r>
            <a:r>
              <a:rPr lang="pt-BR" dirty="0"/>
              <a:t> e </a:t>
            </a:r>
            <a:r>
              <a:rPr lang="pt-BR" dirty="0" err="1"/>
              <a:t>Scikit-learn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### Fonte de Dados:</a:t>
            </a:r>
          </a:p>
          <a:p>
            <a:r>
              <a:rPr lang="pt-BR" dirty="0"/>
              <a:t>- Dados históricos do SPD, disponíveis em fontes públicas como o [Seattle Open Data Portal](https://data.seattle.gov/</a:t>
            </a:r>
            <a:r>
              <a:rPr lang="pt-BR" dirty="0" err="1"/>
              <a:t>Public-Safety</a:t>
            </a:r>
            <a:r>
              <a:rPr lang="pt-BR" dirty="0"/>
              <a:t>/SPD-Crime-Data-2008-Present/tazs-3rd5/</a:t>
            </a:r>
            <a:r>
              <a:rPr lang="pt-BR" dirty="0" err="1"/>
              <a:t>about_data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7079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B20EA-D57C-4833-A489-5DA0EB7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97895"/>
            <a:ext cx="914400" cy="550666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1.1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C96B1C-DD12-432D-B1A5-6FF9A16D7797}"/>
              </a:ext>
            </a:extLst>
          </p:cNvPr>
          <p:cNvSpPr txBox="1"/>
          <p:nvPr/>
        </p:nvSpPr>
        <p:spPr>
          <a:xfrm>
            <a:off x="1820333" y="204800"/>
            <a:ext cx="76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O número de crimes em Seattle aumenta conforme a população cresce?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FC0C50-1EEA-424A-8DBF-2F46C0873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80" y="1435323"/>
            <a:ext cx="3843867" cy="118505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DB1C4EB-B3C3-4A67-BE1F-91610793C63D}"/>
              </a:ext>
            </a:extLst>
          </p:cNvPr>
          <p:cNvSpPr txBox="1"/>
          <p:nvPr/>
        </p:nvSpPr>
        <p:spPr>
          <a:xfrm>
            <a:off x="1202267" y="1030454"/>
            <a:ext cx="3649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CRESCIMENTO POPULACIONAL DE SEATTLE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5E3379-5F81-45A9-80C3-48C2A9238752}"/>
              </a:ext>
            </a:extLst>
          </p:cNvPr>
          <p:cNvSpPr txBox="1"/>
          <p:nvPr/>
        </p:nvSpPr>
        <p:spPr>
          <a:xfrm>
            <a:off x="533880" y="2838534"/>
            <a:ext cx="4046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# selecionar dados (amostra) de 2017 até 2024 =&gt; tamanho da população com variação de aproximadamente 3,5%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52098E1-C8AF-46EA-870A-A4C57306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2147"/>
            <a:ext cx="5249333" cy="19078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7FF8411-3B84-439D-9BFA-2E655074E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74" y="3954592"/>
            <a:ext cx="3441460" cy="139223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1E663A8-D0AD-4E1D-B1F3-3CA0A2C8E9D6}"/>
              </a:ext>
            </a:extLst>
          </p:cNvPr>
          <p:cNvSpPr txBox="1"/>
          <p:nvPr/>
        </p:nvSpPr>
        <p:spPr>
          <a:xfrm>
            <a:off x="533880" y="3651314"/>
            <a:ext cx="4682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Radioitem</a:t>
            </a:r>
            <a:r>
              <a:rPr lang="pt-BR" sz="1100" dirty="0"/>
              <a:t>: propriedade/pessoa | </a:t>
            </a:r>
            <a:r>
              <a:rPr lang="pt-BR" sz="1100" dirty="0" err="1"/>
              <a:t>nibrs</a:t>
            </a:r>
            <a:r>
              <a:rPr lang="pt-BR" sz="1100" dirty="0"/>
              <a:t> A ou B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571AF7-9ABE-4EB7-B1E3-DFBB34278894}"/>
              </a:ext>
            </a:extLst>
          </p:cNvPr>
          <p:cNvSpPr txBox="1"/>
          <p:nvPr/>
        </p:nvSpPr>
        <p:spPr>
          <a:xfrm>
            <a:off x="6561667" y="1182854"/>
            <a:ext cx="3649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Tendencia crimes (geral)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130E1BB-ED43-4E22-9262-810A40245973}"/>
              </a:ext>
            </a:extLst>
          </p:cNvPr>
          <p:cNvSpPr txBox="1"/>
          <p:nvPr/>
        </p:nvSpPr>
        <p:spPr>
          <a:xfrm>
            <a:off x="7882468" y="4715933"/>
            <a:ext cx="331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Observações (texto)</a:t>
            </a:r>
          </a:p>
        </p:txBody>
      </p:sp>
    </p:spTree>
    <p:extLst>
      <p:ext uri="{BB962C8B-B14F-4D97-AF65-F5344CB8AC3E}">
        <p14:creationId xmlns:p14="http://schemas.microsoft.com/office/powerpoint/2010/main" val="233416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EEDE772-6CB4-4737-9686-AA525FC915C9}"/>
              </a:ext>
            </a:extLst>
          </p:cNvPr>
          <p:cNvSpPr txBox="1">
            <a:spLocks/>
          </p:cNvSpPr>
          <p:nvPr/>
        </p:nvSpPr>
        <p:spPr>
          <a:xfrm>
            <a:off x="728133" y="97895"/>
            <a:ext cx="440267" cy="58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F9FE44-A56A-47C0-8D03-ABB03B23919E}"/>
              </a:ext>
            </a:extLst>
          </p:cNvPr>
          <p:cNvSpPr txBox="1"/>
          <p:nvPr/>
        </p:nvSpPr>
        <p:spPr>
          <a:xfrm>
            <a:off x="1718733" y="238667"/>
            <a:ext cx="938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Certas categorias de crime (propriedade, pessoa e sociedade) são mais frequentes?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203D53-C7B3-4F4E-8EC2-26A478796E58}"/>
              </a:ext>
            </a:extLst>
          </p:cNvPr>
          <p:cNvSpPr txBox="1"/>
          <p:nvPr/>
        </p:nvSpPr>
        <p:spPr>
          <a:xfrm>
            <a:off x="1126066" y="3887900"/>
            <a:ext cx="99398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# PROPERTY (67,8%) | propriedade</a:t>
            </a:r>
          </a:p>
          <a:p>
            <a:r>
              <a:rPr lang="pt-BR" sz="1100" dirty="0"/>
              <a:t># Inclui crimes contra a propriedade, como furto, roubo, arrombamento e vandalismo. </a:t>
            </a:r>
          </a:p>
          <a:p>
            <a:r>
              <a:rPr lang="pt-BR" sz="1100" dirty="0"/>
              <a:t># A expressiva quantidade de ocorrências nessa categoria indica necessidade de medidas de prevenção específicas, como reforço na segurança (alarmes, câmeras, iluminação) e conscientização sobre proteção de bens.</a:t>
            </a:r>
          </a:p>
          <a:p>
            <a:endParaRPr lang="pt-BR" sz="1100" dirty="0"/>
          </a:p>
          <a:p>
            <a:r>
              <a:rPr lang="pt-BR" sz="1100" dirty="0"/>
              <a:t># PERSON (16,1%) | pessoa</a:t>
            </a:r>
          </a:p>
          <a:p>
            <a:r>
              <a:rPr lang="pt-BR" sz="1100" dirty="0"/>
              <a:t># Abrange crimes contra a pessoa, como agressão, homicídio e estupro. </a:t>
            </a:r>
          </a:p>
          <a:p>
            <a:r>
              <a:rPr lang="pt-BR" sz="1100" dirty="0"/>
              <a:t># Embora em menor número, têm grande impacto na segurança individual e coletiva, requerendo estratégias direcionadas de proteção e resposta imediata.</a:t>
            </a:r>
          </a:p>
          <a:p>
            <a:endParaRPr lang="pt-BR" sz="1100" dirty="0"/>
          </a:p>
          <a:p>
            <a:r>
              <a:rPr lang="pt-BR" sz="1100" dirty="0"/>
              <a:t># SOCIETY (8,4%) | sociedade</a:t>
            </a:r>
          </a:p>
          <a:p>
            <a:r>
              <a:rPr lang="pt-BR" sz="1100" dirty="0"/>
              <a:t># Envolve infrações que afetam a ordem pública e a coletividade, a exemplo de porte ilegal de arma, tráfico de drogas, prostituição e crimes ambientais. </a:t>
            </a:r>
          </a:p>
          <a:p>
            <a:r>
              <a:rPr lang="pt-BR" sz="1100" dirty="0"/>
              <a:t># Esse tipo de crime demanda políticas de controle social e intervenções específicas.</a:t>
            </a:r>
          </a:p>
          <a:p>
            <a:endParaRPr lang="pt-BR" sz="1100" dirty="0"/>
          </a:p>
          <a:p>
            <a:r>
              <a:rPr lang="pt-BR" sz="1100" dirty="0"/>
              <a:t># ANY (7,6%) | qualquer</a:t>
            </a:r>
          </a:p>
          <a:p>
            <a:r>
              <a:rPr lang="pt-BR" sz="1100" dirty="0"/>
              <a:t># Classificação genérica para casos em que não é possível determinar outro tipo de crime de forma mais precisa. </a:t>
            </a:r>
          </a:p>
          <a:p>
            <a:r>
              <a:rPr lang="pt-BR" sz="1100" dirty="0"/>
              <a:t># Esse percentual também pode indicar necessidade de aprimorar os métodos de registro e categorização.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0C42C1-72FC-44F2-B74C-6980B83AB226}"/>
              </a:ext>
            </a:extLst>
          </p:cNvPr>
          <p:cNvSpPr txBox="1"/>
          <p:nvPr/>
        </p:nvSpPr>
        <p:spPr>
          <a:xfrm>
            <a:off x="4665133" y="2015065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Mostrar gráficos</a:t>
            </a:r>
          </a:p>
        </p:txBody>
      </p:sp>
    </p:spTree>
    <p:extLst>
      <p:ext uri="{BB962C8B-B14F-4D97-AF65-F5344CB8AC3E}">
        <p14:creationId xmlns:p14="http://schemas.microsoft.com/office/powerpoint/2010/main" val="235222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B20EA-D57C-4833-A489-5DA0EB7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97895"/>
            <a:ext cx="795867" cy="53710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1.2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C96B1C-DD12-432D-B1A5-6FF9A16D7797}"/>
              </a:ext>
            </a:extLst>
          </p:cNvPr>
          <p:cNvSpPr txBox="1"/>
          <p:nvPr/>
        </p:nvSpPr>
        <p:spPr>
          <a:xfrm>
            <a:off x="1820333" y="204800"/>
            <a:ext cx="76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Quais os tipos de crimes em destaque?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F23DDC-E233-4AC6-8888-48E4FDCEEB3D}"/>
              </a:ext>
            </a:extLst>
          </p:cNvPr>
          <p:cNvSpPr txBox="1"/>
          <p:nvPr/>
        </p:nvSpPr>
        <p:spPr>
          <a:xfrm>
            <a:off x="524934" y="4428067"/>
            <a:ext cx="479213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# ~43% dos crimes se dividem em LARCENY-THEFT (32.1%) e BURGLARY (10.8%).</a:t>
            </a:r>
          </a:p>
          <a:p>
            <a:endParaRPr lang="pt-BR" sz="1100" dirty="0"/>
          </a:p>
          <a:p>
            <a:r>
              <a:rPr lang="pt-BR" sz="1100" dirty="0"/>
              <a:t># LARCENY-THEFT: corresponde a quase 1/3 de todos os registros. Isso reforça a ideia de que crimes contra a propriedade são comuns no </a:t>
            </a:r>
            <a:r>
              <a:rPr lang="pt-BR" sz="1100" dirty="0" err="1"/>
              <a:t>dataset</a:t>
            </a:r>
            <a:r>
              <a:rPr lang="pt-BR" sz="1100" dirty="0"/>
              <a:t>. </a:t>
            </a:r>
          </a:p>
          <a:p>
            <a:r>
              <a:rPr lang="pt-BR" sz="1100" dirty="0"/>
              <a:t>## Inclui crimes de furto, geralmente sem uso de força ou violência direta contra a vítima (por exemplo, furtos em lojas, roubos de objetos em veículos destrancados, etc.).</a:t>
            </a:r>
          </a:p>
          <a:p>
            <a:endParaRPr lang="pt-BR" sz="1100" dirty="0"/>
          </a:p>
          <a:p>
            <a:r>
              <a:rPr lang="pt-BR" sz="1100" dirty="0"/>
              <a:t># BURGLARY: corresponde a quase 11% dos casos, envolvendo invasão de imóveis (residências, estabelecimentos) para cometer furto ou outro delito. </a:t>
            </a:r>
          </a:p>
          <a:p>
            <a:r>
              <a:rPr lang="pt-BR" sz="1100" dirty="0"/>
              <a:t>## Também se enquadra em crimes contra a propriedade.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70BD19-3D19-4444-BC7E-73496751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63" y="2017027"/>
            <a:ext cx="4289588" cy="177604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20DCBF-65F9-400F-9919-5A3AE373CA64}"/>
              </a:ext>
            </a:extLst>
          </p:cNvPr>
          <p:cNvSpPr txBox="1"/>
          <p:nvPr/>
        </p:nvSpPr>
        <p:spPr>
          <a:xfrm>
            <a:off x="1291167" y="1586827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top10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1DE8850-3CB8-4A46-8335-9C1820E3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545" y="1674188"/>
            <a:ext cx="5444066" cy="216121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A0551B3-F51E-4304-9F31-FE67F2473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718" y="4165601"/>
            <a:ext cx="3430882" cy="10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7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B20EA-D57C-4833-A489-5DA0EB7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97895"/>
            <a:ext cx="795867" cy="53710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1.3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C96B1C-DD12-432D-B1A5-6FF9A16D7797}"/>
              </a:ext>
            </a:extLst>
          </p:cNvPr>
          <p:cNvSpPr txBox="1"/>
          <p:nvPr/>
        </p:nvSpPr>
        <p:spPr>
          <a:xfrm>
            <a:off x="1820333" y="204800"/>
            <a:ext cx="76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Tendência de crimes ao longo do tempo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F23DDC-E233-4AC6-8888-48E4FDCEEB3D}"/>
              </a:ext>
            </a:extLst>
          </p:cNvPr>
          <p:cNvSpPr txBox="1"/>
          <p:nvPr/>
        </p:nvSpPr>
        <p:spPr>
          <a:xfrm>
            <a:off x="524934" y="4428067"/>
            <a:ext cx="7899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/>
              <a:t># Com base nos dados apresentados, nota-se um crescimento contínuo nos índices de crimes violentos, como AGGRAVATED ASSAULT, RAPE, Homicídios e KIDNAPPING/ABDUCTION, </a:t>
            </a:r>
          </a:p>
          <a:p>
            <a:r>
              <a:rPr lang="pt-BR" sz="1100"/>
              <a:t># bem como nos crimes contra a propriedade (especialmente BURGLARY, ARSON e MOTOR VEHICLE THEFT). </a:t>
            </a:r>
          </a:p>
          <a:p>
            <a:endParaRPr lang="pt-BR" sz="1100"/>
          </a:p>
          <a:p>
            <a:r>
              <a:rPr lang="pt-BR" sz="1100"/>
              <a:t># Além disso, o ano de 2020 se mostra atípico, com um aumento de 200% em fraudes e extorsões em comparação ao período anterior, </a:t>
            </a:r>
          </a:p>
          <a:p>
            <a:r>
              <a:rPr lang="pt-BR" sz="1100"/>
              <a:t># sugerindo forte influência das condições impostas pela pandemia. </a:t>
            </a:r>
          </a:p>
          <a:p>
            <a:endParaRPr lang="pt-BR" sz="1100"/>
          </a:p>
          <a:p>
            <a:r>
              <a:rPr lang="pt-BR" sz="1100"/>
              <a:t># Em conjunto, esses fatores indicam uma tendência preocupante de intensificação da criminalidade </a:t>
            </a:r>
          </a:p>
          <a:p>
            <a:r>
              <a:rPr lang="pt-BR" sz="1100"/>
              <a:t># e reforçam a necessidade de ações preventivas e de enfrentamento que considerem tanto os aspectos sociais e econômicos quanto a natureza específica de cada delito.</a:t>
            </a:r>
            <a:endParaRPr lang="pt-BR" sz="11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4565A5-A97D-4167-9EB6-63EC3DD2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33" y="1848621"/>
            <a:ext cx="5686004" cy="16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7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EEDE772-6CB4-4737-9686-AA525FC915C9}"/>
              </a:ext>
            </a:extLst>
          </p:cNvPr>
          <p:cNvSpPr txBox="1">
            <a:spLocks/>
          </p:cNvSpPr>
          <p:nvPr/>
        </p:nvSpPr>
        <p:spPr>
          <a:xfrm>
            <a:off x="728133" y="97895"/>
            <a:ext cx="440267" cy="58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F9FE44-A56A-47C0-8D03-ABB03B23919E}"/>
              </a:ext>
            </a:extLst>
          </p:cNvPr>
          <p:cNvSpPr txBox="1"/>
          <p:nvPr/>
        </p:nvSpPr>
        <p:spPr>
          <a:xfrm>
            <a:off x="1718733" y="238667"/>
            <a:ext cx="938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Existem áreas específicas de Seattle onde a concentração de crimes é consistentemente maior?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8E98EAF-71AD-4D73-8978-DDFC2B64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4" y="1332970"/>
            <a:ext cx="3491820" cy="38147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CCA110-2A0F-46BC-A0D4-9DA393E42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50" y="1239836"/>
            <a:ext cx="2993967" cy="40010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203D53-C7B3-4F4E-8EC2-26A478796E58}"/>
              </a:ext>
            </a:extLst>
          </p:cNvPr>
          <p:cNvSpPr txBox="1"/>
          <p:nvPr/>
        </p:nvSpPr>
        <p:spPr>
          <a:xfrm>
            <a:off x="1007534" y="5519778"/>
            <a:ext cx="99398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/>
              <a:t># As regiões Norte e Oeste (North e West) são as que mais concentram registros de crimes, o que indica que podem ser consideradas as áreas mais perigosas da cidade.</a:t>
            </a:r>
          </a:p>
          <a:p>
            <a:r>
              <a:rPr lang="pt-BR" sz="1100"/>
              <a:t># Por outro lado, a região Sudoeste (Southwest) foi a que apresentou o menor número de ocorrências, sendo a mais segura no período analisado.</a:t>
            </a:r>
          </a:p>
          <a:p>
            <a:endParaRPr lang="pt-BR" sz="1100"/>
          </a:p>
          <a:p>
            <a:r>
              <a:rPr lang="pt-BR" sz="1100"/>
              <a:t># Entre as áreas de patrulhamento (beats), o setor K3, localizado na região Oeste (West), foi o que registrou o maior número de crimes.</a:t>
            </a:r>
          </a:p>
          <a:p>
            <a:r>
              <a:rPr lang="pt-BR" sz="1100"/>
              <a:t># As outras áreas de patrulhamento R2, Q3, U3 e U1, completam as cinco mais perigosas.</a:t>
            </a:r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86A8BD-D0C0-4815-9CA8-08CCC8AE35FF}"/>
              </a:ext>
            </a:extLst>
          </p:cNvPr>
          <p:cNvSpPr txBox="1"/>
          <p:nvPr/>
        </p:nvSpPr>
        <p:spPr>
          <a:xfrm>
            <a:off x="7703052" y="2243666"/>
            <a:ext cx="387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Demonstrar números em tabelas.</a:t>
            </a:r>
          </a:p>
        </p:txBody>
      </p:sp>
    </p:spTree>
    <p:extLst>
      <p:ext uri="{BB962C8B-B14F-4D97-AF65-F5344CB8AC3E}">
        <p14:creationId xmlns:p14="http://schemas.microsoft.com/office/powerpoint/2010/main" val="123700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EEDE772-6CB4-4737-9686-AA525FC915C9}"/>
              </a:ext>
            </a:extLst>
          </p:cNvPr>
          <p:cNvSpPr txBox="1">
            <a:spLocks/>
          </p:cNvSpPr>
          <p:nvPr/>
        </p:nvSpPr>
        <p:spPr>
          <a:xfrm>
            <a:off x="728133" y="97895"/>
            <a:ext cx="440267" cy="58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F9FE44-A56A-47C0-8D03-ABB03B23919E}"/>
              </a:ext>
            </a:extLst>
          </p:cNvPr>
          <p:cNvSpPr txBox="1"/>
          <p:nvPr/>
        </p:nvSpPr>
        <p:spPr>
          <a:xfrm>
            <a:off x="0" y="1034589"/>
            <a:ext cx="597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#### Sazonalidade: Alguns meses ou períodos do ano registram mais crimes do que outros?</a:t>
            </a:r>
            <a:endParaRPr lang="pt-BR" sz="1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203D53-C7B3-4F4E-8EC2-26A478796E58}"/>
              </a:ext>
            </a:extLst>
          </p:cNvPr>
          <p:cNvSpPr txBox="1"/>
          <p:nvPr/>
        </p:nvSpPr>
        <p:spPr>
          <a:xfrm>
            <a:off x="609599" y="3725333"/>
            <a:ext cx="506306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# Não foram observadas variações significativas na distribuição dos dados ao longo dos meses do ano.</a:t>
            </a:r>
          </a:p>
          <a:p>
            <a:endParaRPr lang="pt-BR" sz="1100" dirty="0"/>
          </a:p>
          <a:p>
            <a:r>
              <a:rPr lang="pt-BR" sz="1100" dirty="0"/>
              <a:t># Ao analisar a proporção de crimes por mês com </a:t>
            </a:r>
            <a:r>
              <a:rPr lang="pt-BR" sz="1100" dirty="0" err="1"/>
              <a:t>value_counts</a:t>
            </a:r>
            <a:r>
              <a:rPr lang="pt-BR" sz="1100" dirty="0"/>
              <a:t>(normalize=</a:t>
            </a:r>
            <a:r>
              <a:rPr lang="pt-BR" sz="1100" dirty="0" err="1"/>
              <a:t>True</a:t>
            </a:r>
            <a:r>
              <a:rPr lang="pt-BR" sz="1100" dirty="0"/>
              <a:t>), observamos que a variação entre o mês com mais ocorrências (maio – 8,8%) e o com menos (fevereiro – 7,4%) </a:t>
            </a:r>
          </a:p>
          <a:p>
            <a:r>
              <a:rPr lang="pt-BR" sz="1100" dirty="0"/>
              <a:t># é inferior a 2 pontos percentuais. Essa pequena diferença não é suficiente para indicar uma tendência sazonal significativa, </a:t>
            </a:r>
          </a:p>
          <a:p>
            <a:r>
              <a:rPr lang="pt-BR" sz="1100" dirty="0"/>
              <a:t># sugerindo uma distribuição relativamente homogênea ao longo do ano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16AA32-DE01-43BD-A14B-DF0A88CC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7" y="1437284"/>
            <a:ext cx="5671179" cy="16953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C92603-1DC0-4F1A-9B57-53A28DD0372D}"/>
              </a:ext>
            </a:extLst>
          </p:cNvPr>
          <p:cNvSpPr txBox="1"/>
          <p:nvPr/>
        </p:nvSpPr>
        <p:spPr>
          <a:xfrm>
            <a:off x="7907867" y="1043219"/>
            <a:ext cx="338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#### Sazonalidade e planejamento de recursos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E36178-722F-415F-A981-A8F84212CF68}"/>
              </a:ext>
            </a:extLst>
          </p:cNvPr>
          <p:cNvSpPr txBox="1"/>
          <p:nvPr/>
        </p:nvSpPr>
        <p:spPr>
          <a:xfrm>
            <a:off x="6891866" y="3429000"/>
            <a:ext cx="5063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# A grande maior parte dos crimes ocorrem entre 12h e 0h (tarde e noite). </a:t>
            </a:r>
          </a:p>
          <a:p>
            <a:r>
              <a:rPr lang="pt-BR" sz="1100" dirty="0"/>
              <a:t># Os crimes apresentam menor frequência na madrugada (0h - 6h) e pela manhã (6h - 12h).</a:t>
            </a:r>
          </a:p>
          <a:p>
            <a:endParaRPr lang="pt-BR" sz="1100" dirty="0"/>
          </a:p>
          <a:p>
            <a:r>
              <a:rPr lang="pt-BR" sz="1100" dirty="0"/>
              <a:t># A distribuição de crimes para mês não apresenta diferenças que sejam expressivas para a análise.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62C0671-5EB4-4506-8C06-76A7A565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88" y="1516841"/>
            <a:ext cx="5254345" cy="16158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BE723E5-097A-4D90-B736-0152F5D1C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588" y="5213913"/>
            <a:ext cx="5545525" cy="136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3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995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HOME</vt:lpstr>
      <vt:lpstr>1.1</vt:lpstr>
      <vt:lpstr>Apresentação do PowerPoint</vt:lpstr>
      <vt:lpstr>1.2</vt:lpstr>
      <vt:lpstr>1.3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TALES CARVALHO</dc:creator>
  <cp:lastModifiedBy>TALES CARVALHO</cp:lastModifiedBy>
  <cp:revision>10</cp:revision>
  <dcterms:created xsi:type="dcterms:W3CDTF">2025-03-31T23:44:44Z</dcterms:created>
  <dcterms:modified xsi:type="dcterms:W3CDTF">2025-04-15T23:38:37Z</dcterms:modified>
</cp:coreProperties>
</file>