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58" r:id="rId7"/>
    <p:sldId id="260" r:id="rId8"/>
    <p:sldId id="261" r:id="rId9"/>
    <p:sldId id="262" r:id="rId10"/>
  </p:sldIdLst>
  <p:sldSz cx="9144000" cy="5143500"/>
  <p:notesSz cx="6858000" cy="9144000"/>
  <p:embeddedFontLst>
    <p:embeddedFont>
      <p:font typeface="Average" charset="0"/>
      <p:regular r:id="rId14"/>
    </p:embeddedFont>
    <p:embeddedFont>
      <p:font typeface="Oswald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8"/>
        <p:guide pos="294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e470d_0_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e470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e470d_0_5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e470d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7b4549ea4_0_26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7b4549ea4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7b4549ea4_0_15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7b4549ea4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7b4549ea4_1_1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7b4549ea4_1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37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e470d_0_43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e470d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Office Supplies </a:t>
            </a:r>
            <a:r>
              <a:rPr lang="pt-BR"/>
              <a:t>Project </a:t>
            </a:r>
            <a:endParaRPr lang="pt-BR"/>
          </a:p>
        </p:txBody>
      </p:sp>
      <p:sp>
        <p:nvSpPr>
          <p:cNvPr id="60" name="Google Shape;60;p13"/>
          <p:cNvSpPr txBox="1"/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Author: Tales Gomes – Data Analyst</a:t>
            </a: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problem</a:t>
            </a:r>
            <a:endParaRPr lang="pt-BR"/>
          </a:p>
        </p:txBody>
      </p:sp>
      <p:grpSp>
        <p:nvGrpSpPr>
          <p:cNvPr id="66" name="Google Shape;66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9" name="Google Shape;69;p14"/>
          <p:cNvSpPr txBox="1"/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Context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4"/>
          <p:cNvSpPr txBox="1"/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400"/>
              <a:t>23% drop in revenue in the past year.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400"/>
              <a:t>Warehouses in four regions and all four warehouses stock the same products.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grpSp>
        <p:nvGrpSpPr>
          <p:cNvPr id="71" name="Google Shape;71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4" name="Google Shape;74;p14"/>
          <p:cNvSpPr txBox="1"/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Problem description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400"/>
              <a:t>Possible large amounts of unsold products in some locations.</a:t>
            </a:r>
            <a:endParaRPr sz="1400"/>
          </a:p>
        </p:txBody>
      </p:sp>
      <p:grpSp>
        <p:nvGrpSpPr>
          <p:cNvPr id="76" name="Google Shape;76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77" name="Google Shape;77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9" name="Google Shape;79;p14"/>
          <p:cNvSpPr txBox="1"/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Problem analysis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4"/>
          <p:cNvSpPr txBox="1"/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400"/>
              <a:t>Look at the product sold by region and verify if any is not sold.</a:t>
            </a:r>
            <a:endParaRPr sz="1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400"/>
              <a:t>Verify the most popular products per region</a:t>
            </a:r>
            <a:endParaRPr sz="1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400"/>
              <a:t> Analyze year trend by region and category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91440" y="215900"/>
            <a:ext cx="4342765" cy="4660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Most popular products per region</a:t>
            </a:r>
            <a:endParaRPr lang="pt-BR" sz="1800"/>
          </a:p>
        </p:txBody>
      </p:sp>
      <p:sp>
        <p:nvSpPr>
          <p:cNvPr id="96" name="Google Shape;96;p16"/>
          <p:cNvSpPr txBox="1"/>
          <p:nvPr>
            <p:ph type="subTitle" idx="1"/>
          </p:nvPr>
        </p:nvSpPr>
        <p:spPr>
          <a:xfrm>
            <a:off x="24550" y="893097"/>
            <a:ext cx="4409700" cy="11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/>
              <a:t>The </a:t>
            </a:r>
            <a:r>
              <a:rPr lang="pt-BR" sz="5200" u="sng"/>
              <a:t>Logitech P710e Speakerphone</a:t>
            </a:r>
            <a:r>
              <a:rPr lang="pt-BR" sz="5200"/>
              <a:t> is the most popular item in the West area, </a:t>
            </a:r>
            <a:r>
              <a:rPr lang="pt-BR" sz="5200" u="sng"/>
              <a:t>Tennsco Double-Tier Lockers</a:t>
            </a:r>
            <a:r>
              <a:rPr lang="pt-BR" sz="5200"/>
              <a:t> in the South area, </a:t>
            </a:r>
            <a:r>
              <a:rPr lang="pt-BR" sz="5200" u="sng"/>
              <a:t>Xerox 1881 printer</a:t>
            </a:r>
            <a:r>
              <a:rPr lang="pt-BR" sz="5200"/>
              <a:t> in the East area and </a:t>
            </a:r>
            <a:r>
              <a:rPr lang="pt-BR" sz="5200" u="sng"/>
              <a:t>GBC Instant Report Kit</a:t>
            </a:r>
            <a:r>
              <a:rPr lang="pt-BR" sz="5200"/>
              <a:t> is the most popular product in the Central area.</a:t>
            </a:r>
            <a:endParaRPr sz="5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5913800" y="0"/>
            <a:ext cx="2166600" cy="3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West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5913800" y="1215725"/>
            <a:ext cx="2166600" cy="3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East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5913800" y="2447363"/>
            <a:ext cx="2166600" cy="3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Central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934888" y="216000"/>
            <a:ext cx="4012624" cy="936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34888" y="1432150"/>
            <a:ext cx="4012625" cy="94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34888" y="2728875"/>
            <a:ext cx="4012626" cy="104627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type="title"/>
          </p:nvPr>
        </p:nvSpPr>
        <p:spPr>
          <a:xfrm>
            <a:off x="5857900" y="3847525"/>
            <a:ext cx="2166600" cy="3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South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934900" y="4054950"/>
            <a:ext cx="4012625" cy="1070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28700" y="2094322"/>
            <a:ext cx="2801403" cy="2801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65500" y="198100"/>
            <a:ext cx="4045200" cy="58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Products not sold per region</a:t>
            </a:r>
            <a:endParaRPr sz="2000"/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265500" y="972050"/>
            <a:ext cx="40452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sz="1390">
                <a:latin typeface="Average"/>
                <a:ea typeface="Average"/>
                <a:cs typeface="Average"/>
                <a:sym typeface="Average"/>
              </a:rPr>
              <a:t>There are </a:t>
            </a:r>
            <a:r>
              <a:rPr sz="1390" u="sng">
                <a:latin typeface="Average"/>
                <a:ea typeface="Average"/>
                <a:cs typeface="Average"/>
                <a:sym typeface="Average"/>
              </a:rPr>
              <a:t>1862</a:t>
            </a:r>
            <a:r>
              <a:rPr sz="1390">
                <a:latin typeface="Average"/>
                <a:ea typeface="Average"/>
                <a:cs typeface="Average"/>
                <a:sym typeface="Average"/>
              </a:rPr>
              <a:t> different products in the dataset. West region did not sell </a:t>
            </a:r>
            <a:r>
              <a:rPr sz="1390" u="sng">
                <a:latin typeface="Average"/>
                <a:ea typeface="Average"/>
                <a:cs typeface="Average"/>
                <a:sym typeface="Average"/>
              </a:rPr>
              <a:t>19%</a:t>
            </a:r>
            <a:r>
              <a:rPr sz="1390">
                <a:latin typeface="Average"/>
                <a:ea typeface="Average"/>
                <a:cs typeface="Average"/>
                <a:sym typeface="Average"/>
              </a:rPr>
              <a:t> of this, East region </a:t>
            </a:r>
            <a:r>
              <a:rPr sz="1390" u="sng">
                <a:latin typeface="Average"/>
                <a:ea typeface="Average"/>
                <a:cs typeface="Average"/>
                <a:sym typeface="Average"/>
              </a:rPr>
              <a:t>24%</a:t>
            </a:r>
            <a:r>
              <a:rPr sz="1390">
                <a:latin typeface="Average"/>
                <a:ea typeface="Average"/>
                <a:cs typeface="Average"/>
                <a:sym typeface="Average"/>
              </a:rPr>
              <a:t>, Central region </a:t>
            </a:r>
            <a:r>
              <a:rPr sz="139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age"/>
                <a:ea typeface="Average"/>
                <a:cs typeface="Average"/>
                <a:sym typeface="Average"/>
              </a:rPr>
              <a:t>30%</a:t>
            </a:r>
            <a:r>
              <a:rPr sz="1390">
                <a:latin typeface="Average"/>
                <a:ea typeface="Average"/>
                <a:cs typeface="Average"/>
                <a:sym typeface="Average"/>
              </a:rPr>
              <a:t> and South region did not sell </a:t>
            </a:r>
            <a:r>
              <a:rPr sz="1390" u="sng">
                <a:latin typeface="Average"/>
                <a:ea typeface="Average"/>
                <a:cs typeface="Average"/>
                <a:sym typeface="Average"/>
              </a:rPr>
              <a:t>43%</a:t>
            </a:r>
            <a:r>
              <a:rPr sz="1390">
                <a:latin typeface="Average"/>
                <a:ea typeface="Average"/>
                <a:cs typeface="Average"/>
                <a:sym typeface="Average"/>
              </a:rPr>
              <a:t> of the total.</a:t>
            </a:r>
            <a:endParaRPr sz="139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265290" y="2191890"/>
            <a:ext cx="40452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latin typeface="Average"/>
                <a:ea typeface="Average"/>
                <a:cs typeface="Average"/>
                <a:sym typeface="Average"/>
              </a:rPr>
              <a:t>All products are present in at least one region, however, there are several products sold in only one region.</a:t>
            </a:r>
            <a:endParaRPr sz="1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65500" y="3054845"/>
            <a:ext cx="422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There are </a:t>
            </a:r>
            <a:r>
              <a:rPr lang="pt-BR" sz="125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28</a:t>
            </a:r>
            <a:r>
              <a:rPr lang="pt-BR" sz="125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products only sold in the Central region, </a:t>
            </a:r>
            <a:r>
              <a:rPr lang="pt-BR" sz="125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23</a:t>
            </a:r>
            <a:r>
              <a:rPr lang="pt-BR" sz="125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in the South region, </a:t>
            </a:r>
            <a:r>
              <a:rPr lang="pt-BR" sz="125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59</a:t>
            </a:r>
            <a:r>
              <a:rPr lang="pt-BR" sz="125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in the West region and </a:t>
            </a:r>
            <a:r>
              <a:rPr lang="pt-BR" sz="125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53</a:t>
            </a:r>
            <a:r>
              <a:rPr lang="pt-BR" sz="125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products only sold in the East region.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48100" y="284500"/>
            <a:ext cx="3558651" cy="24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048100" y="2571750"/>
            <a:ext cx="3558651" cy="230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97790" y="367030"/>
            <a:ext cx="4380230" cy="5435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5"/>
              <a:t>Annual sales trend by region and category</a:t>
            </a:r>
            <a:endParaRPr sz="1555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73900" y="115650"/>
            <a:ext cx="4380426" cy="4939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97950" y="1254675"/>
            <a:ext cx="4226400" cy="565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sales have the bottom in the months of January and February in all four regions.</a:t>
            </a:r>
            <a:endParaRPr sz="125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97950" y="2062200"/>
            <a:ext cx="422640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sz="125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There are two annual sales peaks, the first in September</a:t>
            </a:r>
            <a:r>
              <a:rPr lang="pt-PT" sz="125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sz="125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and the second in November, except in the west region, which peaks in December.</a:t>
            </a:r>
            <a:endParaRPr sz="125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5471160" y="10985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6111240" y="115570"/>
            <a:ext cx="15055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/>
              <a:t>Annual sales trend</a:t>
            </a:r>
            <a:endParaRPr lang="pt-PT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Recommendation</a:t>
            </a:r>
            <a:r>
              <a:rPr lang="pt-PT" altLang="pt-BR" sz="3100"/>
              <a:t>s</a:t>
            </a:r>
            <a:endParaRPr lang="pt-PT" altLang="pt-BR" sz="3100"/>
          </a:p>
        </p:txBody>
      </p:sp>
      <p:sp>
        <p:nvSpPr>
          <p:cNvPr id="119" name="Google Shape;119;p18"/>
          <p:cNvSpPr txBox="1"/>
          <p:nvPr/>
        </p:nvSpPr>
        <p:spPr>
          <a:xfrm>
            <a:off x="4732625" y="772145"/>
            <a:ext cx="4226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Adjust inventories for each region taking into account products that are not sold in that region, as well as products that are only sold in that region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4732625" y="2176405"/>
            <a:ext cx="422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Spread the inventory of each Warehouse based on the popularity of each product in that region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732625" y="3147750"/>
            <a:ext cx="4226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Tune the logistics to reflect the seasonality of annual sales, taking into account the lows at the beginning of the year and the highs of September, November and December.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Thank you</a:t>
            </a:r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1890</Words>
  <Application>WPS Presentation</Application>
  <PresentationFormat/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Arial</vt:lpstr>
      <vt:lpstr>Nimbus Roman No9 L</vt:lpstr>
      <vt:lpstr>Oswald</vt:lpstr>
      <vt:lpstr>Comfortaa Light</vt:lpstr>
      <vt:lpstr>Average</vt:lpstr>
      <vt:lpstr>Calibri</vt:lpstr>
      <vt:lpstr>Microsoft YaHei</vt:lpstr>
      <vt:lpstr>Droid Sans Fallback</vt:lpstr>
      <vt:lpstr>Arial Unicode MS</vt:lpstr>
      <vt:lpstr>DejaVu Sans</vt:lpstr>
      <vt:lpstr>Slate</vt:lpstr>
      <vt:lpstr>Office Supplies Project </vt:lpstr>
      <vt:lpstr>The problem</vt:lpstr>
      <vt:lpstr>South</vt:lpstr>
      <vt:lpstr>All products are present in at least one region, however, there are several products sold in only one region.</vt:lpstr>
      <vt:lpstr>Annual sales trend by region and category</vt:lpstr>
      <vt:lpstr>Recommendations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Supplies Project </dc:title>
  <dc:creator/>
  <cp:lastModifiedBy>tales</cp:lastModifiedBy>
  <cp:revision>12</cp:revision>
  <dcterms:created xsi:type="dcterms:W3CDTF">2022-05-06T20:42:28Z</dcterms:created>
  <dcterms:modified xsi:type="dcterms:W3CDTF">2022-05-06T20:42:28Z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1046-11.1.0.10976</vt:lpwstr>
  </property>
</Properties>
</file>