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5"/>
  </p:notesMasterIdLst>
  <p:sldIdLst>
    <p:sldId id="283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B92"/>
    <a:srgbClr val="0096FF"/>
    <a:srgbClr val="48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7558"/>
  </p:normalViewPr>
  <p:slideViewPr>
    <p:cSldViewPr snapToGrid="0" snapToObjects="1">
      <p:cViewPr varScale="1">
        <p:scale>
          <a:sx n="123" d="100"/>
          <a:sy n="123" d="100"/>
        </p:scale>
        <p:origin x="2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6C104-F203-E447-A409-61E22C7087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DF6B5-0C5A-8246-AC33-2B696463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DF6B5-0C5A-8246-AC33-2B69646382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DF6B5-0C5A-8246-AC33-2B69646382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senter_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264" y="0"/>
            <a:ext cx="11302908" cy="1081668"/>
          </a:xfrm>
        </p:spPr>
        <p:txBody>
          <a:bodyPr>
            <a:normAutofit/>
          </a:bodyPr>
          <a:lstStyle>
            <a:lvl1pPr algn="l">
              <a:defRPr sz="3600" b="1" cap="none" spc="300" baseline="0">
                <a:solidFill>
                  <a:schemeClr val="tx2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64" y="1469950"/>
            <a:ext cx="11302908" cy="4674371"/>
          </a:xfrm>
        </p:spPr>
        <p:txBody>
          <a:bodyPr/>
          <a:lstStyle>
            <a:lvl1pPr>
              <a:buSzPct val="80000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SzPct val="80000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SzPct val="80000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5B214A-EF71-F946-A6CC-83B68F3201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7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264" y="0"/>
            <a:ext cx="11302908" cy="1081668"/>
          </a:xfrm>
        </p:spPr>
        <p:txBody>
          <a:bodyPr>
            <a:normAutofit/>
          </a:bodyPr>
          <a:lstStyle>
            <a:lvl1pPr algn="l">
              <a:defRPr sz="3600" b="1" cap="none" spc="300" baseline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64" y="1469950"/>
            <a:ext cx="11302908" cy="4674371"/>
          </a:xfrm>
        </p:spPr>
        <p:txBody>
          <a:bodyPr/>
          <a:lstStyle>
            <a:lvl1pPr>
              <a:buSzPct val="80000"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SzPct val="80000"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SzPct val="80000"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3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14" r:id="rId3"/>
    <p:sldLayoutId id="2147483704" r:id="rId4"/>
    <p:sldLayoutId id="2147483705" r:id="rId5"/>
    <p:sldLayoutId id="2147483706" r:id="rId6"/>
    <p:sldLayoutId id="2147483712" r:id="rId7"/>
    <p:sldLayoutId id="2147483707" r:id="rId8"/>
    <p:sldLayoutId id="2147483708" r:id="rId9"/>
    <p:sldLayoutId id="2147483709" r:id="rId10"/>
    <p:sldLayoutId id="2147483711" r:id="rId11"/>
    <p:sldLayoutId id="214748371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ales.padilha@economics.ox.ac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8DAD8546-0B6C-4F54-9500-15D7C1D50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5233D6-B652-2F4E-843D-669553BACFA0}"/>
              </a:ext>
            </a:extLst>
          </p:cNvPr>
          <p:cNvSpPr/>
          <p:nvPr/>
        </p:nvSpPr>
        <p:spPr>
          <a:xfrm>
            <a:off x="2743200" y="2024744"/>
            <a:ext cx="6781800" cy="2138332"/>
          </a:xfrm>
          <a:prstGeom prst="rect">
            <a:avLst/>
          </a:prstGeom>
          <a:solidFill>
            <a:srgbClr val="486782"/>
          </a:solidFill>
          <a:ln>
            <a:solidFill>
              <a:srgbClr val="4867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DF959-21A2-D34D-BE5D-D6F753223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189205"/>
            <a:ext cx="6781800" cy="89642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Python companion course</a:t>
            </a:r>
            <a:br>
              <a:rPr lang="en-US" sz="2800" b="1" dirty="0">
                <a:solidFill>
                  <a:schemeClr val="bg2"/>
                </a:solidFill>
              </a:rPr>
            </a:b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1DB8A-F980-504C-8ACC-C5EE2236B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3145971"/>
            <a:ext cx="6705600" cy="1017105"/>
          </a:xfrm>
        </p:spPr>
        <p:txBody>
          <a:bodyPr>
            <a:normAutofit fontScale="92500" lnSpcReduction="20000"/>
          </a:bodyPr>
          <a:lstStyle/>
          <a:p>
            <a:r>
              <a:rPr lang="en-US" sz="1800" i="0" cap="all" spc="300" dirty="0">
                <a:solidFill>
                  <a:schemeClr val="bg2"/>
                </a:solidFill>
                <a:ea typeface="+mj-ea"/>
                <a:cs typeface="+mj-cs"/>
              </a:rPr>
              <a:t>Financial Econometrics HT2021</a:t>
            </a:r>
          </a:p>
          <a:p>
            <a:r>
              <a:rPr lang="en-US" sz="1800" i="0" cap="all" spc="300" dirty="0">
                <a:solidFill>
                  <a:schemeClr val="bg2"/>
                </a:solidFill>
              </a:rPr>
              <a:t>MFE 2020-21</a:t>
            </a:r>
          </a:p>
          <a:p>
            <a:r>
              <a:rPr lang="en-US" sz="1800" i="0" cap="all" spc="300" dirty="0">
                <a:solidFill>
                  <a:schemeClr val="bg2"/>
                </a:solidFill>
                <a:ea typeface="+mj-ea"/>
                <a:cs typeface="+mj-cs"/>
              </a:rPr>
              <a:t>UNIVERSITY OF OXFORD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379F561-4CAF-EA4C-BB19-90880AC720F8}"/>
              </a:ext>
            </a:extLst>
          </p:cNvPr>
          <p:cNvSpPr txBox="1">
            <a:spLocks/>
          </p:cNvSpPr>
          <p:nvPr/>
        </p:nvSpPr>
        <p:spPr>
          <a:xfrm>
            <a:off x="2667000" y="4223414"/>
            <a:ext cx="6781800" cy="6340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86782"/>
                </a:solidFill>
              </a:rPr>
              <a:t>HT10: v</a:t>
            </a:r>
            <a:r>
              <a:rPr lang="en-US" sz="2800" cap="none" dirty="0">
                <a:solidFill>
                  <a:srgbClr val="486782"/>
                </a:solidFill>
              </a:rPr>
              <a:t>a</a:t>
            </a:r>
            <a:r>
              <a:rPr lang="en-US" sz="2800" dirty="0">
                <a:solidFill>
                  <a:srgbClr val="486782"/>
                </a:solidFill>
              </a:rPr>
              <a:t>r Filtered </a:t>
            </a:r>
            <a:r>
              <a:rPr lang="en-US" sz="2800" dirty="0" err="1">
                <a:solidFill>
                  <a:srgbClr val="486782"/>
                </a:solidFill>
              </a:rPr>
              <a:t>hs</a:t>
            </a:r>
            <a:endParaRPr lang="en-US" sz="2800" dirty="0">
              <a:solidFill>
                <a:srgbClr val="486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0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447B-AB08-7E47-A6BE-157D62E3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8CBD-857C-7544-B4C5-B20E48B6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keep as similar as Part One as possible to minimize attrition rate;</a:t>
            </a:r>
          </a:p>
          <a:p>
            <a:endParaRPr lang="en-US" dirty="0"/>
          </a:p>
          <a:p>
            <a:r>
              <a:rPr lang="en-US" dirty="0"/>
              <a:t>I will be using the same IDE Max was using (</a:t>
            </a:r>
            <a:r>
              <a:rPr lang="en-US" b="1" dirty="0" err="1"/>
              <a:t>JupyterLab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You can continue with the same </a:t>
            </a:r>
            <a:r>
              <a:rPr lang="en-US" dirty="0" err="1"/>
              <a:t>conda</a:t>
            </a:r>
            <a:r>
              <a:rPr lang="en-US" dirty="0"/>
              <a:t> environment you were using for Part One;</a:t>
            </a:r>
          </a:p>
          <a:p>
            <a:endParaRPr lang="en-US" dirty="0"/>
          </a:p>
          <a:p>
            <a:r>
              <a:rPr lang="en-US" dirty="0"/>
              <a:t>Please refer to </a:t>
            </a:r>
            <a:r>
              <a:rPr lang="en-US" b="1" i="1" dirty="0"/>
              <a:t>MFE: FE1: Python Companion Course: L0 – Introduction </a:t>
            </a:r>
            <a:r>
              <a:rPr lang="en-US" dirty="0"/>
              <a:t>class in the MT course page for more info on how to download the Anaconda App and set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8646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447B-AB08-7E47-A6BE-157D62E3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8CBD-857C-7544-B4C5-B20E48B6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64" y="1469950"/>
            <a:ext cx="11302908" cy="5178823"/>
          </a:xfrm>
        </p:spPr>
        <p:txBody>
          <a:bodyPr/>
          <a:lstStyle/>
          <a:p>
            <a:r>
              <a:rPr lang="en-US" dirty="0"/>
              <a:t>We will be using some datasets that were created in Part One;</a:t>
            </a:r>
          </a:p>
          <a:p>
            <a:endParaRPr lang="en-US" dirty="0"/>
          </a:p>
          <a:p>
            <a:r>
              <a:rPr lang="en-US" dirty="0"/>
              <a:t>I will always reference the classes the data was generated when using any given dataset from MT;</a:t>
            </a:r>
          </a:p>
          <a:p>
            <a:endParaRPr lang="en-US" dirty="0"/>
          </a:p>
          <a:p>
            <a:r>
              <a:rPr lang="en-US" dirty="0"/>
              <a:t>Check if you have these datasets in your working directory to save some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have any questions or comments,  I will be available during my online office hours. Or alternatively at: </a:t>
            </a:r>
            <a:r>
              <a:rPr lang="en-US" i="1" dirty="0">
                <a:hlinkClick r:id="rId3"/>
              </a:rPr>
              <a:t>tales.padilha@economics.ox.ac.uk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Lets get started with the fun bit!</a:t>
            </a:r>
          </a:p>
        </p:txBody>
      </p:sp>
    </p:spTree>
    <p:extLst>
      <p:ext uri="{BB962C8B-B14F-4D97-AF65-F5344CB8AC3E}">
        <p14:creationId xmlns:p14="http://schemas.microsoft.com/office/powerpoint/2010/main" val="260064869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_2SEEDS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3758C4"/>
      </a:accent1>
      <a:accent2>
        <a:srgbClr val="3D9ED2"/>
      </a:accent2>
      <a:accent3>
        <a:srgbClr val="6146D4"/>
      </a:accent3>
      <a:accent4>
        <a:srgbClr val="C12CA8"/>
      </a:accent4>
      <a:accent5>
        <a:srgbClr val="D23D7C"/>
      </a:accent5>
      <a:accent6>
        <a:srgbClr val="C12C2C"/>
      </a:accent6>
      <a:hlink>
        <a:srgbClr val="C44EA4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17958</TotalTime>
  <Words>187</Words>
  <Application>Microsoft Macintosh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Goudy Old Style</vt:lpstr>
      <vt:lpstr>Segoe UI</vt:lpstr>
      <vt:lpstr>ClassicFrameVTI</vt:lpstr>
      <vt:lpstr>Python companion course </vt:lpstr>
      <vt:lpstr>IDE and Environment</vt:lpstr>
      <vt:lpstr>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companion course </dc:title>
  <dc:creator>Maximilian Ahrens</dc:creator>
  <cp:lastModifiedBy>Microsoft Office User</cp:lastModifiedBy>
  <cp:revision>55</cp:revision>
  <dcterms:created xsi:type="dcterms:W3CDTF">2020-10-06T15:45:24Z</dcterms:created>
  <dcterms:modified xsi:type="dcterms:W3CDTF">2021-03-10T17:12:03Z</dcterms:modified>
</cp:coreProperties>
</file>