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5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316" r:id="rId11"/>
    <p:sldId id="317" r:id="rId12"/>
    <p:sldId id="318" r:id="rId13"/>
    <p:sldId id="315" r:id="rId14"/>
    <p:sldId id="311" r:id="rId15"/>
    <p:sldId id="313" r:id="rId16"/>
    <p:sldId id="314" r:id="rId17"/>
    <p:sldId id="266" r:id="rId18"/>
    <p:sldId id="324" r:id="rId19"/>
    <p:sldId id="274" r:id="rId20"/>
    <p:sldId id="275" r:id="rId21"/>
    <p:sldId id="276" r:id="rId22"/>
    <p:sldId id="281" r:id="rId23"/>
    <p:sldId id="292" r:id="rId24"/>
    <p:sldId id="278" r:id="rId25"/>
    <p:sldId id="279" r:id="rId26"/>
    <p:sldId id="283" r:id="rId27"/>
    <p:sldId id="284" r:id="rId28"/>
    <p:sldId id="280" r:id="rId29"/>
    <p:sldId id="287" r:id="rId30"/>
    <p:sldId id="282" r:id="rId31"/>
    <p:sldId id="294" r:id="rId32"/>
    <p:sldId id="295" r:id="rId33"/>
    <p:sldId id="268" r:id="rId34"/>
    <p:sldId id="296" r:id="rId35"/>
    <p:sldId id="297" r:id="rId36"/>
    <p:sldId id="298" r:id="rId37"/>
    <p:sldId id="299" r:id="rId38"/>
    <p:sldId id="300" r:id="rId39"/>
    <p:sldId id="301" r:id="rId40"/>
    <p:sldId id="325" r:id="rId41"/>
    <p:sldId id="303" r:id="rId42"/>
    <p:sldId id="305" r:id="rId43"/>
    <p:sldId id="306" r:id="rId44"/>
    <p:sldId id="307" r:id="rId45"/>
    <p:sldId id="308" r:id="rId46"/>
    <p:sldId id="270" r:id="rId47"/>
    <p:sldId id="309" r:id="rId48"/>
    <p:sldId id="310" r:id="rId49"/>
    <p:sldId id="322" r:id="rId50"/>
    <p:sldId id="323" r:id="rId51"/>
    <p:sldId id="312" r:id="rId52"/>
    <p:sldId id="320" r:id="rId53"/>
    <p:sldId id="286" r:id="rId54"/>
    <p:sldId id="290" r:id="rId55"/>
    <p:sldId id="291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0000"/>
    <a:srgbClr val="AE0000"/>
    <a:srgbClr val="1B2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99E58-1C9B-E44B-8998-0A321153317B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D00D-B766-9E43-9108-934E9306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tângulo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tângulo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tângulo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ângulo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1" name="Retângulo de cantos arredondados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Retângulo de cantos arredondados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tângulo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tângulo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tângulo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tângulo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1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1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fld id="{7D290233-0DD1-4A80-BB1E-9ADC3556DBB6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•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sz="2600" kern="1200">
          <a:solidFill>
            <a:schemeClr val="accent2"/>
          </a:solidFill>
          <a:latin typeface="+mn-lt"/>
          <a:ea typeface="ＭＳ Ｐゴシック" pitchFamily="-107" charset="-128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4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2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sz="2000" kern="1200">
          <a:solidFill>
            <a:srgbClr val="A04DA3"/>
          </a:solidFill>
          <a:latin typeface="+mn-lt"/>
          <a:ea typeface="ＭＳ Ｐゴシック" pitchFamily="-107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71" y="2184173"/>
            <a:ext cx="8458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/>
              <a:t>TRUE: um sistema para rastreamento, localização e identificação de usuários em ambientes inteligentes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4253723"/>
            <a:ext cx="5584371" cy="175260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Autores: </a:t>
            </a:r>
          </a:p>
          <a:p>
            <a:r>
              <a:rPr lang="pt-BR" dirty="0"/>
              <a:t>Tales </a:t>
            </a:r>
            <a:r>
              <a:rPr lang="pt-BR" dirty="0" err="1"/>
              <a:t>Mundim</a:t>
            </a:r>
            <a:r>
              <a:rPr lang="pt-BR" dirty="0"/>
              <a:t> Andrade Porto</a:t>
            </a:r>
            <a:endParaRPr lang="pt-BR" dirty="0" smtClean="0"/>
          </a:p>
          <a:p>
            <a:r>
              <a:rPr lang="pt-BR" dirty="0" smtClean="0"/>
              <a:t>Danilo Ávila Monte </a:t>
            </a:r>
            <a:r>
              <a:rPr lang="pt-BR" dirty="0" err="1" smtClean="0"/>
              <a:t>Christo</a:t>
            </a:r>
            <a:r>
              <a:rPr lang="pt-BR" dirty="0" smtClean="0"/>
              <a:t> Ferreira</a:t>
            </a:r>
          </a:p>
          <a:p>
            <a:r>
              <a:rPr lang="pt-BR" dirty="0"/>
              <a:t>Fabricio Nogueira </a:t>
            </a:r>
            <a:r>
              <a:rPr lang="pt-BR" dirty="0" err="1"/>
              <a:t>Buzeto</a:t>
            </a:r>
            <a:endParaRPr lang="pt-BR" dirty="0" smtClean="0"/>
          </a:p>
          <a:p>
            <a:r>
              <a:rPr lang="pt-BR" dirty="0" smtClean="0"/>
              <a:t>Carla Denise Castanho</a:t>
            </a:r>
          </a:p>
          <a:p>
            <a:r>
              <a:rPr lang="pt-BR" dirty="0" smtClean="0"/>
              <a:t>Ricardo </a:t>
            </a:r>
            <a:r>
              <a:rPr lang="pt-BR" dirty="0" err="1" smtClean="0"/>
              <a:t>Pezzoul</a:t>
            </a:r>
            <a:r>
              <a:rPr lang="pt-BR" dirty="0" smtClean="0"/>
              <a:t> Jacobi</a:t>
            </a:r>
          </a:p>
        </p:txBody>
      </p:sp>
    </p:spTree>
    <p:extLst>
      <p:ext uri="{BB962C8B-B14F-4D97-AF65-F5344CB8AC3E}">
        <p14:creationId xmlns:p14="http://schemas.microsoft.com/office/powerpoint/2010/main" val="5266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560"/>
            <a:ext cx="8229600" cy="4979278"/>
          </a:xfrm>
        </p:spPr>
        <p:txBody>
          <a:bodyPr/>
          <a:lstStyle/>
          <a:p>
            <a:r>
              <a:rPr lang="en-US" dirty="0" err="1" smtClean="0"/>
              <a:t>Dificuldades</a:t>
            </a:r>
            <a:endParaRPr lang="en-US" dirty="0" smtClean="0"/>
          </a:p>
          <a:p>
            <a:pPr lvl="1"/>
            <a:r>
              <a:rPr lang="en-US" dirty="0" err="1" smtClean="0"/>
              <a:t>Iluminação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Ângulos</a:t>
            </a:r>
            <a:r>
              <a:rPr lang="en-US" dirty="0" smtClean="0"/>
              <a:t> e poses;</a:t>
            </a:r>
          </a:p>
          <a:p>
            <a:pPr lvl="1"/>
            <a:r>
              <a:rPr lang="en-US" dirty="0" err="1" smtClean="0"/>
              <a:t>Expressões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Maquiagem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Extração</a:t>
            </a:r>
            <a:r>
              <a:rPr lang="en-US" dirty="0" smtClean="0"/>
              <a:t> da face do</a:t>
            </a:r>
          </a:p>
          <a:p>
            <a:pPr marL="411162" lvl="1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contexto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Etapas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de faces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;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Reconhecimento</a:t>
            </a:r>
            <a:r>
              <a:rPr lang="en-US" dirty="0" smtClean="0"/>
              <a:t> das faces </a:t>
            </a:r>
            <a:r>
              <a:rPr lang="en-US" dirty="0" err="1" smtClean="0"/>
              <a:t>encontradas</a:t>
            </a:r>
            <a:r>
              <a:rPr lang="en-US" dirty="0" smtClean="0"/>
              <a:t>.</a:t>
            </a:r>
          </a:p>
        </p:txBody>
      </p:sp>
      <p:pic>
        <p:nvPicPr>
          <p:cNvPr id="3074" name="Picture 2" descr="C:\Users\Tales\Documents\GitHub\Projeto-Final\figuras\2.FundamentacaoTeorica\diferencailumin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686" y="1174215"/>
            <a:ext cx="4877331" cy="34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8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207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930400"/>
            <a:ext cx="4197350" cy="4643438"/>
          </a:xfrm>
        </p:spPr>
        <p:txBody>
          <a:bodyPr/>
          <a:lstStyle/>
          <a:p>
            <a:r>
              <a:rPr lang="en-US" dirty="0" smtClean="0"/>
              <a:t>Viola-Jones</a:t>
            </a:r>
          </a:p>
          <a:p>
            <a:pPr lvl="1"/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tons de </a:t>
            </a:r>
            <a:r>
              <a:rPr lang="en-US" dirty="0" err="1" smtClean="0"/>
              <a:t>cinza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err="1" smtClean="0"/>
              <a:t>Rápida</a:t>
            </a:r>
            <a:r>
              <a:rPr lang="en-US" dirty="0" smtClean="0"/>
              <a:t> </a:t>
            </a:r>
            <a:r>
              <a:rPr lang="en-US" dirty="0" err="1" smtClean="0"/>
              <a:t>detecção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Impelementado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smtClean="0"/>
              <a:t>.</a:t>
            </a:r>
            <a:endParaRPr lang="en-US" dirty="0" smtClean="0"/>
          </a:p>
        </p:txBody>
      </p:sp>
      <p:pic>
        <p:nvPicPr>
          <p:cNvPr id="1026" name="Picture 2" descr="C:\Users\Tales\Documents\GitHub\Projeto-Final\figuras\2.FundamentacaoTeorica\enquadramentoRost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782" y="2119745"/>
            <a:ext cx="4231266" cy="423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2336"/>
            <a:ext cx="8229600" cy="4571502"/>
          </a:xfrm>
        </p:spPr>
        <p:txBody>
          <a:bodyPr/>
          <a:lstStyle/>
          <a:p>
            <a:r>
              <a:rPr lang="en-US" dirty="0" err="1" smtClean="0"/>
              <a:t>Eigenfaces</a:t>
            </a:r>
            <a:endParaRPr lang="en-US" dirty="0" smtClean="0"/>
          </a:p>
          <a:p>
            <a:pPr lvl="1"/>
            <a:r>
              <a:rPr lang="en-US" dirty="0" smtClean="0"/>
              <a:t>Base de faces </a:t>
            </a:r>
            <a:r>
              <a:rPr lang="en-US" dirty="0" err="1" smtClean="0"/>
              <a:t>relativamente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Infere</a:t>
            </a:r>
            <a:r>
              <a:rPr lang="en-US" dirty="0" smtClean="0"/>
              <a:t> das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reduzido</a:t>
            </a:r>
            <a:r>
              <a:rPr lang="en-US" dirty="0" smtClean="0"/>
              <a:t> de </a:t>
            </a:r>
            <a:r>
              <a:rPr lang="en-US" dirty="0" err="1" smtClean="0"/>
              <a:t>cálculos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92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Localização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95" y="1946847"/>
            <a:ext cx="8361818" cy="1659455"/>
          </a:xfrm>
        </p:spPr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se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profundidade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Tempo de </a:t>
            </a:r>
            <a:r>
              <a:rPr lang="en-US" dirty="0" err="1"/>
              <a:t>Vôo</a:t>
            </a:r>
            <a:r>
              <a:rPr lang="en-US" dirty="0"/>
              <a:t> (TOF - Time of flight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Luz </a:t>
            </a:r>
            <a:r>
              <a:rPr lang="en-US" dirty="0" err="1"/>
              <a:t>Estruturada</a:t>
            </a:r>
            <a:endParaRPr lang="en-US" dirty="0"/>
          </a:p>
        </p:txBody>
      </p:sp>
      <p:pic>
        <p:nvPicPr>
          <p:cNvPr id="4" name="Picture 3" descr="structured-ligh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93" y="3411471"/>
            <a:ext cx="4508844" cy="33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284"/>
            <a:ext cx="7913888" cy="1501853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ode</a:t>
            </a:r>
            <a:r>
              <a:rPr lang="en-US" dirty="0" smtClean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dividido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 smtClean="0"/>
              <a:t>: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; </a:t>
            </a:r>
            <a:endParaRPr lang="en-US" dirty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Rastreamento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 </a:t>
            </a:r>
            <a:r>
              <a:rPr lang="en-US" dirty="0" err="1" smtClean="0"/>
              <a:t>detectada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 descr="C:\Users\Tales\Documents\GitHub\Projeto-Final\figuras\5.Testes\oclusao\4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5" y="3421559"/>
            <a:ext cx="4707081" cy="317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lps.usp.br/~hae/projform/2010_gabriel_ramires/Imagens/subt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76" y="2947021"/>
            <a:ext cx="5290834" cy="148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dirty="0" err="1" smtClean="0"/>
              <a:t>Detecção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Detecção</a:t>
            </a:r>
            <a:endParaRPr lang="pt-BR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 de </a:t>
            </a:r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3606148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Subtração</a:t>
            </a:r>
            <a:r>
              <a:rPr lang="en-US" dirty="0" smtClean="0"/>
              <a:t> de </a:t>
            </a:r>
            <a:r>
              <a:rPr lang="en-US" dirty="0" err="1" smtClean="0"/>
              <a:t>fundo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Segmentação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Arrow 8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5400000">
            <a:off x="4058838" y="3680930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2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6 L -0.33541 3.703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-0.33541 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-0.33559 -3.703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mp.iis.sinica.edu.tw/ivclab/research/batracker/fi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740" y="1828800"/>
            <a:ext cx="5599757" cy="41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7985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695516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Silhuetas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768064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Núcleo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 rot="8550772">
            <a:off x="2203452" y="3800881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2616808">
            <a:off x="5472292" y="3857197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5400000">
            <a:off x="4148206" y="3867476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unded Rectangle 4"/>
          <p:cNvSpPr/>
          <p:nvPr/>
        </p:nvSpPr>
        <p:spPr>
          <a:xfrm>
            <a:off x="3695517" y="2428043"/>
            <a:ext cx="203946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Rastreamento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268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0.00301 C -4.16667E-6 0.0044 -0.09375 0.00625 -0.16961 0.00625 L -0.33923 0.00625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2" y="30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5E-6 -0.00324 C 5E-6 -0.00463 -0.09549 -0.00625 -0.17327 -0.00625 L -0.34601 -0.00625 " pathEditMode="relative" rAng="0" ptsTypes="FfFF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09" y="-3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-1.38889E-6 -0.00324 C -1.38889E-6 -0.00463 -0.09375 -0.00625 -0.16979 -0.00625 L -0.33958 -0.00625 " pathEditMode="relative" rAng="0" ptsTypes="FfFF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32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19037" y="2830858"/>
            <a:ext cx="21411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Trabalhos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Correlatos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54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hi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91" y="4405745"/>
            <a:ext cx="2873318" cy="2168093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5325"/>
            <a:ext cx="8229600" cy="5878513"/>
          </a:xfrm>
        </p:spPr>
        <p:txBody>
          <a:bodyPr/>
          <a:lstStyle/>
          <a:p>
            <a:r>
              <a:rPr lang="en-US" b="1" dirty="0" err="1"/>
              <a:t>Projeto</a:t>
            </a:r>
            <a:r>
              <a:rPr lang="en-US" b="1" dirty="0"/>
              <a:t> </a:t>
            </a:r>
            <a:r>
              <a:rPr lang="en-US" b="1" dirty="0" smtClean="0"/>
              <a:t>CHIL</a:t>
            </a:r>
          </a:p>
          <a:p>
            <a:pPr lvl="1"/>
            <a:r>
              <a:rPr lang="pt-BR" dirty="0" smtClean="0"/>
              <a:t>Rede </a:t>
            </a:r>
            <a:r>
              <a:rPr lang="pt-BR" dirty="0"/>
              <a:t>de 15 laboratórios </a:t>
            </a:r>
            <a:r>
              <a:rPr lang="pt-BR" dirty="0" smtClean="0"/>
              <a:t>internacionais;</a:t>
            </a:r>
          </a:p>
          <a:p>
            <a:pPr lvl="1"/>
            <a:r>
              <a:rPr lang="pt-BR" dirty="0"/>
              <a:t>Rastreamento </a:t>
            </a:r>
            <a:r>
              <a:rPr lang="pt-BR" dirty="0" smtClean="0"/>
              <a:t>multimodal;</a:t>
            </a:r>
          </a:p>
          <a:p>
            <a:pPr lvl="1"/>
            <a:r>
              <a:rPr lang="pt-BR" dirty="0" smtClean="0"/>
              <a:t>Identificação </a:t>
            </a:r>
            <a:r>
              <a:rPr lang="pt-BR" dirty="0"/>
              <a:t>por meio de </a:t>
            </a:r>
            <a:r>
              <a:rPr lang="pt-BR" dirty="0" smtClean="0"/>
              <a:t>reconhecimento </a:t>
            </a:r>
            <a:r>
              <a:rPr lang="pt-BR" dirty="0"/>
              <a:t>facial</a:t>
            </a:r>
            <a:r>
              <a:rPr lang="pt-BR" dirty="0" smtClean="0"/>
              <a:t>.</a:t>
            </a:r>
          </a:p>
          <a:p>
            <a:r>
              <a:rPr lang="en-US" b="1" dirty="0"/>
              <a:t>Smart </a:t>
            </a:r>
            <a:r>
              <a:rPr lang="en-US" b="1" dirty="0" smtClean="0"/>
              <a:t>Flow</a:t>
            </a:r>
            <a:endParaRPr lang="pt-BR" dirty="0" smtClean="0"/>
          </a:p>
          <a:p>
            <a:pPr lvl="1"/>
            <a:r>
              <a:rPr lang="pt-BR" dirty="0" smtClean="0"/>
              <a:t>Sistema multimodal;</a:t>
            </a:r>
          </a:p>
          <a:p>
            <a:pPr lvl="1"/>
            <a:r>
              <a:rPr lang="pt-BR" dirty="0" smtClean="0"/>
              <a:t>Reconhecimento facial;</a:t>
            </a:r>
          </a:p>
          <a:p>
            <a:pPr lvl="1"/>
            <a:r>
              <a:rPr lang="pt-BR" dirty="0" smtClean="0"/>
              <a:t>Localização </a:t>
            </a:r>
            <a:r>
              <a:rPr lang="pt-BR" dirty="0"/>
              <a:t>baseado </a:t>
            </a:r>
            <a:r>
              <a:rPr lang="pt-BR" dirty="0" smtClean="0"/>
              <a:t>em </a:t>
            </a:r>
            <a:r>
              <a:rPr lang="pt-BR" dirty="0"/>
              <a:t>áudio</a:t>
            </a:r>
            <a:r>
              <a:rPr lang="pt-BR" dirty="0" smtClean="0"/>
              <a:t>.</a:t>
            </a:r>
          </a:p>
          <a:p>
            <a:r>
              <a:rPr lang="en-US" b="1" dirty="0"/>
              <a:t>AVIARY E MICASA</a:t>
            </a:r>
            <a:endParaRPr lang="pt-BR" dirty="0"/>
          </a:p>
          <a:p>
            <a:pPr lvl="1"/>
            <a:r>
              <a:rPr lang="pt-BR" dirty="0"/>
              <a:t>Identificação de pessoas;</a:t>
            </a:r>
          </a:p>
          <a:p>
            <a:pPr lvl="1"/>
            <a:r>
              <a:rPr lang="pt-BR" dirty="0" smtClean="0"/>
              <a:t>Rastreamento </a:t>
            </a:r>
            <a:r>
              <a:rPr lang="pt-BR" dirty="0"/>
              <a:t>de </a:t>
            </a:r>
            <a:r>
              <a:rPr lang="pt-BR" dirty="0" smtClean="0"/>
              <a:t>várias pessoas;</a:t>
            </a:r>
          </a:p>
          <a:p>
            <a:pPr lvl="1"/>
            <a:r>
              <a:rPr lang="pt-BR" dirty="0"/>
              <a:t>Detecção de intrusos;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7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759905" y="2830858"/>
            <a:ext cx="16594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00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 do Trabalho</a:t>
            </a:r>
          </a:p>
          <a:p>
            <a:r>
              <a:rPr lang="pt-BR" dirty="0" smtClean="0"/>
              <a:t>Identificação e </a:t>
            </a:r>
            <a:r>
              <a:rPr lang="pt-BR" dirty="0"/>
              <a:t>Rastreamento</a:t>
            </a:r>
            <a:endParaRPr lang="pt-BR" dirty="0" smtClean="0"/>
          </a:p>
          <a:p>
            <a:r>
              <a:rPr lang="pt-BR" dirty="0" smtClean="0"/>
              <a:t>Trabalhos Correlatos</a:t>
            </a:r>
          </a:p>
          <a:p>
            <a:r>
              <a:rPr lang="pt-BR" dirty="0" smtClean="0"/>
              <a:t>Sistema TRUE</a:t>
            </a:r>
          </a:p>
          <a:p>
            <a:r>
              <a:rPr lang="pt-BR" dirty="0" smtClean="0"/>
              <a:t>Testes</a:t>
            </a:r>
          </a:p>
          <a:p>
            <a:r>
              <a:rPr lang="pt-BR" dirty="0" smtClean="0"/>
              <a:t>Conclusão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154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- </a:t>
            </a:r>
            <a:r>
              <a:rPr lang="en-US" dirty="0" err="1" smtClean="0"/>
              <a:t>Arquitetura</a:t>
            </a:r>
            <a:endParaRPr lang="en-US" dirty="0"/>
          </a:p>
        </p:txBody>
      </p:sp>
      <p:pic>
        <p:nvPicPr>
          <p:cNvPr id="1026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– Middleware </a:t>
            </a:r>
            <a:r>
              <a:rPr lang="en-US" dirty="0" err="1" smtClean="0"/>
              <a:t>uOS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67600" y="3444240"/>
            <a:ext cx="1623060" cy="1112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0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73575" y="2476501"/>
            <a:ext cx="1327150" cy="603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gistro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01" b="-33301"/>
          <a:stretch>
            <a:fillRect/>
          </a:stretch>
        </p:blipFill>
        <p:spPr>
          <a:xfrm>
            <a:off x="1733547" y="1010498"/>
            <a:ext cx="5386049" cy="32042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33547" y="4044456"/>
            <a:ext cx="60468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das imagens do novo usuário;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das imagens;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Armazenamento das imagens;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Treinamento do sistema.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31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81500" y="5092101"/>
            <a:ext cx="1338263" cy="560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33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10" name="Picture 9" descr="reconhecimento-simpl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1" y="1849152"/>
            <a:ext cx="7090097" cy="25822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31955" y="4663161"/>
            <a:ext cx="6127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 imagem de entrada;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Pré-processamento da imagem;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Detecção Facial;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 imagem da face;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Reconhecimento facial com </a:t>
            </a:r>
            <a:r>
              <a:rPr lang="pt-BR" sz="2400" i="1" dirty="0" err="1" smtClean="0"/>
              <a:t>Eigenfaces</a:t>
            </a:r>
            <a:r>
              <a:rPr lang="pt-BR" sz="2400" i="1" dirty="0"/>
              <a:t>.</a:t>
            </a:r>
            <a:endParaRPr lang="pt-B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6275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2372"/>
            <a:ext cx="8229600" cy="4951466"/>
          </a:xfrm>
        </p:spPr>
        <p:txBody>
          <a:bodyPr/>
          <a:lstStyle/>
          <a:p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Viola-Jones</a:t>
            </a:r>
          </a:p>
          <a:p>
            <a:pPr lvl="2"/>
            <a:r>
              <a:rPr lang="en-US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2"/>
            <a:r>
              <a:rPr lang="en-US" dirty="0" err="1" smtClean="0"/>
              <a:t>Classificador</a:t>
            </a:r>
            <a:r>
              <a:rPr lang="en-US" dirty="0" smtClean="0"/>
              <a:t> de Faces </a:t>
            </a:r>
            <a:r>
              <a:rPr lang="en-US" dirty="0" err="1" smtClean="0"/>
              <a:t>Frontais</a:t>
            </a:r>
            <a:endParaRPr lang="en-US" dirty="0"/>
          </a:p>
          <a:p>
            <a:pPr lvl="1"/>
            <a:r>
              <a:rPr lang="en-US" dirty="0" err="1" smtClean="0"/>
              <a:t>Etapas</a:t>
            </a:r>
            <a:endParaRPr lang="en-US" dirty="0" smtClean="0"/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Leitura</a:t>
            </a:r>
            <a:r>
              <a:rPr lang="en-US" dirty="0" smtClean="0"/>
              <a:t> do </a:t>
            </a:r>
            <a:r>
              <a:rPr lang="en-US" dirty="0" err="1" smtClean="0"/>
              <a:t>classificador</a:t>
            </a:r>
            <a:r>
              <a:rPr lang="en-US" dirty="0" smtClean="0"/>
              <a:t>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Obtenção</a:t>
            </a:r>
            <a:r>
              <a:rPr lang="en-US" dirty="0" smtClean="0"/>
              <a:t> da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pré-processada</a:t>
            </a:r>
            <a:r>
              <a:rPr lang="en-US" dirty="0" smtClean="0"/>
              <a:t>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facial;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Retorno</a:t>
            </a:r>
            <a:r>
              <a:rPr lang="en-US" dirty="0" smtClean="0"/>
              <a:t> da </a:t>
            </a:r>
            <a:r>
              <a:rPr lang="en-US" dirty="0" err="1" smtClean="0"/>
              <a:t>região</a:t>
            </a:r>
            <a:r>
              <a:rPr lang="en-US" dirty="0" smtClean="0"/>
              <a:t> da face </a:t>
            </a:r>
            <a:r>
              <a:rPr lang="en-US" dirty="0" err="1" smtClean="0"/>
              <a:t>detectada</a:t>
            </a:r>
            <a:r>
              <a:rPr lang="en-US" dirty="0" smtClean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74622" y="51266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7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86" y="1557478"/>
            <a:ext cx="4391171" cy="5016360"/>
          </a:xfrm>
        </p:spPr>
        <p:txBody>
          <a:bodyPr/>
          <a:lstStyle/>
          <a:p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Técnica</a:t>
            </a:r>
            <a:r>
              <a:rPr lang="en-US" dirty="0" smtClean="0"/>
              <a:t> </a:t>
            </a:r>
            <a:r>
              <a:rPr lang="en-US" dirty="0" err="1" smtClean="0"/>
              <a:t>Eigenfaces</a:t>
            </a:r>
            <a:endParaRPr lang="en-US" dirty="0"/>
          </a:p>
          <a:p>
            <a:pPr lvl="2"/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1"/>
            <a:r>
              <a:rPr lang="en-US" dirty="0" err="1" smtClean="0"/>
              <a:t>Banco</a:t>
            </a:r>
            <a:r>
              <a:rPr lang="en-US" dirty="0" smtClean="0"/>
              <a:t> de Faces</a:t>
            </a:r>
          </a:p>
          <a:p>
            <a:pPr lvl="2"/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voluntários</a:t>
            </a:r>
            <a:r>
              <a:rPr lang="en-US" dirty="0" smtClean="0"/>
              <a:t> da </a:t>
            </a:r>
            <a:r>
              <a:rPr lang="en-US" dirty="0" err="1" smtClean="0"/>
              <a:t>UnB</a:t>
            </a:r>
            <a:endParaRPr lang="en-US" dirty="0" smtClean="0"/>
          </a:p>
          <a:p>
            <a:pPr lvl="2"/>
            <a:r>
              <a:rPr lang="en-US" dirty="0" err="1" smtClean="0"/>
              <a:t>Banco</a:t>
            </a:r>
            <a:r>
              <a:rPr lang="en-US" dirty="0" smtClean="0"/>
              <a:t> de faces da </a:t>
            </a:r>
            <a:r>
              <a:rPr lang="en-US" dirty="0" err="1" smtClean="0"/>
              <a:t>Universidade</a:t>
            </a:r>
            <a:r>
              <a:rPr lang="en-US" dirty="0" smtClean="0"/>
              <a:t> de </a:t>
            </a:r>
            <a:r>
              <a:rPr lang="en-US" dirty="0" err="1" smtClean="0"/>
              <a:t>Cambrige</a:t>
            </a:r>
            <a:endParaRPr lang="en-US" dirty="0" smtClean="0"/>
          </a:p>
          <a:p>
            <a:pPr marL="703263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5" name="Picture 4" descr="cambrigdeface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40" y="1632555"/>
            <a:ext cx="4083060" cy="494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882485" y="5082540"/>
            <a:ext cx="1348395" cy="579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98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643"/>
            <a:ext cx="4706362" cy="4942195"/>
          </a:xfrm>
        </p:spPr>
        <p:txBody>
          <a:bodyPr/>
          <a:lstStyle/>
          <a:p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OpenNI</a:t>
            </a:r>
            <a:endParaRPr lang="en-US" dirty="0" smtClean="0"/>
          </a:p>
          <a:p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Profundidade</a:t>
            </a:r>
            <a:endParaRPr lang="en-US" dirty="0" smtClean="0"/>
          </a:p>
          <a:p>
            <a:r>
              <a:rPr lang="en-US" dirty="0" err="1" smtClean="0"/>
              <a:t>Rastreamento</a:t>
            </a:r>
            <a:endParaRPr lang="en-US" dirty="0" smtClean="0"/>
          </a:p>
          <a:p>
            <a:pPr lvl="1"/>
            <a:r>
              <a:rPr lang="en-US" dirty="0" err="1" smtClean="0"/>
              <a:t>Subtração</a:t>
            </a:r>
            <a:r>
              <a:rPr lang="en-US" dirty="0" smtClean="0"/>
              <a:t> de Fundo</a:t>
            </a:r>
          </a:p>
          <a:p>
            <a:pPr lvl="1"/>
            <a:r>
              <a:rPr lang="en-US" dirty="0" err="1" smtClean="0"/>
              <a:t>Silhuetas</a:t>
            </a:r>
            <a:endParaRPr lang="en-US" dirty="0" smtClean="0"/>
          </a:p>
          <a:p>
            <a:r>
              <a:rPr lang="en-US" dirty="0" err="1" smtClean="0"/>
              <a:t>Localização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5" name="Picture 4" descr="localiz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59" y="3020836"/>
            <a:ext cx="4989487" cy="33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02" r="-45602"/>
          <a:stretch>
            <a:fillRect/>
          </a:stretch>
        </p:blipFill>
        <p:spPr bwMode="auto">
          <a:xfrm>
            <a:off x="457200" y="835025"/>
            <a:ext cx="8229600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20538803">
            <a:off x="3518980" y="3225089"/>
            <a:ext cx="210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Motivação</a:t>
            </a:r>
            <a:endParaRPr lang="pt-BR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9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1099" y="3663950"/>
            <a:ext cx="965201" cy="5148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20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UserDriver</a:t>
            </a:r>
            <a:endParaRPr lang="pt-BR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Inicialização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606149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Nativos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Serviços</a:t>
            </a:r>
            <a:r>
              <a:rPr lang="en-US" dirty="0"/>
              <a:t> e </a:t>
            </a:r>
            <a:r>
              <a:rPr lang="en-US" dirty="0" err="1"/>
              <a:t>Eventos</a:t>
            </a:r>
            <a:endParaRPr lang="pt-BR" dirty="0"/>
          </a:p>
        </p:txBody>
      </p:sp>
      <p:sp>
        <p:nvSpPr>
          <p:cNvPr id="10" name="Right Arrow 9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 rot="5400000">
            <a:off x="4058839" y="3692213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5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6048" y="3605597"/>
            <a:ext cx="1288573" cy="6641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Serviços</a:t>
            </a:r>
            <a:endParaRPr lang="pt-BR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507058" y="2299218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Consultas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 rot="19130701">
            <a:off x="1222148" y="2991786"/>
            <a:ext cx="138075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2507058" y="3176657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Cadastro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2507058" y="4043607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Remoção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2507058" y="4887240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Treino</a:t>
            </a:r>
            <a:endParaRPr lang="pt-BR" dirty="0"/>
          </a:p>
        </p:txBody>
      </p:sp>
      <p:sp>
        <p:nvSpPr>
          <p:cNvPr id="15" name="Rounded Rectangle 14"/>
          <p:cNvSpPr/>
          <p:nvPr/>
        </p:nvSpPr>
        <p:spPr>
          <a:xfrm>
            <a:off x="4537255" y="2603251"/>
            <a:ext cx="1293768" cy="7201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Novo </a:t>
            </a:r>
            <a:r>
              <a:rPr lang="en-US" dirty="0" err="1" smtClean="0"/>
              <a:t>usuário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4453822" y="4520704"/>
            <a:ext cx="1492520" cy="7224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Atualização</a:t>
            </a:r>
            <a:endParaRPr lang="pt-BR" dirty="0"/>
          </a:p>
        </p:txBody>
      </p:sp>
      <p:sp>
        <p:nvSpPr>
          <p:cNvPr id="17" name="Rounded Rectangle 16"/>
          <p:cNvSpPr/>
          <p:nvPr/>
        </p:nvSpPr>
        <p:spPr>
          <a:xfrm>
            <a:off x="4537255" y="3549536"/>
            <a:ext cx="1293768" cy="7201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perdido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1853885">
            <a:off x="1253140" y="4795778"/>
            <a:ext cx="1285637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ight Arrow 18"/>
          <p:cNvSpPr/>
          <p:nvPr/>
        </p:nvSpPr>
        <p:spPr>
          <a:xfrm rot="958046">
            <a:off x="1503178" y="4239606"/>
            <a:ext cx="991121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279744">
            <a:off x="1503176" y="3634607"/>
            <a:ext cx="991121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ounded Rectangle 20"/>
          <p:cNvSpPr/>
          <p:nvPr/>
        </p:nvSpPr>
        <p:spPr>
          <a:xfrm>
            <a:off x="7517099" y="3543406"/>
            <a:ext cx="1288573" cy="6641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Eventos</a:t>
            </a:r>
            <a:endParaRPr lang="pt-BR" b="1" dirty="0"/>
          </a:p>
        </p:txBody>
      </p:sp>
      <p:sp>
        <p:nvSpPr>
          <p:cNvPr id="22" name="Right Arrow 21"/>
          <p:cNvSpPr/>
          <p:nvPr/>
        </p:nvSpPr>
        <p:spPr>
          <a:xfrm rot="12593812">
            <a:off x="6007007" y="3254562"/>
            <a:ext cx="142123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ight Arrow 22"/>
          <p:cNvSpPr/>
          <p:nvPr/>
        </p:nvSpPr>
        <p:spPr>
          <a:xfrm rot="9482775">
            <a:off x="6037074" y="4434372"/>
            <a:ext cx="138075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ight Arrow 24"/>
          <p:cNvSpPr/>
          <p:nvPr/>
        </p:nvSpPr>
        <p:spPr>
          <a:xfrm rot="10800000">
            <a:off x="5946342" y="3875985"/>
            <a:ext cx="138075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432095" y="2864749"/>
            <a:ext cx="23150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Ambiente e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Resultados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Experimentais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51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5818"/>
            <a:ext cx="8229600" cy="1066800"/>
          </a:xfrm>
        </p:spPr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e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Experimentais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05380" cy="4592638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 smtClean="0"/>
          </a:p>
          <a:p>
            <a:r>
              <a:rPr lang="en-US" dirty="0" err="1" smtClean="0"/>
              <a:t>Localização</a:t>
            </a:r>
            <a:endParaRPr lang="en-US" dirty="0" smtClean="0"/>
          </a:p>
          <a:p>
            <a:r>
              <a:rPr lang="en-US" dirty="0" err="1" smtClean="0"/>
              <a:t>Reconhecimento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pic>
        <p:nvPicPr>
          <p:cNvPr id="4" name="Picture 3" descr="laic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80" y="1616022"/>
            <a:ext cx="4324220" cy="3607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9133" y="5237128"/>
            <a:ext cx="88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7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277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Detecção</a:t>
            </a:r>
            <a:endParaRPr lang="en-US" sz="3200" b="1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5" y="4992759"/>
            <a:ext cx="2156174" cy="1459657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36" y="4992758"/>
            <a:ext cx="2156174" cy="1459657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93" y="4992758"/>
            <a:ext cx="2166727" cy="1459658"/>
          </a:xfrm>
          <a:prstGeom prst="rect">
            <a:avLst/>
          </a:prstGeom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35" y="4992758"/>
            <a:ext cx="2160656" cy="1459657"/>
          </a:xfrm>
          <a:prstGeom prst="rect">
            <a:avLst/>
          </a:prstGeom>
        </p:spPr>
      </p:pic>
      <p:pic>
        <p:nvPicPr>
          <p:cNvPr id="3" name="Picture 2" descr="laico-teste-deteccao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01" y="1462158"/>
            <a:ext cx="4232334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25488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Oclusão</a:t>
            </a:r>
            <a:endParaRPr lang="en-US" sz="3200" b="1" dirty="0"/>
          </a:p>
        </p:txBody>
      </p:sp>
      <p:pic>
        <p:nvPicPr>
          <p:cNvPr id="5" name="Picture 4" descr="oclusao_corretament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7" y="1915762"/>
            <a:ext cx="3243571" cy="2160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42" y="4126209"/>
            <a:ext cx="175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parcial</a:t>
            </a:r>
            <a:endParaRPr lang="pt-BR" dirty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1915762"/>
            <a:ext cx="1829725" cy="1227504"/>
          </a:xfrm>
          <a:prstGeom prst="rect">
            <a:avLst/>
          </a:prstGeom>
        </p:spPr>
      </p:pic>
      <p:pic>
        <p:nvPicPr>
          <p:cNvPr id="8" name="Picture 7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1915762"/>
            <a:ext cx="1819564" cy="1227504"/>
          </a:xfrm>
          <a:prstGeom prst="rect">
            <a:avLst/>
          </a:prstGeom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3288454"/>
            <a:ext cx="1829725" cy="1238583"/>
          </a:xfrm>
          <a:prstGeom prst="rect">
            <a:avLst/>
          </a:prstGeom>
        </p:spPr>
      </p:pic>
      <p:pic>
        <p:nvPicPr>
          <p:cNvPr id="10" name="Picture 9" descr="4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3288453"/>
            <a:ext cx="1819564" cy="1226673"/>
          </a:xfrm>
          <a:prstGeom prst="rect">
            <a:avLst/>
          </a:prstGeom>
        </p:spPr>
      </p:pic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4692776"/>
            <a:ext cx="1829725" cy="1230067"/>
          </a:xfrm>
          <a:prstGeom prst="rect">
            <a:avLst/>
          </a:prstGeom>
        </p:spPr>
      </p:pic>
      <p:pic>
        <p:nvPicPr>
          <p:cNvPr id="12" name="Picture 11" descr="6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2" y="4692775"/>
            <a:ext cx="1823363" cy="12300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89995" y="6230658"/>
            <a:ext cx="239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momentânea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4560992" y="1823052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600" y="1823052"/>
            <a:ext cx="32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0992" y="3188123"/>
            <a:ext cx="32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0134" y="3194900"/>
            <a:ext cx="3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225" y="4616809"/>
            <a:ext cx="32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0639" y="4616809"/>
            <a:ext cx="33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" y="484779"/>
            <a:ext cx="8741901" cy="1066800"/>
          </a:xfrm>
        </p:spPr>
        <p:txBody>
          <a:bodyPr/>
          <a:lstStyle/>
          <a:p>
            <a:r>
              <a:rPr lang="en-US" dirty="0"/>
              <a:t>Testes – </a:t>
            </a:r>
            <a:r>
              <a:rPr lang="en-US" dirty="0" err="1"/>
              <a:t>Rastreamento</a:t>
            </a:r>
            <a:r>
              <a:rPr lang="en-US" dirty="0"/>
              <a:t> </a:t>
            </a:r>
            <a:r>
              <a:rPr lang="en-US" b="1" dirty="0" smtClean="0"/>
              <a:t>- </a:t>
            </a:r>
            <a:r>
              <a:rPr lang="en-US" sz="3600" b="1" dirty="0" err="1" smtClean="0"/>
              <a:t>Interferências</a:t>
            </a:r>
            <a:endParaRPr lang="en-US" sz="3600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8" y="2404483"/>
            <a:ext cx="3640683" cy="2444094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06" y="2404483"/>
            <a:ext cx="3645688" cy="2444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1705" y="4950554"/>
            <a:ext cx="243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com objetos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5154292" y="4950554"/>
            <a:ext cx="267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entre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7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endParaRPr lang="en-US" sz="3600" dirty="0"/>
          </a:p>
        </p:txBody>
      </p:sp>
      <p:pic>
        <p:nvPicPr>
          <p:cNvPr id="2050" name="Picture 2" descr="C:\Users\Tales\Downloads\Imagem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18" y="1801234"/>
            <a:ext cx="66421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endParaRPr lang="en-US" sz="3600" b="1" dirty="0"/>
          </a:p>
        </p:txBody>
      </p:sp>
      <p:pic>
        <p:nvPicPr>
          <p:cNvPr id="1028" name="Picture 4" descr="C:\Users\Tales\Downloads\IC5346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257" y="1413035"/>
            <a:ext cx="4528559" cy="502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5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643"/>
            <a:ext cx="8229600" cy="5857195"/>
          </a:xfrm>
        </p:spPr>
        <p:txBody>
          <a:bodyPr/>
          <a:lstStyle/>
          <a:p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Ubíqua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 descr="FirefoxScreenSnapz001n (1)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23"/>
            <a:ext cx="7587171" cy="401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z</a:t>
            </a:r>
            <a:endParaRPr lang="en-US" sz="3600" b="1" dirty="0"/>
          </a:p>
        </p:txBody>
      </p:sp>
      <p:pic>
        <p:nvPicPr>
          <p:cNvPr id="5" name="Picture 4" descr="Captura de tela 2011-12-03 às 18.2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45" y="4966779"/>
            <a:ext cx="5496361" cy="1891221"/>
          </a:xfrm>
          <a:prstGeom prst="rect">
            <a:avLst/>
          </a:prstGeom>
        </p:spPr>
      </p:pic>
      <p:pic>
        <p:nvPicPr>
          <p:cNvPr id="6" name="Picture 5" descr="eixoz-imgs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51" y="1527139"/>
            <a:ext cx="6610348" cy="318686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629493" y="5450724"/>
            <a:ext cx="1458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Erro: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&lt; </a:t>
            </a:r>
            <a:r>
              <a:rPr lang="pt-BR" dirty="0" smtClean="0">
                <a:solidFill>
                  <a:srgbClr val="FF0000"/>
                </a:solidFill>
              </a:rPr>
              <a:t>3,21mm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111,75mm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1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x</a:t>
            </a:r>
            <a:endParaRPr lang="en-US" sz="3600" b="1" dirty="0"/>
          </a:p>
        </p:txBody>
      </p:sp>
      <p:pic>
        <p:nvPicPr>
          <p:cNvPr id="5" name="Picture 4" descr="eixox-imgs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33" y="1486684"/>
            <a:ext cx="5722626" cy="2644911"/>
          </a:xfrm>
          <a:prstGeom prst="rect">
            <a:avLst/>
          </a:prstGeom>
        </p:spPr>
      </p:pic>
      <p:pic>
        <p:nvPicPr>
          <p:cNvPr id="7" name="Picture 6" descr="Captura de tela 2011-12-03 às 18.35.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11" y="4273412"/>
            <a:ext cx="5101641" cy="242761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437759" y="4688488"/>
            <a:ext cx="1458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Erro: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&lt; </a:t>
            </a:r>
            <a:r>
              <a:rPr lang="pt-BR" dirty="0" smtClean="0">
                <a:solidFill>
                  <a:srgbClr val="FF0000"/>
                </a:solidFill>
              </a:rPr>
              <a:t>27,19mm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79,29mm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5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- </a:t>
            </a:r>
            <a:r>
              <a:rPr lang="en-US" dirty="0" err="1" smtClean="0"/>
              <a:t>Identificação</a:t>
            </a:r>
            <a:endParaRPr lang="en-US" dirty="0"/>
          </a:p>
        </p:txBody>
      </p:sp>
      <p:pic>
        <p:nvPicPr>
          <p:cNvPr id="4" name="Content Placeholder 3" descr="Captura de tela 2011-12-03 às 18.47.25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08" b="-6508"/>
          <a:stretch>
            <a:fillRect/>
          </a:stretch>
        </p:blipFill>
        <p:spPr>
          <a:xfrm>
            <a:off x="1446167" y="1354084"/>
            <a:ext cx="6081843" cy="3645118"/>
          </a:xfrm>
        </p:spPr>
      </p:pic>
      <p:sp>
        <p:nvSpPr>
          <p:cNvPr id="5" name="TextBox 4"/>
          <p:cNvSpPr txBox="1"/>
          <p:nvPr/>
        </p:nvSpPr>
        <p:spPr>
          <a:xfrm>
            <a:off x="3281689" y="5108155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smtClean="0"/>
              <a:t>Verdadeiro Positivo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Verdadeiro Negativo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Falso Negativo</a:t>
            </a:r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302125" y="3533775"/>
            <a:ext cx="441326" cy="200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95% </a:t>
            </a:r>
          </a:p>
        </p:txBody>
      </p:sp>
    </p:spTree>
    <p:extLst>
      <p:ext uri="{BB962C8B-B14F-4D97-AF65-F5344CB8AC3E}">
        <p14:creationId xmlns:p14="http://schemas.microsoft.com/office/powerpoint/2010/main" val="7997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aptura de tela 2011-12-03 às 18.52.56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67" b="-7667"/>
          <a:stretch>
            <a:fillRect/>
          </a:stretch>
        </p:blipFill>
        <p:spPr>
          <a:xfrm>
            <a:off x="1316383" y="1233686"/>
            <a:ext cx="6878570" cy="42155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1º </a:t>
            </a:r>
            <a:r>
              <a:rPr lang="en-US" dirty="0" err="1" smtClean="0"/>
              <a:t>Cenário</a:t>
            </a:r>
            <a:endParaRPr lang="en-US" dirty="0"/>
          </a:p>
        </p:txBody>
      </p:sp>
      <p:pic>
        <p:nvPicPr>
          <p:cNvPr id="8" name="Picture 7" descr="Captura de tela 2011-12-03 às 18.53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59" y="5449199"/>
            <a:ext cx="3873500" cy="10668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302784" y="27867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255284" y="32058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074809" y="4891767"/>
            <a:ext cx="488041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067426" y="4467225"/>
            <a:ext cx="502558" cy="205467"/>
          </a:xfrm>
          <a:prstGeom prst="rect">
            <a:avLst/>
          </a:prstGeom>
          <a:noFill/>
          <a:ln w="19050">
            <a:solidFill>
              <a:srgbClr val="E8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9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2º </a:t>
            </a:r>
            <a:r>
              <a:rPr lang="en-US" dirty="0" err="1"/>
              <a:t>Cenário</a:t>
            </a:r>
            <a:endParaRPr lang="en-US" dirty="0"/>
          </a:p>
        </p:txBody>
      </p:sp>
      <p:pic>
        <p:nvPicPr>
          <p:cNvPr id="5" name="Picture 4" descr="Captura de tela 2011-12-03 às 18.53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3" y="1625746"/>
            <a:ext cx="7123073" cy="3777983"/>
          </a:xfrm>
          <a:prstGeom prst="rect">
            <a:avLst/>
          </a:prstGeom>
        </p:spPr>
      </p:pic>
      <p:pic>
        <p:nvPicPr>
          <p:cNvPr id="6" name="Picture 5" descr="Captura de tela 2011-12-03 às 18.53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6" y="5564308"/>
            <a:ext cx="3695700" cy="101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989" y="5569636"/>
            <a:ext cx="97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+8,87%</a:t>
            </a:r>
            <a:endParaRPr lang="pt-BR" dirty="0">
              <a:solidFill>
                <a:srgbClr val="AE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6169" y="5838821"/>
            <a:ext cx="9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-11,27%</a:t>
            </a:r>
            <a:endParaRPr lang="pt-BR" dirty="0">
              <a:solidFill>
                <a:srgbClr val="AE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4696" y="6141637"/>
            <a:ext cx="84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+2,4%</a:t>
            </a:r>
            <a:endParaRPr lang="pt-BR" dirty="0">
              <a:solidFill>
                <a:srgbClr val="A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Integração</a:t>
            </a:r>
            <a:endParaRPr lang="en-US" dirty="0"/>
          </a:p>
        </p:txBody>
      </p:sp>
      <p:pic>
        <p:nvPicPr>
          <p:cNvPr id="5" name="Picture 4" descr="twee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" y="2136909"/>
            <a:ext cx="6883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39026" y="3046301"/>
            <a:ext cx="2101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Conclusão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17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14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6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  <p:pic>
        <p:nvPicPr>
          <p:cNvPr id="1026" name="Picture 2" descr="C:\Users\Tales\Documents\GitHub\Artigo-TRUE-SBCUP\img\multiples_kinec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95966"/>
            <a:ext cx="8269169" cy="350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rris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14" y="812801"/>
            <a:ext cx="4381500" cy="584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572439">
            <a:off x="3451815" y="3186003"/>
            <a:ext cx="2047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Obrigado!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9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071"/>
            <a:ext cx="8229600" cy="5802767"/>
          </a:xfrm>
        </p:spPr>
        <p:txBody>
          <a:bodyPr/>
          <a:lstStyle/>
          <a:p>
            <a:r>
              <a:rPr lang="pt-BR" dirty="0" smtClean="0"/>
              <a:t>Ambientes Inteligentes</a:t>
            </a:r>
            <a:endParaRPr lang="pt-BR" dirty="0"/>
          </a:p>
        </p:txBody>
      </p:sp>
      <p:pic>
        <p:nvPicPr>
          <p:cNvPr id="4" name="Picture 4" descr="Frigidaire FAA055P7A - 5,200 BTU Mini Compact Room Air Conditioner"/>
          <p:cNvPicPr>
            <a:picLocks noChangeAspect="1" noChangeArrowheads="1"/>
          </p:cNvPicPr>
          <p:nvPr/>
        </p:nvPicPr>
        <p:blipFill>
          <a:blip r:embed="rId3" cstate="print"/>
          <a:srcRect t="17182" b="17528"/>
          <a:stretch>
            <a:fillRect/>
          </a:stretch>
        </p:blipFill>
        <p:spPr bwMode="auto">
          <a:xfrm>
            <a:off x="4089453" y="2890912"/>
            <a:ext cx="871364" cy="568914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5" name="Picture 2" descr="http://darow.files.wordpress.com/2010/03/google-nexus-one.jpg"/>
          <p:cNvPicPr>
            <a:picLocks noChangeAspect="1" noChangeArrowheads="1"/>
          </p:cNvPicPr>
          <p:nvPr/>
        </p:nvPicPr>
        <p:blipFill>
          <a:blip r:embed="rId4" cstate="print"/>
          <a:srcRect l="7560" r="6761"/>
          <a:stretch>
            <a:fillRect/>
          </a:stretch>
        </p:blipFill>
        <p:spPr bwMode="auto">
          <a:xfrm>
            <a:off x="3683211" y="3069353"/>
            <a:ext cx="504056" cy="980515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7" name="Picture 6" descr="http://prosoft-informatica.com/loja/images/webcam2.jpg"/>
          <p:cNvPicPr>
            <a:picLocks noChangeAspect="1" noChangeArrowheads="1"/>
          </p:cNvPicPr>
          <p:nvPr/>
        </p:nvPicPr>
        <p:blipFill>
          <a:blip r:embed="rId5" cstate="print"/>
          <a:srcRect l="26460" t="4725" r="28181" b="5501"/>
          <a:stretch>
            <a:fillRect/>
          </a:stretch>
        </p:blipFill>
        <p:spPr bwMode="auto">
          <a:xfrm>
            <a:off x="4932362" y="3067955"/>
            <a:ext cx="466157" cy="738082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8" name="Picture 8" descr="http://www.geeky-gadgets.com/wp-content/uploads/2009/03/16000-dollar-pc_1.jpg"/>
          <p:cNvPicPr>
            <a:picLocks noChangeAspect="1" noChangeArrowheads="1"/>
          </p:cNvPicPr>
          <p:nvPr/>
        </p:nvPicPr>
        <p:blipFill>
          <a:blip r:embed="rId6" cstate="print"/>
          <a:srcRect l="6667" t="1052" r="4444" b="2174"/>
          <a:stretch>
            <a:fillRect/>
          </a:stretch>
        </p:blipFill>
        <p:spPr bwMode="auto">
          <a:xfrm>
            <a:off x="4267406" y="3581816"/>
            <a:ext cx="693411" cy="936104"/>
          </a:xfrm>
          <a:prstGeom prst="rect">
            <a:avLst/>
          </a:prstGeom>
          <a:noFill/>
          <a:ln w="127000" cmpd="thickThin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90492" y="3152580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510335" y="3271674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241129" y="3271674"/>
            <a:ext cx="1669143" cy="70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431629" y="3436705"/>
            <a:ext cx="12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Aplicações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 descr="bigstockphoto_Symbol_Person_Choice_Silhouett_24209603-300x300.jp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4" y="2923235"/>
            <a:ext cx="1664162" cy="1346574"/>
          </a:xfrm>
          <a:prstGeom prst="rect">
            <a:avLst/>
          </a:prstGeom>
        </p:spPr>
      </p:pic>
      <p:pic>
        <p:nvPicPr>
          <p:cNvPr id="19" name="Picture 18" descr="740px-Curly_Brackets_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46" y="4363117"/>
            <a:ext cx="6045400" cy="10185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35636" y="5551714"/>
            <a:ext cx="2889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1B2859"/>
                </a:solidFill>
              </a:rPr>
              <a:t>Middleware</a:t>
            </a:r>
            <a:endParaRPr lang="pt-BR" sz="4000" dirty="0">
              <a:solidFill>
                <a:srgbClr val="1B28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/>
              <a:t>Rastreamento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dirty="0" err="1" smtClean="0"/>
              <a:t>epresentação</a:t>
            </a:r>
            <a:endParaRPr lang="en-US" dirty="0"/>
          </a:p>
        </p:txBody>
      </p:sp>
      <p:pic>
        <p:nvPicPr>
          <p:cNvPr id="12" name="Picture 11" descr="represent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5" y="1856621"/>
            <a:ext cx="7475345" cy="39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74" y="719649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Identificação</a:t>
            </a:r>
            <a:r>
              <a:rPr lang="en-US" dirty="0"/>
              <a:t> – </a:t>
            </a:r>
            <a:r>
              <a:rPr lang="en-US" dirty="0" err="1"/>
              <a:t>Reconhecimento</a:t>
            </a:r>
            <a:r>
              <a:rPr lang="en-US" dirty="0"/>
              <a:t> Facial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404"/>
            <a:ext cx="8229600" cy="4880434"/>
          </a:xfrm>
        </p:spPr>
        <p:txBody>
          <a:bodyPr/>
          <a:lstStyle/>
          <a:p>
            <a:r>
              <a:rPr lang="en-US" dirty="0" err="1" smtClean="0"/>
              <a:t>Distâncias</a:t>
            </a:r>
            <a:r>
              <a:rPr lang="en-US" dirty="0" smtClean="0"/>
              <a:t> entre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lvl="1"/>
            <a:r>
              <a:rPr lang="en-US" dirty="0" err="1" smtClean="0"/>
              <a:t>Euclidiana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Mahalanobis</a:t>
            </a:r>
            <a:endParaRPr lang="en-US" dirty="0"/>
          </a:p>
        </p:txBody>
      </p:sp>
      <p:pic>
        <p:nvPicPr>
          <p:cNvPr id="4" name="Picture 3" descr="graficoDistanciaEntrePont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26" y="2804728"/>
            <a:ext cx="2719825" cy="21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a de tela 2011-12-03 às 15.47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22" b="-31822"/>
          <a:stretch>
            <a:fillRect/>
          </a:stretch>
        </p:blipFill>
        <p:spPr>
          <a:xfrm>
            <a:off x="457200" y="1649413"/>
            <a:ext cx="8229600" cy="49244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223"/>
            <a:ext cx="8229600" cy="4682615"/>
          </a:xfrm>
        </p:spPr>
        <p:txBody>
          <a:bodyPr/>
          <a:lstStyle/>
          <a:p>
            <a:r>
              <a:rPr lang="en-US" dirty="0" err="1" smtClean="0"/>
              <a:t>Número</a:t>
            </a:r>
            <a:r>
              <a:rPr lang="en-US" dirty="0" smtClean="0"/>
              <a:t> total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reconhecido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nomes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confiança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obtido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2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03" y="4649546"/>
            <a:ext cx="6130809" cy="13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37" y="2122784"/>
            <a:ext cx="4320107" cy="1464094"/>
          </a:xfrm>
          <a:prstGeom prst="rect">
            <a:avLst/>
          </a:prstGeom>
        </p:spPr>
      </p:pic>
      <p:pic>
        <p:nvPicPr>
          <p:cNvPr id="6" name="Picture 5" descr="Captura de tela 2011-12-03 às 16.45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20" y="3651773"/>
            <a:ext cx="5602704" cy="1095959"/>
          </a:xfrm>
          <a:prstGeom prst="rect">
            <a:avLst/>
          </a:prstGeom>
        </p:spPr>
      </p:pic>
      <p:pic>
        <p:nvPicPr>
          <p:cNvPr id="7" name="Picture 6" descr="Captura de tela 2011-12-03 às 16.45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67" y="4853254"/>
            <a:ext cx="4193656" cy="108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artRoom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3" y="1371600"/>
            <a:ext cx="8670396" cy="52022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3857"/>
            <a:ext cx="8229600" cy="5829981"/>
          </a:xfrm>
        </p:spPr>
        <p:txBody>
          <a:bodyPr/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4758" y="1501853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Temperatura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574758" y="2038418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Luminosidade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239410" y="3021681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3239410" y="3606512"/>
            <a:ext cx="1715008" cy="9467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Frequência de entrada e saída</a:t>
            </a:r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3239410" y="5170324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Quem são?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39410" y="4604246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Onde estão?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3239410" y="5722392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que estão fazendo?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574758" y="2548875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Umidade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380838" y="4715400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Usuários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18419709">
            <a:off x="1935703" y="3791099"/>
            <a:ext cx="1356375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ight Arrow 18"/>
          <p:cNvSpPr/>
          <p:nvPr/>
        </p:nvSpPr>
        <p:spPr>
          <a:xfrm rot="19588835">
            <a:off x="2286614" y="4388856"/>
            <a:ext cx="952144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737042">
            <a:off x="2477314" y="4790167"/>
            <a:ext cx="711238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ight Arrow 20"/>
          <p:cNvSpPr/>
          <p:nvPr/>
        </p:nvSpPr>
        <p:spPr>
          <a:xfrm rot="853244">
            <a:off x="2402223" y="5221516"/>
            <a:ext cx="620570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ight Arrow 21"/>
          <p:cNvSpPr/>
          <p:nvPr/>
        </p:nvSpPr>
        <p:spPr>
          <a:xfrm rot="1230793">
            <a:off x="2275060" y="5584730"/>
            <a:ext cx="835113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0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rot="20572439">
            <a:off x="3439875" y="2830858"/>
            <a:ext cx="22994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Objetivo do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32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862175"/>
            <a:ext cx="4836146" cy="76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4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2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Objetivo do Trabalho</a:t>
            </a:r>
            <a:endParaRPr lang="en-US" dirty="0"/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9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 rot="20572439">
            <a:off x="3457085" y="2850480"/>
            <a:ext cx="22461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Identificação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Rastreamento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419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ção_GPC_2010_DSOA_ultim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Apresentação_GPC_2010_DSOA_ultimo.thmx</Template>
  <TotalTime>2742</TotalTime>
  <Words>657</Words>
  <Application>Microsoft Office PowerPoint</Application>
  <PresentationFormat>Apresentação na tela (4:3)</PresentationFormat>
  <Paragraphs>228</Paragraphs>
  <Slides>55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56" baseType="lpstr">
      <vt:lpstr>Apresentação_GPC_2010_DSOA_ultimo</vt:lpstr>
      <vt:lpstr>TRUE: um sistema para rastreamento, localização e identificação de usuários em ambientes inteligentes</vt:lpstr>
      <vt:lpstr>Roteiro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Identificação</vt:lpstr>
      <vt:lpstr>Identificação – Detecção Facial</vt:lpstr>
      <vt:lpstr>Identificação – Reconhecimento Facial</vt:lpstr>
      <vt:lpstr>Localização</vt:lpstr>
      <vt:lpstr>Rastreamento</vt:lpstr>
      <vt:lpstr>Rastreamento - Detecção</vt:lpstr>
      <vt:lpstr>Rastreamento</vt:lpstr>
      <vt:lpstr>Apresentação do PowerPoint</vt:lpstr>
      <vt:lpstr>Apresentação do PowerPoint</vt:lpstr>
      <vt:lpstr>Apresentação do PowerPoint</vt:lpstr>
      <vt:lpstr>Sistema TRUE - Arquitetura</vt:lpstr>
      <vt:lpstr>Sistema TRUE – Middleware uOS</vt:lpstr>
      <vt:lpstr>TRUE – Módulo de Registro</vt:lpstr>
      <vt:lpstr>TRUE – Módulo de Registro</vt:lpstr>
      <vt:lpstr>TRUE – Módulo de Reconhecimento</vt:lpstr>
      <vt:lpstr>TRUE – Módulo de Reconhecimento</vt:lpstr>
      <vt:lpstr>TRUE – Módulo de Reconhecimento</vt:lpstr>
      <vt:lpstr>TRUE – Módulo de Reconhecimento</vt:lpstr>
      <vt:lpstr>TRUE – Módulo de Rastreamento</vt:lpstr>
      <vt:lpstr>TRUE – Módulo de Rastreamento</vt:lpstr>
      <vt:lpstr>TRUE – Módulo de Integração</vt:lpstr>
      <vt:lpstr>TRUE – Módulo de Integração</vt:lpstr>
      <vt:lpstr>TRUE – Módulo de Integração</vt:lpstr>
      <vt:lpstr>Apresentação do PowerPoint</vt:lpstr>
      <vt:lpstr>Ambiente e Resultados Experimentais</vt:lpstr>
      <vt:lpstr>Testes – Rastreamento - Detecção</vt:lpstr>
      <vt:lpstr>Testes – Rastreamento - Oclusão</vt:lpstr>
      <vt:lpstr>Testes – Rastreamento - Interferências</vt:lpstr>
      <vt:lpstr>Apresentação do PowerPoint</vt:lpstr>
      <vt:lpstr>Apresentação do PowerPoint</vt:lpstr>
      <vt:lpstr>Apresentação do PowerPoint</vt:lpstr>
      <vt:lpstr>Apresentação do PowerPoint</vt:lpstr>
      <vt:lpstr>Testes - Identificação</vt:lpstr>
      <vt:lpstr>Testes – Identificação – 1º Cenário</vt:lpstr>
      <vt:lpstr>Testes – Identificação – 2º Cenário</vt:lpstr>
      <vt:lpstr>Testes – Integração</vt:lpstr>
      <vt:lpstr>Apresentação do PowerPoint</vt:lpstr>
      <vt:lpstr>Conclusão</vt:lpstr>
      <vt:lpstr>Trabalhos Futuros</vt:lpstr>
      <vt:lpstr>Apresentação do PowerPoint</vt:lpstr>
      <vt:lpstr>Apresentação do PowerPoint</vt:lpstr>
      <vt:lpstr>Rastreamento - Representação</vt:lpstr>
      <vt:lpstr>Identificação – Reconhecimento Facial</vt:lpstr>
      <vt:lpstr>TRUE – Módulo de Reconhecimento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TRUE: um sistema para rastreamento, localização e identificação de usuários em ambientes inteligentes</dc:title>
  <dc:creator>danilo avila</dc:creator>
  <cp:lastModifiedBy>Tales</cp:lastModifiedBy>
  <cp:revision>214</cp:revision>
  <dcterms:created xsi:type="dcterms:W3CDTF">2011-12-03T10:22:09Z</dcterms:created>
  <dcterms:modified xsi:type="dcterms:W3CDTF">2012-06-28T19:57:59Z</dcterms:modified>
</cp:coreProperties>
</file>