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45"/>
  </p:notesMasterIdLst>
  <p:sldIdLst>
    <p:sldId id="256" r:id="rId2"/>
    <p:sldId id="261" r:id="rId3"/>
    <p:sldId id="262" r:id="rId4"/>
    <p:sldId id="327" r:id="rId5"/>
    <p:sldId id="264" r:id="rId6"/>
    <p:sldId id="316" r:id="rId7"/>
    <p:sldId id="317" r:id="rId8"/>
    <p:sldId id="318" r:id="rId9"/>
    <p:sldId id="315" r:id="rId10"/>
    <p:sldId id="311" r:id="rId11"/>
    <p:sldId id="313" r:id="rId12"/>
    <p:sldId id="314" r:id="rId13"/>
    <p:sldId id="275" r:id="rId14"/>
    <p:sldId id="276" r:id="rId15"/>
    <p:sldId id="281" r:id="rId16"/>
    <p:sldId id="292" r:id="rId17"/>
    <p:sldId id="280" r:id="rId18"/>
    <p:sldId id="287" r:id="rId19"/>
    <p:sldId id="278" r:id="rId20"/>
    <p:sldId id="279" r:id="rId21"/>
    <p:sldId id="283" r:id="rId22"/>
    <p:sldId id="282" r:id="rId23"/>
    <p:sldId id="294" r:id="rId24"/>
    <p:sldId id="296" r:id="rId25"/>
    <p:sldId id="297" r:id="rId26"/>
    <p:sldId id="298" r:id="rId27"/>
    <p:sldId id="299" r:id="rId28"/>
    <p:sldId id="300" r:id="rId29"/>
    <p:sldId id="301" r:id="rId30"/>
    <p:sldId id="325" r:id="rId31"/>
    <p:sldId id="305" r:id="rId32"/>
    <p:sldId id="306" r:id="rId33"/>
    <p:sldId id="307" r:id="rId34"/>
    <p:sldId id="308" r:id="rId35"/>
    <p:sldId id="309" r:id="rId36"/>
    <p:sldId id="310" r:id="rId37"/>
    <p:sldId id="322" r:id="rId38"/>
    <p:sldId id="323" r:id="rId39"/>
    <p:sldId id="312" r:id="rId40"/>
    <p:sldId id="320" r:id="rId41"/>
    <p:sldId id="286" r:id="rId42"/>
    <p:sldId id="290" r:id="rId43"/>
    <p:sldId id="29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859"/>
    <a:srgbClr val="E80000"/>
    <a:srgbClr val="A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3" autoAdjust="0"/>
    <p:restoredTop sz="76021" autoAdjust="0"/>
  </p:normalViewPr>
  <p:slideViewPr>
    <p:cSldViewPr snapToGrid="0" snapToObjects="1">
      <p:cViewPr>
        <p:scale>
          <a:sx n="50" d="100"/>
          <a:sy n="50" d="100"/>
        </p:scale>
        <p:origin x="-1422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3282"/>
    </p:cViewPr>
  </p:sorterViewPr>
  <p:notesViewPr>
    <p:cSldViewPr snapToGrid="0" snapToObjects="1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702F9-1CB7-45AB-B1BD-DCD2945ADDB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3F88B51-F804-4F7D-BEE3-5F6E30013F6E}">
      <dgm:prSet/>
      <dgm:spPr/>
      <dgm:t>
        <a:bodyPr/>
        <a:lstStyle/>
        <a:p>
          <a:pPr rtl="0"/>
          <a:r>
            <a:rPr lang="pt-BR" b="1" dirty="0" smtClean="0"/>
            <a:t>Eixo Z</a:t>
          </a:r>
          <a:endParaRPr lang="pt-BR" dirty="0"/>
        </a:p>
      </dgm:t>
    </dgm:pt>
    <dgm:pt modelId="{C341EA9A-120B-40B3-ADA3-0E5A0A780CEF}" type="parTrans" cxnId="{583D406B-F3FA-4031-96BD-B0CF48167FFB}">
      <dgm:prSet/>
      <dgm:spPr/>
      <dgm:t>
        <a:bodyPr/>
        <a:lstStyle/>
        <a:p>
          <a:endParaRPr lang="pt-BR"/>
        </a:p>
      </dgm:t>
    </dgm:pt>
    <dgm:pt modelId="{BB6F5AE4-046D-462F-89FE-2B9E0A57C138}" type="sibTrans" cxnId="{583D406B-F3FA-4031-96BD-B0CF48167FFB}">
      <dgm:prSet/>
      <dgm:spPr/>
      <dgm:t>
        <a:bodyPr/>
        <a:lstStyle/>
        <a:p>
          <a:endParaRPr lang="pt-BR"/>
        </a:p>
      </dgm:t>
    </dgm:pt>
    <dgm:pt modelId="{ABAFEE3F-6E7C-4952-AC15-F1CAB030DE03}" type="pres">
      <dgm:prSet presAssocID="{B08702F9-1CB7-45AB-B1BD-DCD2945ADD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F87C132-841C-47D2-99F5-D09250AC21A4}" type="pres">
      <dgm:prSet presAssocID="{53F88B51-F804-4F7D-BEE3-5F6E30013F6E}" presName="linNode" presStyleCnt="0"/>
      <dgm:spPr/>
    </dgm:pt>
    <dgm:pt modelId="{4F24481A-9494-445D-9762-D784843D2348}" type="pres">
      <dgm:prSet presAssocID="{53F88B51-F804-4F7D-BEE3-5F6E30013F6E}" presName="parentText" presStyleLbl="node1" presStyleIdx="0" presStyleCnt="1" custScaleX="277778" custLinFactX="38889" custLinFactY="146615" custLinFactNeighborX="100000" custLinFactNeighborY="20000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6764E1C-A178-4856-9284-4B2316738CF9}" type="presOf" srcId="{53F88B51-F804-4F7D-BEE3-5F6E30013F6E}" destId="{4F24481A-9494-445D-9762-D784843D2348}" srcOrd="0" destOrd="0" presId="urn:microsoft.com/office/officeart/2005/8/layout/vList5"/>
    <dgm:cxn modelId="{16AD38B7-23A1-479D-9F63-38549671E262}" type="presOf" srcId="{B08702F9-1CB7-45AB-B1BD-DCD2945ADDB1}" destId="{ABAFEE3F-6E7C-4952-AC15-F1CAB030DE03}" srcOrd="0" destOrd="0" presId="urn:microsoft.com/office/officeart/2005/8/layout/vList5"/>
    <dgm:cxn modelId="{583D406B-F3FA-4031-96BD-B0CF48167FFB}" srcId="{B08702F9-1CB7-45AB-B1BD-DCD2945ADDB1}" destId="{53F88B51-F804-4F7D-BEE3-5F6E30013F6E}" srcOrd="0" destOrd="0" parTransId="{C341EA9A-120B-40B3-ADA3-0E5A0A780CEF}" sibTransId="{BB6F5AE4-046D-462F-89FE-2B9E0A57C138}"/>
    <dgm:cxn modelId="{13A54B6C-0A3B-4F44-851B-4F67B4F8EDB7}" type="presParOf" srcId="{ABAFEE3F-6E7C-4952-AC15-F1CAB030DE03}" destId="{6F87C132-841C-47D2-99F5-D09250AC21A4}" srcOrd="0" destOrd="0" presId="urn:microsoft.com/office/officeart/2005/8/layout/vList5"/>
    <dgm:cxn modelId="{A7F4CC80-071E-422D-BD79-E77E5DCD2384}" type="presParOf" srcId="{6F87C132-841C-47D2-99F5-D09250AC21A4}" destId="{4F24481A-9494-445D-9762-D784843D234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4481A-9494-445D-9762-D784843D2348}">
      <dsp:nvSpPr>
        <dsp:cNvPr id="0" name=""/>
        <dsp:cNvSpPr/>
      </dsp:nvSpPr>
      <dsp:spPr>
        <a:xfrm>
          <a:off x="2132" y="0"/>
          <a:ext cx="2183343" cy="307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Eixo Z</a:t>
          </a:r>
          <a:endParaRPr lang="pt-BR" sz="1600" kern="1200" dirty="0"/>
        </a:p>
      </dsp:txBody>
      <dsp:txXfrm>
        <a:off x="17156" y="15024"/>
        <a:ext cx="2153295" cy="277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99E58-1C9B-E44B-8998-0A321153317B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ED00D-B766-9E43-9108-934E930667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Me</a:t>
            </a:r>
            <a:r>
              <a:rPr lang="pt-BR" baseline="0" dirty="0" smtClean="0"/>
              <a:t> apresentar</a:t>
            </a:r>
          </a:p>
          <a:p>
            <a:r>
              <a:rPr lang="pt-BR" baseline="0" dirty="0" smtClean="0"/>
              <a:t>Apresentar o trabalho</a:t>
            </a:r>
          </a:p>
          <a:p>
            <a:r>
              <a:rPr lang="pt-BR" baseline="0" dirty="0" smtClean="0"/>
              <a:t>Contextualizar</a:t>
            </a:r>
          </a:p>
          <a:p>
            <a:r>
              <a:rPr lang="pt-BR" baseline="0" dirty="0" smtClean="0"/>
              <a:t>Falar dos autores presentes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04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r>
              <a:rPr lang="pt-BR" baseline="0" dirty="0" smtClean="0"/>
              <a:t> de rastreamento</a:t>
            </a:r>
          </a:p>
          <a:p>
            <a:r>
              <a:rPr lang="pt-BR" baseline="0" dirty="0" smtClean="0"/>
              <a:t>Etapas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6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 de detecção</a:t>
            </a:r>
          </a:p>
          <a:p>
            <a:r>
              <a:rPr lang="pt-BR" dirty="0" smtClean="0"/>
              <a:t>Técnicas</a:t>
            </a:r>
          </a:p>
          <a:p>
            <a:r>
              <a:rPr lang="pt-BR" dirty="0" smtClean="0"/>
              <a:t>Subtração</a:t>
            </a:r>
            <a:r>
              <a:rPr lang="pt-BR" baseline="0" dirty="0" smtClean="0"/>
              <a:t> de fundo</a:t>
            </a:r>
          </a:p>
          <a:p>
            <a:r>
              <a:rPr lang="pt-BR" baseline="0" dirty="0" smtClean="0"/>
              <a:t>Falar da imagem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17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com o slide anterior </a:t>
            </a:r>
          </a:p>
          <a:p>
            <a:r>
              <a:rPr lang="pt-BR" dirty="0" err="1" smtClean="0"/>
              <a:t>Metodos</a:t>
            </a:r>
            <a:endParaRPr lang="pt-BR" dirty="0" smtClean="0"/>
          </a:p>
          <a:p>
            <a:r>
              <a:rPr lang="pt-BR" dirty="0" smtClean="0"/>
              <a:t>Rastreamento</a:t>
            </a:r>
            <a:r>
              <a:rPr lang="pt-BR" baseline="0" dirty="0" smtClean="0"/>
              <a:t> por silhuetas</a:t>
            </a:r>
          </a:p>
          <a:p>
            <a:r>
              <a:rPr lang="pt-BR" baseline="0" dirty="0" smtClean="0"/>
              <a:t>Imagem</a:t>
            </a:r>
          </a:p>
          <a:p>
            <a:endParaRPr lang="pt-BR" baseline="0" dirty="0" smtClean="0"/>
          </a:p>
          <a:p>
            <a:r>
              <a:rPr lang="pt-BR" baseline="0" dirty="0" smtClean="0"/>
              <a:t>O rastreamento por silhuetas é feito estimando a região da entidade a cada quadro a partir das silhuetas geradas nos quadros anteriores.</a:t>
            </a:r>
          </a:p>
          <a:p>
            <a:r>
              <a:rPr lang="pt-BR" baseline="0" dirty="0" smtClean="0"/>
              <a:t>Dados os modelos de entidades, silhuetas são rastreadas por qualquer forma de correspondência ou evolução de contorno.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2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 do Sistema</a:t>
            </a:r>
            <a:r>
              <a:rPr lang="pt-BR" baseline="0" dirty="0" smtClean="0"/>
              <a:t> TRUE</a:t>
            </a:r>
          </a:p>
          <a:p>
            <a:r>
              <a:rPr lang="pt-BR" baseline="0" dirty="0" smtClean="0"/>
              <a:t>C++</a:t>
            </a:r>
          </a:p>
          <a:p>
            <a:r>
              <a:rPr lang="pt-BR" baseline="0" dirty="0" err="1" smtClean="0"/>
              <a:t>Kinect</a:t>
            </a:r>
            <a:endParaRPr lang="pt-BR" baseline="0" dirty="0" smtClean="0"/>
          </a:p>
          <a:p>
            <a:r>
              <a:rPr lang="pt-BR" baseline="0" dirty="0" err="1" smtClean="0"/>
              <a:t>Modulos</a:t>
            </a:r>
            <a:r>
              <a:rPr lang="pt-BR" baseline="0" dirty="0" smtClean="0"/>
              <a:t> (ordem logica)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13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Adaptabilidadede</a:t>
            </a:r>
            <a:r>
              <a:rPr lang="pt-BR" baseline="0" dirty="0" smtClean="0"/>
              <a:t> serviços</a:t>
            </a:r>
          </a:p>
          <a:p>
            <a:r>
              <a:rPr lang="pt-BR" baseline="0" dirty="0" smtClean="0"/>
              <a:t>Drivers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70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o assunto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6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Responsabilidade do modulo</a:t>
            </a:r>
          </a:p>
          <a:p>
            <a:r>
              <a:rPr lang="pt-BR" dirty="0" smtClean="0"/>
              <a:t>Etapas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55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o assunto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66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Responsabilidade do modulo</a:t>
            </a:r>
          </a:p>
          <a:p>
            <a:r>
              <a:rPr lang="pt-BR" dirty="0" err="1" smtClean="0"/>
              <a:t>OpenNI</a:t>
            </a:r>
            <a:endParaRPr lang="pt-BR" dirty="0" smtClean="0"/>
          </a:p>
          <a:p>
            <a:r>
              <a:rPr lang="pt-BR" dirty="0" smtClean="0"/>
              <a:t>Coordenadas (</a:t>
            </a:r>
            <a:r>
              <a:rPr lang="pt-BR" dirty="0" err="1" smtClean="0"/>
              <a:t>x,y,z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83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Conectar o assunto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4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Falar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endParaRPr lang="en-US" baseline="0" dirty="0" smtClean="0"/>
          </a:p>
          <a:p>
            <a:r>
              <a:rPr lang="en-US" baseline="0" dirty="0" err="1" smtClean="0"/>
              <a:t>Falar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aplicações</a:t>
            </a:r>
            <a:endParaRPr lang="en-US" baseline="0" dirty="0" smtClean="0"/>
          </a:p>
          <a:p>
            <a:r>
              <a:rPr lang="en-US" baseline="0" dirty="0" err="1" smtClean="0"/>
              <a:t>Conectar</a:t>
            </a:r>
            <a:r>
              <a:rPr lang="en-US" baseline="0" dirty="0" smtClean="0"/>
              <a:t> com o middleware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13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Responsabilidade do modulo</a:t>
            </a:r>
          </a:p>
          <a:p>
            <a:r>
              <a:rPr lang="pt-BR" dirty="0" smtClean="0"/>
              <a:t>Origem</a:t>
            </a:r>
            <a:r>
              <a:rPr lang="pt-BR" baseline="0" dirty="0" smtClean="0"/>
              <a:t> das imagens de entrada e sua características</a:t>
            </a:r>
          </a:p>
          <a:p>
            <a:r>
              <a:rPr lang="pt-BR" baseline="0" dirty="0" smtClean="0"/>
              <a:t>Etapas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40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Viola-Jones</a:t>
            </a:r>
          </a:p>
          <a:p>
            <a:r>
              <a:rPr lang="pt-BR" dirty="0" err="1" smtClean="0"/>
              <a:t>OpenCV</a:t>
            </a:r>
            <a:endParaRPr lang="pt-BR" dirty="0" smtClean="0"/>
          </a:p>
          <a:p>
            <a:r>
              <a:rPr lang="pt-BR" dirty="0" smtClean="0"/>
              <a:t>Classificador</a:t>
            </a:r>
          </a:p>
          <a:p>
            <a:r>
              <a:rPr lang="pt-BR" dirty="0" smtClean="0"/>
              <a:t>Etapas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16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Criamos o driver.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07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Responsabilidade do modulo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Driver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UserDriver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78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Testes</a:t>
            </a:r>
          </a:p>
          <a:p>
            <a:r>
              <a:rPr lang="pt-BR" dirty="0" smtClean="0"/>
              <a:t>Laico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1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Como foi feito o teste</a:t>
            </a:r>
          </a:p>
          <a:p>
            <a:r>
              <a:rPr lang="pt-BR" baseline="0" dirty="0" smtClean="0"/>
              <a:t>Resultado</a:t>
            </a:r>
          </a:p>
          <a:p>
            <a:r>
              <a:rPr lang="pt-BR" baseline="0" dirty="0" smtClean="0"/>
              <a:t>“como a gente pode ver na imagem 3, onde ele não esta completamente no campo de visão”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476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Oclusão parcial</a:t>
            </a:r>
          </a:p>
          <a:p>
            <a:r>
              <a:rPr lang="pt-BR" baseline="0" dirty="0" err="1" smtClean="0"/>
              <a:t>Momentanea</a:t>
            </a:r>
            <a:endParaRPr lang="pt-BR" baseline="0" dirty="0" smtClean="0"/>
          </a:p>
          <a:p>
            <a:r>
              <a:rPr lang="pt-BR" baseline="0" dirty="0" smtClean="0"/>
              <a:t>Narrar a sequencia de imagens</a:t>
            </a:r>
          </a:p>
          <a:p>
            <a:r>
              <a:rPr lang="pt-BR" baseline="0" dirty="0" smtClean="0"/>
              <a:t>Problema esperado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494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Objetos</a:t>
            </a:r>
          </a:p>
          <a:p>
            <a:r>
              <a:rPr lang="pt-BR" dirty="0" smtClean="0"/>
              <a:t>Usuários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97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Atendeu a necessidade</a:t>
            </a:r>
          </a:p>
          <a:p>
            <a:r>
              <a:rPr lang="pt-BR" dirty="0" smtClean="0"/>
              <a:t>Narrar a imagem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992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Testes realizado</a:t>
            </a:r>
            <a:r>
              <a:rPr lang="pt-BR" baseline="0" dirty="0" smtClean="0"/>
              <a:t> x e z</a:t>
            </a:r>
          </a:p>
          <a:p>
            <a:r>
              <a:rPr lang="pt-BR" baseline="0" dirty="0" smtClean="0"/>
              <a:t>Teste z</a:t>
            </a:r>
          </a:p>
          <a:p>
            <a:r>
              <a:rPr lang="pt-BR" baseline="0" dirty="0" smtClean="0"/>
              <a:t>Teste x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96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com o</a:t>
            </a:r>
            <a:r>
              <a:rPr lang="pt-BR" baseline="0" dirty="0" smtClean="0"/>
              <a:t> slide anterior</a:t>
            </a:r>
          </a:p>
          <a:p>
            <a:r>
              <a:rPr lang="pt-BR" baseline="0" dirty="0" smtClean="0"/>
              <a:t>Falar da imagem</a:t>
            </a:r>
          </a:p>
          <a:p>
            <a:r>
              <a:rPr lang="pt-BR" dirty="0" smtClean="0"/>
              <a:t>Destacar</a:t>
            </a:r>
            <a:r>
              <a:rPr lang="pt-BR" baseline="0" dirty="0" smtClean="0"/>
              <a:t> a localização e identificação</a:t>
            </a:r>
          </a:p>
          <a:p>
            <a:r>
              <a:rPr lang="pt-BR" baseline="0" dirty="0" smtClean="0"/>
              <a:t>Falar dos desafios de obtenção.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071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Falar</a:t>
            </a:r>
            <a:r>
              <a:rPr lang="pt-BR" baseline="0" dirty="0" smtClean="0"/>
              <a:t> a legenda do </a:t>
            </a:r>
            <a:r>
              <a:rPr lang="pt-BR" baseline="0" dirty="0" err="1" smtClean="0"/>
              <a:t>grafico</a:t>
            </a:r>
            <a:endParaRPr lang="pt-BR" baseline="0" dirty="0" smtClean="0"/>
          </a:p>
          <a:p>
            <a:r>
              <a:rPr lang="pt-BR" baseline="0" dirty="0" smtClean="0"/>
              <a:t>Falar do erro de cada um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112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Ferramenta</a:t>
            </a:r>
            <a:r>
              <a:rPr lang="pt-BR" baseline="0" dirty="0" smtClean="0"/>
              <a:t> necessária</a:t>
            </a:r>
          </a:p>
          <a:p>
            <a:r>
              <a:rPr lang="pt-BR" baseline="0" dirty="0" smtClean="0"/>
              <a:t>Matriz de confusão</a:t>
            </a:r>
          </a:p>
          <a:p>
            <a:r>
              <a:rPr lang="pt-BR" baseline="0" dirty="0" smtClean="0"/>
              <a:t>Taxas</a:t>
            </a:r>
          </a:p>
          <a:p>
            <a:r>
              <a:rPr lang="pt-BR" baseline="0" dirty="0" smtClean="0"/>
              <a:t>Etapas</a:t>
            </a:r>
          </a:p>
          <a:p>
            <a:r>
              <a:rPr lang="pt-BR" baseline="0" dirty="0" smtClean="0"/>
              <a:t>Cenários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95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Cadastro</a:t>
            </a:r>
          </a:p>
          <a:p>
            <a:r>
              <a:rPr lang="pt-BR" dirty="0" smtClean="0"/>
              <a:t>Diagonal</a:t>
            </a:r>
            <a:r>
              <a:rPr lang="pt-BR" baseline="0" dirty="0" smtClean="0"/>
              <a:t> principal</a:t>
            </a:r>
            <a:endParaRPr lang="pt-BR" dirty="0" smtClean="0"/>
          </a:p>
          <a:p>
            <a:r>
              <a:rPr lang="pt-BR" dirty="0" smtClean="0"/>
              <a:t>Valores acima de 90%</a:t>
            </a:r>
          </a:p>
          <a:p>
            <a:r>
              <a:rPr lang="pt-BR" dirty="0" smtClean="0"/>
              <a:t>Valores baixos como o de 45%</a:t>
            </a:r>
          </a:p>
          <a:p>
            <a:r>
              <a:rPr lang="pt-BR" dirty="0" smtClean="0"/>
              <a:t>Taxas</a:t>
            </a:r>
            <a:r>
              <a:rPr lang="pt-BR" baseline="0" dirty="0" smtClean="0"/>
              <a:t> calculadas</a:t>
            </a:r>
          </a:p>
          <a:p>
            <a:r>
              <a:rPr lang="pt-BR" baseline="0" dirty="0" smtClean="0"/>
              <a:t>Confusão entre usuários conhecidos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23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Hipoteste</a:t>
            </a:r>
            <a:endParaRPr lang="pt-BR" dirty="0" smtClean="0"/>
          </a:p>
          <a:p>
            <a:r>
              <a:rPr lang="pt-BR" dirty="0" smtClean="0"/>
              <a:t>Cadastro</a:t>
            </a:r>
          </a:p>
          <a:p>
            <a:r>
              <a:rPr lang="pt-BR" dirty="0" smtClean="0"/>
              <a:t>Taxas</a:t>
            </a:r>
          </a:p>
          <a:p>
            <a:r>
              <a:rPr lang="pt-BR" dirty="0" smtClean="0"/>
              <a:t>Melhora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207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Origem das mensagens</a:t>
            </a:r>
          </a:p>
          <a:p>
            <a:r>
              <a:rPr lang="pt-BR" dirty="0" smtClean="0"/>
              <a:t>Aplicação</a:t>
            </a:r>
          </a:p>
          <a:p>
            <a:r>
              <a:rPr lang="pt-BR" dirty="0" smtClean="0"/>
              <a:t>Mensagens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026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Boa</a:t>
            </a:r>
            <a:r>
              <a:rPr lang="pt-BR" baseline="0" dirty="0" smtClean="0"/>
              <a:t> acurácia na identificação (80%)</a:t>
            </a:r>
          </a:p>
          <a:p>
            <a:r>
              <a:rPr lang="pt-BR" baseline="0" dirty="0" smtClean="0"/>
              <a:t>Boa localização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473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Confiança e continuidade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5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com o</a:t>
            </a:r>
            <a:r>
              <a:rPr lang="pt-BR" baseline="0" dirty="0" smtClean="0"/>
              <a:t> slide anterior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Explicar sobre multimodal</a:t>
            </a:r>
          </a:p>
          <a:p>
            <a:r>
              <a:rPr lang="pt-BR" baseline="0" dirty="0" smtClean="0"/>
              <a:t>Falar de cada projeto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17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com o</a:t>
            </a:r>
            <a:r>
              <a:rPr lang="pt-BR" baseline="0" dirty="0" smtClean="0"/>
              <a:t> slide anterior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Acronimo</a:t>
            </a:r>
            <a:endParaRPr lang="pt-BR" baseline="0" dirty="0" smtClean="0"/>
          </a:p>
          <a:p>
            <a:r>
              <a:rPr lang="pt-BR" dirty="0" err="1" smtClean="0"/>
              <a:t>Kinect</a:t>
            </a:r>
            <a:endParaRPr lang="pt-BR" dirty="0" smtClean="0"/>
          </a:p>
          <a:p>
            <a:r>
              <a:rPr lang="pt-BR" dirty="0" smtClean="0"/>
              <a:t>Middleware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17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Várias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tecnicas</a:t>
            </a:r>
            <a:endParaRPr lang="pt-BR" baseline="0" dirty="0" smtClean="0"/>
          </a:p>
          <a:p>
            <a:r>
              <a:rPr lang="pt-BR" baseline="0" dirty="0" smtClean="0"/>
              <a:t>Porque a face</a:t>
            </a:r>
          </a:p>
          <a:p>
            <a:r>
              <a:rPr lang="en-US" dirty="0" err="1" smtClean="0"/>
              <a:t>Desafios</a:t>
            </a:r>
            <a:endParaRPr lang="en-US" dirty="0" smtClean="0"/>
          </a:p>
          <a:p>
            <a:r>
              <a:rPr lang="en-US" dirty="0" err="1" smtClean="0"/>
              <a:t>Etapas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2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 de detecção</a:t>
            </a:r>
          </a:p>
          <a:p>
            <a:r>
              <a:rPr lang="pt-BR" dirty="0" smtClean="0"/>
              <a:t>Viola-Jones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19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r>
              <a:rPr lang="pt-BR" baseline="0" dirty="0" smtClean="0"/>
              <a:t> de r</a:t>
            </a:r>
            <a:r>
              <a:rPr lang="pt-BR" dirty="0" smtClean="0"/>
              <a:t>econhecimento</a:t>
            </a:r>
          </a:p>
          <a:p>
            <a:r>
              <a:rPr lang="pt-BR" dirty="0" smtClean="0"/>
              <a:t>Eigen-faces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04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Imagens de profundidade</a:t>
            </a:r>
          </a:p>
          <a:p>
            <a:r>
              <a:rPr lang="pt-BR" dirty="0" err="1" smtClean="0"/>
              <a:t>Metodos</a:t>
            </a:r>
            <a:endParaRPr lang="pt-BR" dirty="0" smtClean="0"/>
          </a:p>
          <a:p>
            <a:r>
              <a:rPr lang="pt-BR" dirty="0" smtClean="0"/>
              <a:t>Luz estruturada</a:t>
            </a:r>
          </a:p>
          <a:p>
            <a:r>
              <a:rPr lang="pt-BR" dirty="0" smtClean="0"/>
              <a:t>Imagem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tângulo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tângulo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tângulo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tângulo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1" name="Retângulo de cantos arredondados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2" name="Retângulo de cantos arredondados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tângulo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tângulo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tângulo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tângulo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1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18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4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9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8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8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x-non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tângulo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tângulo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tângulo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tângulo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tângulo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tângulo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tângulo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tângulo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9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40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fld id="{7D290233-0DD1-4A80-BB1E-9ADC3556DBB6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  <a:latin typeface="Georgia" charset="0"/>
              </a:defRPr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65125" indent="-255588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•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57225" indent="-24606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Georgia" charset="0"/>
        <a:buChar char="▫"/>
        <a:defRPr sz="2600" kern="1200">
          <a:solidFill>
            <a:schemeClr val="accent2"/>
          </a:solidFill>
          <a:latin typeface="+mn-lt"/>
          <a:ea typeface="ＭＳ Ｐゴシック" pitchFamily="-107" charset="-128"/>
          <a:cs typeface="+mn-cs"/>
        </a:defRPr>
      </a:lvl2pPr>
      <a:lvl3pPr marL="922338" indent="-21907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4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3pPr>
      <a:lvl4pPr marL="1179513" indent="-20002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2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4pPr>
      <a:lvl5pPr marL="1389063" indent="-182563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▫"/>
        <a:defRPr sz="2000" kern="1200">
          <a:solidFill>
            <a:srgbClr val="A04DA3"/>
          </a:solidFill>
          <a:latin typeface="+mn-lt"/>
          <a:ea typeface="ＭＳ Ｐゴシック" pitchFamily="-107" charset="-128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5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6.png"/><Relationship Id="rId9" Type="http://schemas.microsoft.com/office/2007/relationships/diagramDrawing" Target="../diagrams/drawing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271" y="2184173"/>
            <a:ext cx="84582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/>
              <a:t>TRUE: um sistema para rastreamento, localização e identificação de usuários em ambientes inteligentes</a:t>
            </a:r>
            <a:endParaRPr lang="pt-B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972" y="4253723"/>
            <a:ext cx="8477499" cy="2382604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Autores: </a:t>
            </a:r>
          </a:p>
          <a:p>
            <a:r>
              <a:rPr lang="pt-BR" dirty="0"/>
              <a:t>Tales </a:t>
            </a:r>
            <a:r>
              <a:rPr lang="pt-BR" dirty="0" err="1"/>
              <a:t>Mundim</a:t>
            </a:r>
            <a:r>
              <a:rPr lang="pt-BR" dirty="0"/>
              <a:t> Andrade Porto</a:t>
            </a:r>
            <a:endParaRPr lang="pt-BR" dirty="0" smtClean="0"/>
          </a:p>
          <a:p>
            <a:r>
              <a:rPr lang="pt-BR" dirty="0" smtClean="0"/>
              <a:t>Danilo Ávila Monte </a:t>
            </a:r>
            <a:r>
              <a:rPr lang="pt-BR" dirty="0" err="1" smtClean="0"/>
              <a:t>Christo</a:t>
            </a:r>
            <a:r>
              <a:rPr lang="pt-BR" dirty="0" smtClean="0"/>
              <a:t> Ferreira</a:t>
            </a:r>
          </a:p>
          <a:p>
            <a:r>
              <a:rPr lang="pt-BR" dirty="0"/>
              <a:t>Fabricio Nogueira </a:t>
            </a:r>
            <a:r>
              <a:rPr lang="pt-BR" dirty="0" err="1"/>
              <a:t>Buzeto</a:t>
            </a:r>
            <a:endParaRPr lang="pt-BR" dirty="0" smtClean="0"/>
          </a:p>
          <a:p>
            <a:r>
              <a:rPr lang="pt-BR" dirty="0" smtClean="0"/>
              <a:t>Carla Denise Castanho</a:t>
            </a:r>
          </a:p>
          <a:p>
            <a:r>
              <a:rPr lang="pt-BR" dirty="0" smtClean="0"/>
              <a:t>Ricardo </a:t>
            </a:r>
            <a:r>
              <a:rPr lang="pt-BR" dirty="0" err="1" smtClean="0"/>
              <a:t>Pezzoul</a:t>
            </a:r>
            <a:r>
              <a:rPr lang="pt-BR" dirty="0" smtClean="0"/>
              <a:t> Jacobi</a:t>
            </a:r>
          </a:p>
          <a:p>
            <a:endParaRPr lang="pt-BR" dirty="0"/>
          </a:p>
          <a:p>
            <a:r>
              <a:rPr lang="pt-BR" dirty="0" smtClean="0"/>
              <a:t>Departamento de Ciência da Computação </a:t>
            </a:r>
          </a:p>
          <a:p>
            <a:r>
              <a:rPr lang="pt-BR" dirty="0" smtClean="0"/>
              <a:t>Universidade de Brasília</a:t>
            </a:r>
          </a:p>
        </p:txBody>
      </p:sp>
    </p:spTree>
    <p:extLst>
      <p:ext uri="{BB962C8B-B14F-4D97-AF65-F5344CB8AC3E}">
        <p14:creationId xmlns:p14="http://schemas.microsoft.com/office/powerpoint/2010/main" val="5266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465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284"/>
            <a:ext cx="7913888" cy="1501853"/>
          </a:xfrm>
        </p:spPr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ode</a:t>
            </a:r>
            <a:r>
              <a:rPr lang="en-US" dirty="0" smtClean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dividido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 smtClean="0"/>
              <a:t>: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da </a:t>
            </a:r>
            <a:r>
              <a:rPr lang="en-US" dirty="0" err="1" smtClean="0"/>
              <a:t>entidade</a:t>
            </a:r>
            <a:endParaRPr lang="en-US" dirty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Rastreamento</a:t>
            </a:r>
            <a:r>
              <a:rPr lang="en-US" dirty="0" smtClean="0"/>
              <a:t> da </a:t>
            </a:r>
            <a:r>
              <a:rPr lang="en-US" dirty="0" err="1" smtClean="0"/>
              <a:t>entidade</a:t>
            </a:r>
            <a:r>
              <a:rPr lang="en-US" dirty="0" smtClean="0"/>
              <a:t> </a:t>
            </a:r>
            <a:r>
              <a:rPr lang="en-US" dirty="0" err="1" smtClean="0"/>
              <a:t>detectada</a:t>
            </a:r>
            <a:endParaRPr lang="en-US" dirty="0"/>
          </a:p>
        </p:txBody>
      </p:sp>
      <p:pic>
        <p:nvPicPr>
          <p:cNvPr id="2050" name="Picture 2" descr="C:\Users\Tales\Documents\GitHub\Projeto-Final\figuras\5.Testes\oclusao\4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5" y="3421559"/>
            <a:ext cx="4707081" cy="317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1547" y="2947021"/>
            <a:ext cx="5639807" cy="187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dirty="0" err="1" smtClean="0"/>
              <a:t>Detecção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06149" y="2252780"/>
            <a:ext cx="191559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Detecção</a:t>
            </a:r>
            <a:endParaRPr lang="pt-BR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8617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Detector de </a:t>
            </a:r>
            <a:r>
              <a:rPr lang="en-US" dirty="0" err="1" smtClean="0"/>
              <a:t>pontos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3606148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Subtração</a:t>
            </a:r>
            <a:r>
              <a:rPr lang="en-US" dirty="0" smtClean="0"/>
              <a:t> de </a:t>
            </a:r>
            <a:r>
              <a:rPr lang="en-US" dirty="0" err="1" smtClean="0"/>
              <a:t>fundo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6678696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Segmentação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8550772">
            <a:off x="2114084" y="362561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ight Arrow 8"/>
          <p:cNvSpPr/>
          <p:nvPr/>
        </p:nvSpPr>
        <p:spPr>
          <a:xfrm rot="2616808">
            <a:off x="5382924" y="368193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5400000">
            <a:off x="4058838" y="3680930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20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94444E-6 3.7037E-6 L -0.33541 3.703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94444E-6 1.11111E-6 L -0.33541 1.11111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44444E-6 -3.7037E-6 L -0.33559 -3.7037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3578" y="2885243"/>
            <a:ext cx="6306464" cy="189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97985" y="4535428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Pontos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3695516" y="4535428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Silhuetas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6768064" y="4535428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Núcleo</a:t>
            </a:r>
            <a:endParaRPr lang="pt-BR" dirty="0"/>
          </a:p>
        </p:txBody>
      </p:sp>
      <p:sp>
        <p:nvSpPr>
          <p:cNvPr id="9" name="Right Arrow 8"/>
          <p:cNvSpPr/>
          <p:nvPr/>
        </p:nvSpPr>
        <p:spPr>
          <a:xfrm rot="8550772">
            <a:off x="2203452" y="3800881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2616808">
            <a:off x="5472292" y="3857197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ight Arrow 10"/>
          <p:cNvSpPr/>
          <p:nvPr/>
        </p:nvSpPr>
        <p:spPr>
          <a:xfrm rot="5400000">
            <a:off x="4148206" y="3867476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ounded Rectangle 4"/>
          <p:cNvSpPr/>
          <p:nvPr/>
        </p:nvSpPr>
        <p:spPr>
          <a:xfrm>
            <a:off x="3695517" y="2428043"/>
            <a:ext cx="2039469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Rastreamento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268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7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7.40741E-7 L -4.16667E-6 0.00301 C -4.16667E-6 0.0044 -0.09375 0.00625 -0.16961 0.00625 L -0.33923 0.00625 " pathEditMode="relative" rAng="0" ptsTypes="FfFF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2" y="30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7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1.85185E-6 L 5E-6 -0.00324 C 5E-6 -0.00463 -0.09549 -0.00625 -0.17327 -0.00625 L -0.34601 -0.00625 " pathEditMode="relative" rAng="0" ptsTypes="FfFF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09" y="-3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7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38889E-6 2.96296E-6 L -1.38889E-6 -0.00324 C -1.38889E-6 -0.00463 -0.09375 -0.00625 -0.16979 -0.00625 L -0.33958 -0.00625 " pathEditMode="relative" rAng="0" ptsTypes="FfFF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79" y="-32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2" animBg="1"/>
      <p:bldP spid="8" grpId="0" animBg="1"/>
      <p:bldP spid="9" grpId="0" animBg="1"/>
      <p:bldP spid="10" grpId="0" animBg="1"/>
      <p:bldP spid="11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pt-BR" dirty="0" smtClean="0"/>
              <a:t>Sistema</a:t>
            </a:r>
            <a:r>
              <a:rPr lang="en-US" dirty="0" smtClean="0"/>
              <a:t> TRUE - </a:t>
            </a:r>
            <a:r>
              <a:rPr lang="en-US" dirty="0" err="1" smtClean="0"/>
              <a:t>Arquitetura</a:t>
            </a:r>
            <a:endParaRPr lang="en-US" dirty="0"/>
          </a:p>
        </p:txBody>
      </p:sp>
      <p:pic>
        <p:nvPicPr>
          <p:cNvPr id="1026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2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pt-BR" dirty="0" smtClean="0"/>
              <a:t>Sistema</a:t>
            </a:r>
            <a:r>
              <a:rPr lang="en-US" dirty="0" smtClean="0"/>
              <a:t> TRUE – Middleware </a:t>
            </a:r>
            <a:r>
              <a:rPr lang="en-US" dirty="0" err="1" smtClean="0"/>
              <a:t>uOS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467600" y="3444240"/>
            <a:ext cx="1623060" cy="1112520"/>
          </a:xfrm>
          <a:prstGeom prst="roundRect">
            <a:avLst/>
          </a:prstGeom>
          <a:noFill/>
          <a:ln cap="sq" cmpd="sng">
            <a:solidFill>
              <a:srgbClr val="FF0000"/>
            </a:solidFill>
          </a:ln>
          <a:effectLst>
            <a:outerShdw blurRad="51500" dist="25400" dir="5400000" rotWithShape="0">
              <a:srgbClr val="000000">
                <a:alpha val="40000"/>
              </a:srgbClr>
            </a:outerShdw>
            <a:softEdge rad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02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Registro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73575" y="2476501"/>
            <a:ext cx="1327150" cy="603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6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egistro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301" b="-33301"/>
          <a:stretch>
            <a:fillRect/>
          </a:stretch>
        </p:blipFill>
        <p:spPr>
          <a:xfrm>
            <a:off x="1733547" y="1010498"/>
            <a:ext cx="5386049" cy="32042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Registro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33547" y="4044456"/>
            <a:ext cx="60468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Obtenção das imagens do novo usuário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Processamento das imagens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Armazenamento das imagens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Treinamento do sistema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8317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8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882485" y="5082540"/>
            <a:ext cx="1348395" cy="579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98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1643"/>
            <a:ext cx="4706362" cy="4942195"/>
          </a:xfrm>
        </p:spPr>
        <p:txBody>
          <a:bodyPr/>
          <a:lstStyle/>
          <a:p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OpenNI</a:t>
            </a:r>
            <a:endParaRPr lang="en-US" dirty="0" smtClean="0"/>
          </a:p>
          <a:p>
            <a:r>
              <a:rPr lang="en-US" dirty="0" err="1" smtClean="0"/>
              <a:t>Rastreamento</a:t>
            </a:r>
            <a:endParaRPr lang="en-US" dirty="0" smtClean="0"/>
          </a:p>
          <a:p>
            <a:pPr lvl="1"/>
            <a:r>
              <a:rPr lang="en-US" dirty="0" err="1"/>
              <a:t>Subtração</a:t>
            </a:r>
            <a:r>
              <a:rPr lang="en-US" dirty="0"/>
              <a:t> de </a:t>
            </a:r>
            <a:r>
              <a:rPr lang="en-US" dirty="0" smtClean="0"/>
              <a:t>Fundo</a:t>
            </a:r>
          </a:p>
          <a:p>
            <a:pPr lvl="1"/>
            <a:r>
              <a:rPr lang="en-US" dirty="0" err="1" smtClean="0"/>
              <a:t>Silhuetas</a:t>
            </a:r>
            <a:endParaRPr lang="en-US" dirty="0"/>
          </a:p>
          <a:p>
            <a:r>
              <a:rPr lang="en-US" dirty="0" err="1" smtClean="0"/>
              <a:t>Localização</a:t>
            </a:r>
            <a:endParaRPr lang="en-US" dirty="0" smtClean="0"/>
          </a:p>
          <a:p>
            <a:r>
              <a:rPr lang="en-US" dirty="0" err="1" smtClean="0"/>
              <a:t>Imagem</a:t>
            </a:r>
            <a:r>
              <a:rPr lang="en-US" dirty="0" smtClean="0"/>
              <a:t> do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isolada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5" name="Picture 4" descr="localizaca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59" y="3020836"/>
            <a:ext cx="4989487" cy="33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81500" y="5092101"/>
            <a:ext cx="1338263" cy="560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33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071"/>
            <a:ext cx="8229600" cy="5802767"/>
          </a:xfrm>
        </p:spPr>
        <p:txBody>
          <a:bodyPr/>
          <a:lstStyle/>
          <a:p>
            <a:r>
              <a:rPr lang="pt-BR" dirty="0" smtClean="0"/>
              <a:t>Ambientes Inteligentes</a:t>
            </a:r>
            <a:endParaRPr lang="pt-BR" dirty="0"/>
          </a:p>
        </p:txBody>
      </p:sp>
      <p:pic>
        <p:nvPicPr>
          <p:cNvPr id="4" name="Picture 4" descr="Frigidaire FAA055P7A - 5,200 BTU Mini Compact Room Air Conditioner"/>
          <p:cNvPicPr>
            <a:picLocks noChangeAspect="1" noChangeArrowheads="1"/>
          </p:cNvPicPr>
          <p:nvPr/>
        </p:nvPicPr>
        <p:blipFill>
          <a:blip r:embed="rId3" cstate="print"/>
          <a:srcRect t="17182" b="17528"/>
          <a:stretch>
            <a:fillRect/>
          </a:stretch>
        </p:blipFill>
        <p:spPr bwMode="auto">
          <a:xfrm>
            <a:off x="4089453" y="2890912"/>
            <a:ext cx="871364" cy="568914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5" name="Picture 2" descr="http://darow.files.wordpress.com/2010/03/google-nexus-one.jpg"/>
          <p:cNvPicPr>
            <a:picLocks noChangeAspect="1" noChangeArrowheads="1"/>
          </p:cNvPicPr>
          <p:nvPr/>
        </p:nvPicPr>
        <p:blipFill>
          <a:blip r:embed="rId4" cstate="print"/>
          <a:srcRect l="7560" r="6761"/>
          <a:stretch>
            <a:fillRect/>
          </a:stretch>
        </p:blipFill>
        <p:spPr bwMode="auto">
          <a:xfrm>
            <a:off x="3683211" y="3069353"/>
            <a:ext cx="504056" cy="980515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7" name="Picture 6" descr="http://prosoft-informatica.com/loja/images/webcam2.jpg"/>
          <p:cNvPicPr>
            <a:picLocks noChangeAspect="1" noChangeArrowheads="1"/>
          </p:cNvPicPr>
          <p:nvPr/>
        </p:nvPicPr>
        <p:blipFill>
          <a:blip r:embed="rId5" cstate="print"/>
          <a:srcRect l="26460" t="4725" r="28181" b="5501"/>
          <a:stretch>
            <a:fillRect/>
          </a:stretch>
        </p:blipFill>
        <p:spPr bwMode="auto">
          <a:xfrm>
            <a:off x="4932362" y="3067955"/>
            <a:ext cx="466157" cy="738082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8" name="Picture 8" descr="http://www.geeky-gadgets.com/wp-content/uploads/2009/03/16000-dollar-pc_1.jpg"/>
          <p:cNvPicPr>
            <a:picLocks noChangeAspect="1" noChangeArrowheads="1"/>
          </p:cNvPicPr>
          <p:nvPr/>
        </p:nvPicPr>
        <p:blipFill>
          <a:blip r:embed="rId6" cstate="print"/>
          <a:srcRect l="6667" t="1052" r="4444" b="2174"/>
          <a:stretch>
            <a:fillRect/>
          </a:stretch>
        </p:blipFill>
        <p:spPr bwMode="auto">
          <a:xfrm>
            <a:off x="4267406" y="3581816"/>
            <a:ext cx="693411" cy="936104"/>
          </a:xfrm>
          <a:prstGeom prst="rect">
            <a:avLst/>
          </a:prstGeom>
          <a:noFill/>
          <a:ln w="127000" cmpd="thickThin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890492" y="3152580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510335" y="3271674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1" name="Rounded Rectangle 10"/>
          <p:cNvSpPr/>
          <p:nvPr/>
        </p:nvSpPr>
        <p:spPr>
          <a:xfrm>
            <a:off x="6241129" y="3271674"/>
            <a:ext cx="1669143" cy="7078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431629" y="3436705"/>
            <a:ext cx="126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Aplicações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" name="Picture 13" descr="bigstockphoto_Symbol_Person_Choice_Silhouett_24209603-300x300.jp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4" y="2923235"/>
            <a:ext cx="1664162" cy="1346574"/>
          </a:xfrm>
          <a:prstGeom prst="rect">
            <a:avLst/>
          </a:prstGeom>
        </p:spPr>
      </p:pic>
      <p:pic>
        <p:nvPicPr>
          <p:cNvPr id="19" name="Picture 18" descr="740px-Curly_Brackets_sv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46" y="4363117"/>
            <a:ext cx="6045400" cy="10185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35636" y="5551714"/>
            <a:ext cx="2889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rgbClr val="1B2859"/>
                </a:solidFill>
              </a:rPr>
              <a:t>Middleware</a:t>
            </a:r>
            <a:endParaRPr lang="pt-BR" sz="4000" dirty="0">
              <a:solidFill>
                <a:srgbClr val="1B28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2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pic>
        <p:nvPicPr>
          <p:cNvPr id="10" name="Picture 9" descr="reconhecimento-simpl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1" y="1849152"/>
            <a:ext cx="7090097" cy="25822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31955" y="4663161"/>
            <a:ext cx="6127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Obtenção da imagem de entrada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Pré-processamento da imagem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Detecção Facial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Processamento da imagem da face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Reconhecimento facial</a:t>
            </a:r>
            <a:endParaRPr lang="pt-B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6275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4806"/>
            <a:ext cx="8229600" cy="4809032"/>
          </a:xfrm>
        </p:spPr>
        <p:txBody>
          <a:bodyPr/>
          <a:lstStyle/>
          <a:p>
            <a:r>
              <a:rPr lang="en-US" dirty="0" err="1" smtClean="0"/>
              <a:t>Detecção</a:t>
            </a:r>
            <a:r>
              <a:rPr lang="en-US" dirty="0" smtClean="0"/>
              <a:t> Facial</a:t>
            </a:r>
          </a:p>
          <a:p>
            <a:pPr lvl="1"/>
            <a:r>
              <a:rPr lang="en-US" dirty="0" err="1" smtClean="0"/>
              <a:t>Método</a:t>
            </a:r>
            <a:r>
              <a:rPr lang="en-US" dirty="0" smtClean="0"/>
              <a:t> Viola-Jones</a:t>
            </a:r>
          </a:p>
          <a:p>
            <a:pPr lvl="2"/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2"/>
            <a:r>
              <a:rPr lang="en-US" dirty="0" err="1" smtClean="0"/>
              <a:t>Classificador</a:t>
            </a:r>
            <a:r>
              <a:rPr lang="en-US" dirty="0" smtClean="0"/>
              <a:t> de Faces </a:t>
            </a:r>
            <a:r>
              <a:rPr lang="en-US" dirty="0" err="1" smtClean="0"/>
              <a:t>Frontais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err="1"/>
              <a:t>Reconhecimento</a:t>
            </a:r>
            <a:r>
              <a:rPr lang="en-US" dirty="0"/>
              <a:t> Facial</a:t>
            </a:r>
          </a:p>
          <a:p>
            <a:pPr lvl="1"/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Eigenfaces</a:t>
            </a:r>
            <a:endParaRPr lang="en-US" dirty="0"/>
          </a:p>
          <a:p>
            <a:pPr lvl="2"/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en-US" dirty="0" err="1"/>
              <a:t>OpenCV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74622" y="51266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47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31099" y="3663950"/>
            <a:ext cx="965201" cy="5148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20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pic>
        <p:nvPicPr>
          <p:cNvPr id="1027" name="Picture 3" descr="C:\Users\Tales\Documents\GitHub\Projeto-Final\figuras\1.Introducao\dsoa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29" y="2152734"/>
            <a:ext cx="4302264" cy="42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5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5818"/>
            <a:ext cx="8229600" cy="1066800"/>
          </a:xfrm>
        </p:spPr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e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Experimentais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905380" cy="4592638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 smtClean="0"/>
          </a:p>
          <a:p>
            <a:r>
              <a:rPr lang="en-US" dirty="0" err="1" smtClean="0"/>
              <a:t>Localização</a:t>
            </a:r>
            <a:endParaRPr lang="en-US" dirty="0" smtClean="0"/>
          </a:p>
          <a:p>
            <a:r>
              <a:rPr lang="en-US" dirty="0" err="1" smtClean="0"/>
              <a:t>Identificação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pic>
        <p:nvPicPr>
          <p:cNvPr id="4" name="Picture 3" descr="laic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80" y="1616022"/>
            <a:ext cx="4324220" cy="36072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59572" y="5223273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Laboratório LAICO/UnB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7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7277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sz="3200" b="1" dirty="0" err="1" smtClean="0"/>
              <a:t>Detecção</a:t>
            </a:r>
            <a:endParaRPr lang="en-US" sz="3200" b="1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5" y="4992759"/>
            <a:ext cx="2156174" cy="1459657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36" y="4992758"/>
            <a:ext cx="2156174" cy="1459657"/>
          </a:xfrm>
          <a:prstGeom prst="rect">
            <a:avLst/>
          </a:prstGeom>
        </p:spPr>
      </p:pic>
      <p:pic>
        <p:nvPicPr>
          <p:cNvPr id="7" name="Picture 6" descr="3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93" y="4992758"/>
            <a:ext cx="2166727" cy="1459658"/>
          </a:xfrm>
          <a:prstGeom prst="rect">
            <a:avLst/>
          </a:prstGeom>
        </p:spPr>
      </p:pic>
      <p:pic>
        <p:nvPicPr>
          <p:cNvPr id="8" name="Picture 7" descr="4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235" y="4992758"/>
            <a:ext cx="2160656" cy="1459657"/>
          </a:xfrm>
          <a:prstGeom prst="rect">
            <a:avLst/>
          </a:prstGeom>
        </p:spPr>
      </p:pic>
      <p:pic>
        <p:nvPicPr>
          <p:cNvPr id="3" name="Picture 2" descr="laico-teste-deteccao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01" y="1462158"/>
            <a:ext cx="4232334" cy="3530600"/>
          </a:xfrm>
          <a:prstGeom prst="rect">
            <a:avLst/>
          </a:prstGeom>
        </p:spPr>
      </p:pic>
      <p:sp>
        <p:nvSpPr>
          <p:cNvPr id="9" name="TextBox 14"/>
          <p:cNvSpPr txBox="1"/>
          <p:nvPr/>
        </p:nvSpPr>
        <p:spPr>
          <a:xfrm>
            <a:off x="97075" y="4992758"/>
            <a:ext cx="29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2401186" y="50087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</a:t>
            </a:r>
            <a:endParaRPr lang="pt-BR" b="1" dirty="0" smtClean="0">
              <a:solidFill>
                <a:schemeClr val="bg1"/>
              </a:solidFill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4659830" y="498758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3</a:t>
            </a:r>
            <a:endParaRPr lang="pt-BR" b="1" dirty="0" smtClean="0">
              <a:solidFill>
                <a:schemeClr val="bg1"/>
              </a:solidFill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6932752" y="4987585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527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25488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sz="3200" b="1" dirty="0" err="1" smtClean="0"/>
              <a:t>Oclusão</a:t>
            </a:r>
            <a:endParaRPr lang="en-US" sz="3200" b="1" dirty="0"/>
          </a:p>
        </p:txBody>
      </p:sp>
      <p:pic>
        <p:nvPicPr>
          <p:cNvPr id="5" name="Picture 4" descr="oclusao_corretament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7" y="1915762"/>
            <a:ext cx="3243571" cy="2160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42" y="4126209"/>
            <a:ext cx="175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Oclusão parcial</a:t>
            </a:r>
            <a:endParaRPr lang="pt-BR" dirty="0"/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1915762"/>
            <a:ext cx="1829725" cy="1227504"/>
          </a:xfrm>
          <a:prstGeom prst="rect">
            <a:avLst/>
          </a:prstGeom>
        </p:spPr>
      </p:pic>
      <p:pic>
        <p:nvPicPr>
          <p:cNvPr id="8" name="Picture 7" descr="2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3" y="1915762"/>
            <a:ext cx="1819564" cy="1227504"/>
          </a:xfrm>
          <a:prstGeom prst="rect">
            <a:avLst/>
          </a:prstGeom>
        </p:spPr>
      </p:pic>
      <p:pic>
        <p:nvPicPr>
          <p:cNvPr id="9" name="Picture 8" descr="3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3288454"/>
            <a:ext cx="1829725" cy="1238583"/>
          </a:xfrm>
          <a:prstGeom prst="rect">
            <a:avLst/>
          </a:prstGeom>
        </p:spPr>
      </p:pic>
      <p:pic>
        <p:nvPicPr>
          <p:cNvPr id="10" name="Picture 9" descr="4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3" y="3288453"/>
            <a:ext cx="1819564" cy="1226673"/>
          </a:xfrm>
          <a:prstGeom prst="rect">
            <a:avLst/>
          </a:prstGeom>
        </p:spPr>
      </p:pic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4692776"/>
            <a:ext cx="1829725" cy="1230067"/>
          </a:xfrm>
          <a:prstGeom prst="rect">
            <a:avLst/>
          </a:prstGeom>
        </p:spPr>
      </p:pic>
      <p:pic>
        <p:nvPicPr>
          <p:cNvPr id="12" name="Picture 11" descr="6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2" y="4692775"/>
            <a:ext cx="1823363" cy="12300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89995" y="6230658"/>
            <a:ext cx="239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Oclusão momentânea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4560992" y="1823052"/>
            <a:ext cx="29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1600" y="1823052"/>
            <a:ext cx="32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2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60992" y="3188123"/>
            <a:ext cx="32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3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0134" y="3194900"/>
            <a:ext cx="33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4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8225" y="4616809"/>
            <a:ext cx="32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0639" y="4616809"/>
            <a:ext cx="33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6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87" y="484779"/>
            <a:ext cx="8741901" cy="1066800"/>
          </a:xfrm>
        </p:spPr>
        <p:txBody>
          <a:bodyPr/>
          <a:lstStyle/>
          <a:p>
            <a:r>
              <a:rPr lang="en-US" dirty="0"/>
              <a:t>Testes – </a:t>
            </a:r>
            <a:r>
              <a:rPr lang="en-US" dirty="0" err="1"/>
              <a:t>Rastreamento</a:t>
            </a:r>
            <a:r>
              <a:rPr lang="en-US" dirty="0"/>
              <a:t> </a:t>
            </a:r>
            <a:r>
              <a:rPr lang="en-US" b="1" dirty="0" smtClean="0"/>
              <a:t>- </a:t>
            </a:r>
            <a:r>
              <a:rPr lang="en-US" sz="3600" b="1" dirty="0" err="1" smtClean="0"/>
              <a:t>Interferências</a:t>
            </a:r>
            <a:endParaRPr lang="en-US" sz="3600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8" y="2404483"/>
            <a:ext cx="3640683" cy="2444094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06" y="2404483"/>
            <a:ext cx="3645688" cy="2444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1705" y="4950554"/>
            <a:ext cx="243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Interação com objetos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5154292" y="4950554"/>
            <a:ext cx="267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Interação entre usuários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7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endParaRPr lang="en-US" sz="3600" dirty="0"/>
          </a:p>
        </p:txBody>
      </p:sp>
      <p:pic>
        <p:nvPicPr>
          <p:cNvPr id="2050" name="Picture 2" descr="C:\Users\Tales\Downloads\Imagem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918" y="1801234"/>
            <a:ext cx="66421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6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Imagens\Image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86" y="1413035"/>
            <a:ext cx="4690273" cy="52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Imagens\Imagem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86" y="1413035"/>
            <a:ext cx="4690112" cy="52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ales\Downloads\IC53468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86" y="1413034"/>
            <a:ext cx="4690111" cy="520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6257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martRoom2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3" y="1371600"/>
            <a:ext cx="8670396" cy="52022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3857"/>
            <a:ext cx="8229600" cy="5829981"/>
          </a:xfrm>
        </p:spPr>
        <p:txBody>
          <a:bodyPr/>
          <a:lstStyle/>
          <a:p>
            <a:r>
              <a:rPr lang="en-US" dirty="0" err="1" smtClean="0"/>
              <a:t>Informações</a:t>
            </a:r>
            <a:r>
              <a:rPr lang="en-US" dirty="0" smtClean="0"/>
              <a:t> de </a:t>
            </a:r>
            <a:r>
              <a:rPr lang="en-US" dirty="0" err="1" smtClean="0"/>
              <a:t>Contexto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4758" y="1501853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Temperatura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574758" y="2038418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Luminosidade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3239410" y="3021681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Quantidade</a:t>
            </a:r>
            <a:endParaRPr lang="pt-BR" dirty="0"/>
          </a:p>
        </p:txBody>
      </p:sp>
      <p:sp>
        <p:nvSpPr>
          <p:cNvPr id="10" name="Rounded Rectangle 9"/>
          <p:cNvSpPr/>
          <p:nvPr/>
        </p:nvSpPr>
        <p:spPr>
          <a:xfrm>
            <a:off x="3239410" y="3606512"/>
            <a:ext cx="1715008" cy="9467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Frequência de entrada e saída</a:t>
            </a:r>
            <a:endParaRPr lang="pt-BR" dirty="0"/>
          </a:p>
        </p:txBody>
      </p:sp>
      <p:sp>
        <p:nvSpPr>
          <p:cNvPr id="11" name="Rounded Rectangle 10"/>
          <p:cNvSpPr/>
          <p:nvPr/>
        </p:nvSpPr>
        <p:spPr>
          <a:xfrm>
            <a:off x="3239410" y="5170324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Quem são?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3239410" y="4604246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Onde estão?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3239410" y="5722392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que estão fazendo?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574758" y="2548875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Umidade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380838" y="4715400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Usuários</a:t>
            </a:r>
            <a:endParaRPr lang="pt-BR" dirty="0"/>
          </a:p>
        </p:txBody>
      </p:sp>
      <p:sp>
        <p:nvSpPr>
          <p:cNvPr id="18" name="Right Arrow 17"/>
          <p:cNvSpPr/>
          <p:nvPr/>
        </p:nvSpPr>
        <p:spPr>
          <a:xfrm rot="18419709">
            <a:off x="1935703" y="3791099"/>
            <a:ext cx="1356375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ight Arrow 18"/>
          <p:cNvSpPr/>
          <p:nvPr/>
        </p:nvSpPr>
        <p:spPr>
          <a:xfrm rot="19588835">
            <a:off x="2286614" y="4388856"/>
            <a:ext cx="952144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ight Arrow 19"/>
          <p:cNvSpPr/>
          <p:nvPr/>
        </p:nvSpPr>
        <p:spPr>
          <a:xfrm rot="20737042">
            <a:off x="2477314" y="4790167"/>
            <a:ext cx="711238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ight Arrow 20"/>
          <p:cNvSpPr/>
          <p:nvPr/>
        </p:nvSpPr>
        <p:spPr>
          <a:xfrm rot="853244">
            <a:off x="2402223" y="5221516"/>
            <a:ext cx="620570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ight Arrow 21"/>
          <p:cNvSpPr/>
          <p:nvPr/>
        </p:nvSpPr>
        <p:spPr>
          <a:xfrm rot="1230793">
            <a:off x="2275060" y="5584730"/>
            <a:ext cx="835113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0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endParaRPr lang="en-US" sz="3600" b="1" dirty="0"/>
          </a:p>
        </p:txBody>
      </p:sp>
      <p:pic>
        <p:nvPicPr>
          <p:cNvPr id="1027" name="Picture 3" descr="C:\Users\Tales\Documents\GitHub\Projeto-Final\figuras\5.Testes\grafico-eixo-z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38743"/>
            <a:ext cx="4593437" cy="347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Tales\Documents\GitHub\Projeto-Final\figuras\5.Testes\grafico-eixo-x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435" y="1842782"/>
            <a:ext cx="4550563" cy="33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716598" y="5355973"/>
            <a:ext cx="239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Erro: (27,19mm, 79,29mm)</a:t>
            </a:r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00799" y="5355975"/>
            <a:ext cx="239183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Erro: (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3,21mm, 111,75mm</a:t>
            </a:r>
            <a:r>
              <a:rPr lang="pt-B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950899193"/>
              </p:ext>
            </p:extLst>
          </p:nvPr>
        </p:nvGraphicFramePr>
        <p:xfrm>
          <a:off x="1203979" y="1990233"/>
          <a:ext cx="2185476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6" name="Grupo 15"/>
          <p:cNvGrpSpPr/>
          <p:nvPr/>
        </p:nvGrpSpPr>
        <p:grpSpPr>
          <a:xfrm>
            <a:off x="5593478" y="1960330"/>
            <a:ext cx="2641600" cy="307777"/>
            <a:chOff x="1066" y="0"/>
            <a:chExt cx="2183343" cy="307777"/>
          </a:xfrm>
        </p:grpSpPr>
        <p:sp>
          <p:nvSpPr>
            <p:cNvPr id="17" name="Retângulo de cantos arredondados 16"/>
            <p:cNvSpPr/>
            <p:nvPr/>
          </p:nvSpPr>
          <p:spPr>
            <a:xfrm>
              <a:off x="1066" y="0"/>
              <a:ext cx="2183343" cy="30777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tângulo 17"/>
            <p:cNvSpPr/>
            <p:nvPr/>
          </p:nvSpPr>
          <p:spPr>
            <a:xfrm>
              <a:off x="16090" y="15024"/>
              <a:ext cx="2153295" cy="2777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kern="1200" dirty="0" smtClean="0"/>
                <a:t>Eixo X</a:t>
              </a:r>
              <a:endParaRPr lang="pt-BR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31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- </a:t>
            </a:r>
            <a:r>
              <a:rPr lang="en-US" dirty="0" err="1" smtClean="0"/>
              <a:t>Identificação</a:t>
            </a:r>
            <a:endParaRPr lang="en-US" dirty="0"/>
          </a:p>
        </p:txBody>
      </p:sp>
      <p:pic>
        <p:nvPicPr>
          <p:cNvPr id="4" name="Content Placeholder 3" descr="Captura de tela 2011-12-03 às 18.47.25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08" b="-6508"/>
          <a:stretch>
            <a:fillRect/>
          </a:stretch>
        </p:blipFill>
        <p:spPr>
          <a:xfrm>
            <a:off x="1446167" y="1354084"/>
            <a:ext cx="6081843" cy="3645118"/>
          </a:xfrm>
        </p:spPr>
      </p:pic>
      <p:sp>
        <p:nvSpPr>
          <p:cNvPr id="5" name="TextBox 4"/>
          <p:cNvSpPr txBox="1"/>
          <p:nvPr/>
        </p:nvSpPr>
        <p:spPr>
          <a:xfrm>
            <a:off x="3281689" y="5108155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 smtClean="0"/>
              <a:t>Verdadeiro Positivo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Verdadeiro Negativo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Falso Negativo</a:t>
            </a:r>
            <a:endParaRPr lang="pt-BR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4302125" y="3533775"/>
            <a:ext cx="441326" cy="2000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95%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281689" y="5398921"/>
            <a:ext cx="256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Etapas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81689" y="5398921"/>
            <a:ext cx="256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Cenários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97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 animBg="1"/>
      <p:bldP spid="6" grpId="0"/>
      <p:bldP spid="6" grpId="1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aptura de tela 2011-12-03 às 18.52.56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67" b="-7667"/>
          <a:stretch>
            <a:fillRect/>
          </a:stretch>
        </p:blipFill>
        <p:spPr>
          <a:xfrm>
            <a:off x="1316383" y="1233686"/>
            <a:ext cx="6878570" cy="421551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Identificação</a:t>
            </a:r>
            <a:r>
              <a:rPr lang="en-US" dirty="0" smtClean="0"/>
              <a:t> – 1º </a:t>
            </a:r>
            <a:r>
              <a:rPr lang="en-US" dirty="0" err="1" smtClean="0"/>
              <a:t>Cenário</a:t>
            </a:r>
            <a:endParaRPr lang="en-US" dirty="0"/>
          </a:p>
        </p:txBody>
      </p:sp>
      <p:pic>
        <p:nvPicPr>
          <p:cNvPr id="8" name="Picture 7" descr="Captura de tela 2011-12-03 às 18.53.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59" y="5449199"/>
            <a:ext cx="3873500" cy="10668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302784" y="2786742"/>
            <a:ext cx="449942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255284" y="3205842"/>
            <a:ext cx="449942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7074809" y="4891767"/>
            <a:ext cx="488041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067426" y="4467225"/>
            <a:ext cx="502558" cy="205467"/>
          </a:xfrm>
          <a:prstGeom prst="rect">
            <a:avLst/>
          </a:prstGeom>
          <a:noFill/>
          <a:ln w="19050">
            <a:solidFill>
              <a:srgbClr val="E8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98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Identificação</a:t>
            </a:r>
            <a:r>
              <a:rPr lang="en-US" dirty="0" smtClean="0"/>
              <a:t> – 2º </a:t>
            </a:r>
            <a:r>
              <a:rPr lang="en-US" dirty="0" err="1"/>
              <a:t>Cenário</a:t>
            </a:r>
            <a:endParaRPr lang="en-US" dirty="0"/>
          </a:p>
        </p:txBody>
      </p:sp>
      <p:pic>
        <p:nvPicPr>
          <p:cNvPr id="5" name="Picture 4" descr="Captura de tela 2011-12-03 às 18.53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3" y="1625746"/>
            <a:ext cx="7123073" cy="3777983"/>
          </a:xfrm>
          <a:prstGeom prst="rect">
            <a:avLst/>
          </a:prstGeom>
        </p:spPr>
      </p:pic>
      <p:pic>
        <p:nvPicPr>
          <p:cNvPr id="6" name="Picture 5" descr="Captura de tela 2011-12-03 às 18.53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56" y="5564308"/>
            <a:ext cx="3695700" cy="101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34989" y="5569636"/>
            <a:ext cx="975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+8,87%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6169" y="5838821"/>
            <a:ext cx="9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-11,27%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4696" y="6141637"/>
            <a:ext cx="84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+2,4%</a:t>
            </a: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8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Integração</a:t>
            </a:r>
            <a:endParaRPr lang="en-US" dirty="0"/>
          </a:p>
        </p:txBody>
      </p:sp>
      <p:pic>
        <p:nvPicPr>
          <p:cNvPr id="5" name="Picture 4" descr="twee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0" y="2136909"/>
            <a:ext cx="6883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err="1" smtClean="0"/>
              <a:t>Conclusão</a:t>
            </a:r>
            <a:endParaRPr lang="en-US" dirty="0"/>
          </a:p>
        </p:txBody>
      </p:sp>
      <p:sp>
        <p:nvSpPr>
          <p:cNvPr id="14" name="Rounded Rectangle 3"/>
          <p:cNvSpPr/>
          <p:nvPr/>
        </p:nvSpPr>
        <p:spPr>
          <a:xfrm>
            <a:off x="6882547" y="1126236"/>
            <a:ext cx="1984368" cy="12539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Middleware 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Trapezóide 23"/>
          <p:cNvSpPr/>
          <p:nvPr/>
        </p:nvSpPr>
        <p:spPr>
          <a:xfrm rot="3758356">
            <a:off x="4724745" y="782502"/>
            <a:ext cx="2001555" cy="4294775"/>
          </a:xfrm>
          <a:prstGeom prst="trapezoid">
            <a:avLst>
              <a:gd name="adj" fmla="val 50000"/>
            </a:avLst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ounded Rectangle 4"/>
          <p:cNvSpPr/>
          <p:nvPr/>
        </p:nvSpPr>
        <p:spPr>
          <a:xfrm>
            <a:off x="3235336" y="2952768"/>
            <a:ext cx="3096192" cy="18938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</a:t>
            </a:r>
            <a:r>
              <a:rPr lang="pt-BR" b="1" dirty="0" smtClean="0">
                <a:solidFill>
                  <a:srgbClr val="000000"/>
                </a:solidFill>
              </a:rPr>
              <a:t>TRUE</a:t>
            </a:r>
          </a:p>
          <a:p>
            <a:pPr algn="ctr"/>
            <a:endParaRPr lang="pt-BR" b="1" dirty="0" smtClean="0">
              <a:solidFill>
                <a:srgbClr val="000000"/>
              </a:solidFill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</a:rPr>
              <a:t>(Tracking </a:t>
            </a:r>
            <a:r>
              <a:rPr lang="en-GB" sz="1600" dirty="0">
                <a:solidFill>
                  <a:srgbClr val="000000"/>
                </a:solidFill>
              </a:rPr>
              <a:t>and Recognizing Users in the </a:t>
            </a:r>
            <a:r>
              <a:rPr lang="en-GB" sz="1600" dirty="0" smtClean="0">
                <a:solidFill>
                  <a:srgbClr val="000000"/>
                </a:solidFill>
              </a:rPr>
              <a:t>Environment)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17" name="Picture 2" descr="I:\Nova pasta\Sem-Título-1.gi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664916" y="1581036"/>
            <a:ext cx="855431" cy="769767"/>
          </a:xfrm>
          <a:prstGeom prst="rect">
            <a:avLst/>
          </a:prstGeom>
          <a:noFill/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3" y="2966623"/>
            <a:ext cx="1892826" cy="1143318"/>
          </a:xfrm>
          <a:prstGeom prst="rect">
            <a:avLst/>
          </a:prstGeom>
        </p:spPr>
      </p:pic>
      <p:sp>
        <p:nvSpPr>
          <p:cNvPr id="19" name="Striped Right Arrow 10"/>
          <p:cNvSpPr/>
          <p:nvPr/>
        </p:nvSpPr>
        <p:spPr>
          <a:xfrm>
            <a:off x="2122900" y="3216932"/>
            <a:ext cx="978408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1"/>
          <p:cNvSpPr txBox="1"/>
          <p:nvPr/>
        </p:nvSpPr>
        <p:spPr>
          <a:xfrm>
            <a:off x="630381" y="3844838"/>
            <a:ext cx="84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Kinect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06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Futuros</a:t>
            </a:r>
            <a:endParaRPr lang="en-US" dirty="0"/>
          </a:p>
        </p:txBody>
      </p:sp>
      <p:pic>
        <p:nvPicPr>
          <p:cNvPr id="1026" name="Picture 2" descr="C:\Users\Tales\Documents\GitHub\Artigo-TRUE-SBCUP\img\multiples_kinec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95966"/>
            <a:ext cx="8269169" cy="350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8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rris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414" y="812801"/>
            <a:ext cx="4381500" cy="584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572439">
            <a:off x="3451815" y="3186003"/>
            <a:ext cx="2047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Obrigado!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39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6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465"/>
            <a:ext cx="8229600" cy="1066800"/>
          </a:xfrm>
        </p:spPr>
        <p:txBody>
          <a:bodyPr/>
          <a:lstStyle/>
          <a:p>
            <a:r>
              <a:rPr lang="en-US" dirty="0" err="1"/>
              <a:t>Rastreamento</a:t>
            </a:r>
            <a:r>
              <a:rPr lang="en-US" dirty="0"/>
              <a:t> - </a:t>
            </a:r>
            <a:r>
              <a:rPr lang="en-US" dirty="0" err="1"/>
              <a:t>R</a:t>
            </a:r>
            <a:r>
              <a:rPr lang="en-US" dirty="0" err="1" smtClean="0"/>
              <a:t>epresentação</a:t>
            </a:r>
            <a:endParaRPr lang="en-US" dirty="0"/>
          </a:p>
        </p:txBody>
      </p:sp>
      <p:pic>
        <p:nvPicPr>
          <p:cNvPr id="12" name="Picture 11" descr="representaca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5" y="1856621"/>
            <a:ext cx="7475345" cy="39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ales\Documents\GitHub\Projeto-Final\figuras\3.TrabalhosCorrelatos\micasa_aviary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860" y="4635910"/>
            <a:ext cx="3899140" cy="222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chil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722" y="695325"/>
            <a:ext cx="2531078" cy="1909852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5325"/>
            <a:ext cx="8229600" cy="5878513"/>
          </a:xfrm>
        </p:spPr>
        <p:txBody>
          <a:bodyPr/>
          <a:lstStyle/>
          <a:p>
            <a:r>
              <a:rPr lang="en-US" b="1" dirty="0" err="1"/>
              <a:t>Projeto</a:t>
            </a:r>
            <a:r>
              <a:rPr lang="en-US" b="1" dirty="0"/>
              <a:t> </a:t>
            </a:r>
            <a:r>
              <a:rPr lang="en-US" b="1" dirty="0" smtClean="0"/>
              <a:t>CHIL</a:t>
            </a:r>
          </a:p>
          <a:p>
            <a:pPr lvl="1"/>
            <a:r>
              <a:rPr lang="pt-BR" dirty="0" smtClean="0"/>
              <a:t>15 </a:t>
            </a:r>
            <a:r>
              <a:rPr lang="pt-BR" dirty="0"/>
              <a:t>laboratórios </a:t>
            </a:r>
            <a:r>
              <a:rPr lang="pt-BR" dirty="0" smtClean="0"/>
              <a:t>internacionais</a:t>
            </a:r>
          </a:p>
          <a:p>
            <a:pPr lvl="1"/>
            <a:r>
              <a:rPr lang="pt-BR" dirty="0" smtClean="0"/>
              <a:t>Identificação baseada na face</a:t>
            </a:r>
          </a:p>
          <a:p>
            <a:pPr lvl="1"/>
            <a:r>
              <a:rPr lang="pt-BR" dirty="0" smtClean="0"/>
              <a:t>Não implementa localização</a:t>
            </a:r>
          </a:p>
          <a:p>
            <a:r>
              <a:rPr lang="en-US" b="1" dirty="0"/>
              <a:t>Smart </a:t>
            </a:r>
            <a:r>
              <a:rPr lang="en-US" b="1" dirty="0" smtClean="0"/>
              <a:t>Flow</a:t>
            </a:r>
            <a:endParaRPr lang="pt-BR" dirty="0" smtClean="0"/>
          </a:p>
          <a:p>
            <a:pPr lvl="1"/>
            <a:r>
              <a:rPr lang="pt-BR" dirty="0" smtClean="0"/>
              <a:t>Sistema multimodal</a:t>
            </a:r>
          </a:p>
          <a:p>
            <a:pPr lvl="1"/>
            <a:r>
              <a:rPr lang="pt-BR" dirty="0" smtClean="0"/>
              <a:t>Identificação baseada na face</a:t>
            </a:r>
          </a:p>
          <a:p>
            <a:pPr lvl="1"/>
            <a:r>
              <a:rPr lang="pt-BR" dirty="0" smtClean="0"/>
              <a:t>Localização </a:t>
            </a:r>
            <a:r>
              <a:rPr lang="pt-BR" dirty="0"/>
              <a:t>baseado </a:t>
            </a:r>
            <a:r>
              <a:rPr lang="pt-BR" dirty="0" smtClean="0"/>
              <a:t>em áudio</a:t>
            </a:r>
          </a:p>
          <a:p>
            <a:r>
              <a:rPr lang="en-US" b="1" dirty="0"/>
              <a:t>AVIARY E </a:t>
            </a:r>
            <a:r>
              <a:rPr lang="en-US" b="1" dirty="0" smtClean="0"/>
              <a:t>MICASA</a:t>
            </a:r>
            <a:endParaRPr lang="pt-BR" dirty="0" smtClean="0"/>
          </a:p>
          <a:p>
            <a:pPr lvl="1"/>
            <a:r>
              <a:rPr lang="pt-BR" dirty="0"/>
              <a:t>Identificação </a:t>
            </a:r>
            <a:r>
              <a:rPr lang="pt-BR" dirty="0" smtClean="0"/>
              <a:t>baseada na face</a:t>
            </a:r>
            <a:endParaRPr lang="pt-BR" dirty="0"/>
          </a:p>
          <a:p>
            <a:pPr lvl="1"/>
            <a:r>
              <a:rPr lang="pt-BR" dirty="0"/>
              <a:t>Não implementa localização</a:t>
            </a:r>
            <a:endParaRPr lang="pt-BR" dirty="0" smtClean="0"/>
          </a:p>
          <a:p>
            <a:pPr marL="411162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1026" name="Picture 2" descr="C:\Users\Tales\Documents\GitHub\Projeto-Final\figuras\3.TrabalhosCorrelatos\upc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522" y="2794959"/>
            <a:ext cx="2741478" cy="168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73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74" y="719649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Identificação</a:t>
            </a:r>
            <a:r>
              <a:rPr lang="en-US" dirty="0"/>
              <a:t> – </a:t>
            </a:r>
            <a:r>
              <a:rPr lang="en-US" dirty="0" err="1"/>
              <a:t>Reconhecimento</a:t>
            </a:r>
            <a:r>
              <a:rPr lang="en-US" dirty="0"/>
              <a:t> Facial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3404"/>
            <a:ext cx="8229600" cy="4880434"/>
          </a:xfrm>
        </p:spPr>
        <p:txBody>
          <a:bodyPr/>
          <a:lstStyle/>
          <a:p>
            <a:r>
              <a:rPr lang="en-US" dirty="0" err="1" smtClean="0"/>
              <a:t>Distâncias</a:t>
            </a:r>
            <a:r>
              <a:rPr lang="en-US" dirty="0" smtClean="0"/>
              <a:t> entre </a:t>
            </a:r>
            <a:r>
              <a:rPr lang="en-US" dirty="0" err="1" smtClean="0"/>
              <a:t>imagens</a:t>
            </a:r>
            <a:endParaRPr lang="en-US" dirty="0" smtClean="0"/>
          </a:p>
          <a:p>
            <a:pPr lvl="1"/>
            <a:r>
              <a:rPr lang="en-US" dirty="0" err="1" smtClean="0"/>
              <a:t>Euclidiana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Mahalanobis</a:t>
            </a:r>
            <a:endParaRPr lang="en-US" dirty="0"/>
          </a:p>
        </p:txBody>
      </p:sp>
      <p:pic>
        <p:nvPicPr>
          <p:cNvPr id="4" name="Picture 3" descr="graficoDistanciaEntrePonto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826" y="2804728"/>
            <a:ext cx="2719825" cy="21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a de tela 2011-12-03 às 15.47.5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22" b="-31822"/>
          <a:stretch>
            <a:fillRect/>
          </a:stretch>
        </p:blipFill>
        <p:spPr>
          <a:xfrm>
            <a:off x="457200" y="1649413"/>
            <a:ext cx="8229600" cy="492442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223"/>
            <a:ext cx="8229600" cy="4682615"/>
          </a:xfrm>
        </p:spPr>
        <p:txBody>
          <a:bodyPr/>
          <a:lstStyle/>
          <a:p>
            <a:r>
              <a:rPr lang="en-US" dirty="0" err="1" smtClean="0"/>
              <a:t>Número</a:t>
            </a:r>
            <a:r>
              <a:rPr lang="en-US" dirty="0" smtClean="0"/>
              <a:t> total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reconhecido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nomes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confiança</a:t>
            </a:r>
            <a:r>
              <a:rPr lang="en-US" dirty="0" smtClean="0"/>
              <a:t> </a:t>
            </a:r>
            <a:r>
              <a:rPr lang="en-US" dirty="0" err="1" smtClean="0"/>
              <a:t>média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obtido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8736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5" name="Picture 4" descr="Captura de tela 2011-12-03 às 16.42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03" y="4649546"/>
            <a:ext cx="6130809" cy="13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8736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5" name="Picture 4" descr="Captura de tela 2011-12-03 às 16.4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737" y="2122784"/>
            <a:ext cx="4320107" cy="1464094"/>
          </a:xfrm>
          <a:prstGeom prst="rect">
            <a:avLst/>
          </a:prstGeom>
        </p:spPr>
      </p:pic>
      <p:pic>
        <p:nvPicPr>
          <p:cNvPr id="6" name="Picture 5" descr="Captura de tela 2011-12-03 às 16.45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20" y="3651773"/>
            <a:ext cx="5602704" cy="1095959"/>
          </a:xfrm>
          <a:prstGeom prst="rect">
            <a:avLst/>
          </a:prstGeom>
        </p:spPr>
      </p:pic>
      <p:pic>
        <p:nvPicPr>
          <p:cNvPr id="7" name="Picture 6" descr="Captura de tela 2011-12-03 às 16.45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67" y="4853254"/>
            <a:ext cx="4193656" cy="108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2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3"/>
          <p:cNvSpPr/>
          <p:nvPr/>
        </p:nvSpPr>
        <p:spPr>
          <a:xfrm>
            <a:off x="6882547" y="1126236"/>
            <a:ext cx="1984368" cy="12539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Middleware 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Trapezóide 23"/>
          <p:cNvSpPr/>
          <p:nvPr/>
        </p:nvSpPr>
        <p:spPr>
          <a:xfrm rot="3758356">
            <a:off x="4724745" y="782502"/>
            <a:ext cx="2001555" cy="4294775"/>
          </a:xfrm>
          <a:prstGeom prst="trapezoid">
            <a:avLst>
              <a:gd name="adj" fmla="val 50000"/>
            </a:avLst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862175"/>
            <a:ext cx="4836146" cy="76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sz="2400" kern="1200">
                <a:solidFill>
                  <a:schemeClr val="accent1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sz="2200" kern="1200">
                <a:solidFill>
                  <a:schemeClr val="accent1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Objetivo do Trabalho</a:t>
            </a:r>
            <a:endParaRPr lang="en-US" dirty="0"/>
          </a:p>
        </p:txBody>
      </p:sp>
      <p:sp>
        <p:nvSpPr>
          <p:cNvPr id="16" name="Rounded Rectangle 4"/>
          <p:cNvSpPr/>
          <p:nvPr/>
        </p:nvSpPr>
        <p:spPr>
          <a:xfrm>
            <a:off x="3235336" y="2952768"/>
            <a:ext cx="3096192" cy="18938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</a:t>
            </a:r>
            <a:r>
              <a:rPr lang="pt-BR" b="1" dirty="0" smtClean="0">
                <a:solidFill>
                  <a:srgbClr val="000000"/>
                </a:solidFill>
              </a:rPr>
              <a:t>TRUE</a:t>
            </a:r>
          </a:p>
          <a:p>
            <a:pPr algn="ctr"/>
            <a:endParaRPr lang="pt-BR" b="1" dirty="0" smtClean="0">
              <a:solidFill>
                <a:srgbClr val="000000"/>
              </a:solidFill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</a:rPr>
              <a:t>(Tracking </a:t>
            </a:r>
            <a:r>
              <a:rPr lang="en-GB" sz="1600" dirty="0">
                <a:solidFill>
                  <a:srgbClr val="000000"/>
                </a:solidFill>
              </a:rPr>
              <a:t>and Recognizing Users in the </a:t>
            </a:r>
            <a:r>
              <a:rPr lang="en-GB" sz="1600" dirty="0" smtClean="0">
                <a:solidFill>
                  <a:srgbClr val="000000"/>
                </a:solidFill>
              </a:rPr>
              <a:t>Environment)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17" name="Picture 2" descr="I:\Nova pasta\Sem-Título-1.gi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664916" y="1581036"/>
            <a:ext cx="855431" cy="769767"/>
          </a:xfrm>
          <a:prstGeom prst="rect">
            <a:avLst/>
          </a:prstGeom>
          <a:noFill/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3" y="2966623"/>
            <a:ext cx="1892826" cy="1143318"/>
          </a:xfrm>
          <a:prstGeom prst="rect">
            <a:avLst/>
          </a:prstGeom>
        </p:spPr>
      </p:pic>
      <p:sp>
        <p:nvSpPr>
          <p:cNvPr id="19" name="Striped Right Arrow 10"/>
          <p:cNvSpPr/>
          <p:nvPr/>
        </p:nvSpPr>
        <p:spPr>
          <a:xfrm>
            <a:off x="2122900" y="3216932"/>
            <a:ext cx="978408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1"/>
          <p:cNvSpPr txBox="1"/>
          <p:nvPr/>
        </p:nvSpPr>
        <p:spPr>
          <a:xfrm>
            <a:off x="630381" y="3844838"/>
            <a:ext cx="84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Kinect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9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ales\Documents\GitHub\Projeto-Final\figuras\2.FundamentacaoTeorica\diferencailumin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669" y="1174215"/>
            <a:ext cx="4877331" cy="34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560"/>
            <a:ext cx="8229600" cy="4979278"/>
          </a:xfrm>
        </p:spPr>
        <p:txBody>
          <a:bodyPr/>
          <a:lstStyle/>
          <a:p>
            <a:r>
              <a:rPr lang="en-US" dirty="0" err="1" smtClean="0"/>
              <a:t>Desafios</a:t>
            </a:r>
            <a:endParaRPr lang="en-US" dirty="0" smtClean="0"/>
          </a:p>
          <a:p>
            <a:pPr lvl="1"/>
            <a:r>
              <a:rPr lang="en-US" dirty="0" err="1" smtClean="0"/>
              <a:t>Iluminação</a:t>
            </a:r>
            <a:endParaRPr lang="en-US" dirty="0" smtClean="0"/>
          </a:p>
          <a:p>
            <a:pPr lvl="1"/>
            <a:r>
              <a:rPr lang="en-US" dirty="0" err="1" smtClean="0"/>
              <a:t>Ângulos</a:t>
            </a:r>
            <a:endParaRPr lang="en-US" dirty="0" smtClean="0"/>
          </a:p>
          <a:p>
            <a:pPr lvl="1"/>
            <a:r>
              <a:rPr lang="en-US" dirty="0" smtClean="0"/>
              <a:t>Poses</a:t>
            </a:r>
          </a:p>
          <a:p>
            <a:pPr lvl="1"/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faciais</a:t>
            </a:r>
            <a:endParaRPr lang="en-US" dirty="0" smtClean="0"/>
          </a:p>
          <a:p>
            <a:pPr lvl="1"/>
            <a:r>
              <a:rPr lang="en-US" dirty="0" err="1" smtClean="0"/>
              <a:t>Maquiagem</a:t>
            </a:r>
            <a:endParaRPr lang="en-US" dirty="0" smtClean="0"/>
          </a:p>
          <a:p>
            <a:pPr marL="411162" lvl="1" indent="0">
              <a:buNone/>
            </a:pPr>
            <a:endParaRPr lang="en-US" dirty="0" smtClean="0"/>
          </a:p>
          <a:p>
            <a:r>
              <a:rPr lang="en-US" dirty="0" err="1" smtClean="0"/>
              <a:t>Etapas</a:t>
            </a:r>
            <a:endParaRPr lang="en-US" dirty="0" smtClean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de faces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endParaRPr lang="en-US" dirty="0" smtClean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Reconhecimento</a:t>
            </a:r>
            <a:r>
              <a:rPr lang="en-US" dirty="0" smtClean="0"/>
              <a:t> das faces </a:t>
            </a:r>
            <a:r>
              <a:rPr lang="en-US" dirty="0" err="1" smtClean="0"/>
              <a:t>encontradas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8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8207"/>
            <a:ext cx="8229600" cy="1066800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– </a:t>
            </a:r>
            <a:r>
              <a:rPr lang="en-US" dirty="0" err="1" smtClean="0"/>
              <a:t>Detecção</a:t>
            </a:r>
            <a:r>
              <a:rPr lang="en-US" dirty="0" smtClean="0"/>
              <a:t> Facial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62" y="1913659"/>
            <a:ext cx="4385748" cy="4643438"/>
          </a:xfrm>
        </p:spPr>
        <p:txBody>
          <a:bodyPr/>
          <a:lstStyle/>
          <a:p>
            <a:r>
              <a:rPr lang="en-US" dirty="0" smtClean="0"/>
              <a:t>Viola-Jones</a:t>
            </a:r>
          </a:p>
          <a:p>
            <a:pPr lvl="1"/>
            <a:r>
              <a:rPr lang="en-US" dirty="0" err="1" smtClean="0"/>
              <a:t>Bastante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endParaRPr lang="en-US" dirty="0" smtClean="0"/>
          </a:p>
          <a:p>
            <a:pPr lvl="1"/>
            <a:r>
              <a:rPr lang="en-US" dirty="0" smtClean="0"/>
              <a:t>Alta taxa de </a:t>
            </a:r>
            <a:r>
              <a:rPr lang="en-US" dirty="0" err="1" smtClean="0"/>
              <a:t>detecção</a:t>
            </a:r>
            <a:endParaRPr lang="en-US" dirty="0" smtClean="0"/>
          </a:p>
          <a:p>
            <a:pPr lvl="1"/>
            <a:r>
              <a:rPr lang="en-US" dirty="0" err="1" smtClean="0"/>
              <a:t>Detecção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tempo real</a:t>
            </a:r>
          </a:p>
        </p:txBody>
      </p:sp>
      <p:pic>
        <p:nvPicPr>
          <p:cNvPr id="1026" name="Picture 2" descr="C:\Users\Tales\Documents\GitHub\Projeto-Final\figuras\2.FundamentacaoTeorica\enquadramentoRost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310" y="1913659"/>
            <a:ext cx="4231266" cy="423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3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– </a:t>
            </a:r>
            <a:r>
              <a:rPr lang="en-US" dirty="0" err="1" smtClean="0"/>
              <a:t>Reconhecimento</a:t>
            </a:r>
            <a:r>
              <a:rPr lang="en-US" dirty="0" smtClean="0"/>
              <a:t> Facial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46" y="2002336"/>
            <a:ext cx="4725446" cy="4571502"/>
          </a:xfrm>
        </p:spPr>
        <p:txBody>
          <a:bodyPr/>
          <a:lstStyle/>
          <a:p>
            <a:r>
              <a:rPr lang="en-US" dirty="0" err="1" smtClean="0"/>
              <a:t>Eigenfaces</a:t>
            </a:r>
            <a:endParaRPr lang="en-US" dirty="0" smtClean="0"/>
          </a:p>
          <a:p>
            <a:pPr lvl="1"/>
            <a:r>
              <a:rPr lang="en-US" dirty="0" smtClean="0"/>
              <a:t>Base de faces </a:t>
            </a:r>
            <a:r>
              <a:rPr lang="en-US" dirty="0" err="1" smtClean="0"/>
              <a:t>relativamente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endParaRPr lang="en-US" dirty="0" smtClean="0"/>
          </a:p>
          <a:p>
            <a:pPr lvl="1"/>
            <a:r>
              <a:rPr lang="en-US" dirty="0" err="1" smtClean="0"/>
              <a:t>Infere</a:t>
            </a:r>
            <a:r>
              <a:rPr lang="en-US" dirty="0" smtClean="0"/>
              <a:t> das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endParaRPr lang="en-US" dirty="0" smtClean="0"/>
          </a:p>
          <a:p>
            <a:pPr lvl="1"/>
            <a:r>
              <a:rPr lang="en-US" dirty="0" err="1" smtClean="0"/>
              <a:t>Realiza</a:t>
            </a:r>
            <a:r>
              <a:rPr lang="en-US" dirty="0" smtClean="0"/>
              <a:t> o </a:t>
            </a:r>
            <a:r>
              <a:rPr lang="en-US" dirty="0" err="1" smtClean="0"/>
              <a:t>reconhecimento</a:t>
            </a:r>
            <a:r>
              <a:rPr lang="en-US" dirty="0" smtClean="0"/>
              <a:t> com um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reduzido</a:t>
            </a:r>
            <a:r>
              <a:rPr lang="en-US" dirty="0" smtClean="0"/>
              <a:t> de </a:t>
            </a:r>
            <a:r>
              <a:rPr lang="en-US" dirty="0" err="1" smtClean="0"/>
              <a:t>cálculos</a:t>
            </a:r>
            <a:endParaRPr lang="en-US" dirty="0"/>
          </a:p>
        </p:txBody>
      </p:sp>
      <p:pic>
        <p:nvPicPr>
          <p:cNvPr id="1026" name="Picture 2" descr="http://4.bp.blogspot.com/_GFo2NhVEkEk/S_Vdvx8_2JI/AAAAAAAAIvk/7OjX7Q9vSVc/s1600/biometric-facial-recogni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264" y="2002336"/>
            <a:ext cx="3979819" cy="410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5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92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Localização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595" y="1946847"/>
            <a:ext cx="8361818" cy="1659455"/>
          </a:xfrm>
        </p:spPr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se </a:t>
            </a:r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 de </a:t>
            </a:r>
            <a:r>
              <a:rPr lang="en-US" dirty="0" err="1" smtClean="0"/>
              <a:t>profundidade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Tempo de </a:t>
            </a:r>
            <a:r>
              <a:rPr lang="en-US" dirty="0" err="1"/>
              <a:t>Vôo</a:t>
            </a:r>
            <a:r>
              <a:rPr lang="en-US" dirty="0"/>
              <a:t> (TOF - Time of flight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Luz </a:t>
            </a:r>
            <a:r>
              <a:rPr lang="en-US" dirty="0" err="1"/>
              <a:t>Estruturada</a:t>
            </a:r>
            <a:endParaRPr lang="en-US" dirty="0"/>
          </a:p>
        </p:txBody>
      </p:sp>
      <p:pic>
        <p:nvPicPr>
          <p:cNvPr id="4" name="Picture 3" descr="structured-light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93" y="3411471"/>
            <a:ext cx="4508844" cy="33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ção_GPC_2010_DSOA_ultim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Apresentação_GPC_2010_DSOA_ultimo.thmx</Template>
  <TotalTime>4942</TotalTime>
  <Words>892</Words>
  <Application>Microsoft Office PowerPoint</Application>
  <PresentationFormat>Apresentação na tela (4:3)</PresentationFormat>
  <Paragraphs>328</Paragraphs>
  <Slides>43</Slides>
  <Notes>36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4" baseType="lpstr">
      <vt:lpstr>Apresentação_GPC_2010_DSOA_ultimo</vt:lpstr>
      <vt:lpstr>TRUE: um sistema para rastreamento, localização e identificação de usuários em ambientes inteligentes</vt:lpstr>
      <vt:lpstr>Apresentação do PowerPoint</vt:lpstr>
      <vt:lpstr>Apresentação do PowerPoint</vt:lpstr>
      <vt:lpstr>Apresentação do PowerPoint</vt:lpstr>
      <vt:lpstr>Apresentação do PowerPoint</vt:lpstr>
      <vt:lpstr>Identificação</vt:lpstr>
      <vt:lpstr>Identificação – Detecção Facial</vt:lpstr>
      <vt:lpstr>Identificação – Reconhecimento Facial</vt:lpstr>
      <vt:lpstr>Localização</vt:lpstr>
      <vt:lpstr>Rastreamento</vt:lpstr>
      <vt:lpstr>Rastreamento - Detecção</vt:lpstr>
      <vt:lpstr>Rastreamento</vt:lpstr>
      <vt:lpstr>Sistema TRUE - Arquitetura</vt:lpstr>
      <vt:lpstr>Sistema TRUE – Middleware uOS</vt:lpstr>
      <vt:lpstr>TRUE – Módulo de Registro</vt:lpstr>
      <vt:lpstr>TRUE – Módulo de Registro</vt:lpstr>
      <vt:lpstr>TRUE – Módulo de Rastreamento</vt:lpstr>
      <vt:lpstr>TRUE – Módulo de Rastreamento</vt:lpstr>
      <vt:lpstr>TRUE – Módulo de Reconhecimento</vt:lpstr>
      <vt:lpstr>TRUE – Módulo de Reconhecimento</vt:lpstr>
      <vt:lpstr>TRUE – Módulo de Reconhecimento</vt:lpstr>
      <vt:lpstr>TRUE – Módulo de Integração</vt:lpstr>
      <vt:lpstr>TRUE – Módulo de Integração</vt:lpstr>
      <vt:lpstr>Ambiente e Resultados Experimentais</vt:lpstr>
      <vt:lpstr>Testes – Rastreamento - Detecção</vt:lpstr>
      <vt:lpstr>Testes – Rastreamento - Oclusão</vt:lpstr>
      <vt:lpstr>Testes – Rastreamento - Interferências</vt:lpstr>
      <vt:lpstr>Apresentação do PowerPoint</vt:lpstr>
      <vt:lpstr>Apresentação do PowerPoint</vt:lpstr>
      <vt:lpstr>Apresentação do PowerPoint</vt:lpstr>
      <vt:lpstr>Testes - Identificação</vt:lpstr>
      <vt:lpstr>Testes – Identificação – 1º Cenário</vt:lpstr>
      <vt:lpstr>Testes – Identificação – 2º Cenário</vt:lpstr>
      <vt:lpstr>Testes – Integração</vt:lpstr>
      <vt:lpstr>Conclusão</vt:lpstr>
      <vt:lpstr>Trabalhos Futuros</vt:lpstr>
      <vt:lpstr>Apresentação do PowerPoint</vt:lpstr>
      <vt:lpstr>Apresentação do PowerPoint</vt:lpstr>
      <vt:lpstr>Rastreamento - Representação</vt:lpstr>
      <vt:lpstr>Identificação – Reconhecimento Facial</vt:lpstr>
      <vt:lpstr>TRUE – Módulo de Reconhecimento</vt:lpstr>
      <vt:lpstr>Apresentação do PowerPoint</vt:lpstr>
      <vt:lpstr>Apresentação do PowerPoint</vt:lpstr>
    </vt:vector>
  </TitlesOfParts>
  <Company>unb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TRUE: um sistema para rastreamento, localização e identificação de usuários em ambientes inteligentes</dc:title>
  <dc:creator>danilo avila;Tales Porto</dc:creator>
  <cp:lastModifiedBy>Tales</cp:lastModifiedBy>
  <cp:revision>303</cp:revision>
  <dcterms:created xsi:type="dcterms:W3CDTF">2011-12-03T10:22:09Z</dcterms:created>
  <dcterms:modified xsi:type="dcterms:W3CDTF">2012-07-10T20:12:53Z</dcterms:modified>
</cp:coreProperties>
</file>