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45"/>
  </p:notesMasterIdLst>
  <p:sldIdLst>
    <p:sldId id="256" r:id="rId2"/>
    <p:sldId id="261" r:id="rId3"/>
    <p:sldId id="262" r:id="rId4"/>
    <p:sldId id="327" r:id="rId5"/>
    <p:sldId id="264" r:id="rId6"/>
    <p:sldId id="316" r:id="rId7"/>
    <p:sldId id="317" r:id="rId8"/>
    <p:sldId id="318" r:id="rId9"/>
    <p:sldId id="315" r:id="rId10"/>
    <p:sldId id="311" r:id="rId11"/>
    <p:sldId id="313" r:id="rId12"/>
    <p:sldId id="314" r:id="rId13"/>
    <p:sldId id="275" r:id="rId14"/>
    <p:sldId id="281" r:id="rId15"/>
    <p:sldId id="292" r:id="rId16"/>
    <p:sldId id="280" r:id="rId17"/>
    <p:sldId id="287" r:id="rId18"/>
    <p:sldId id="278" r:id="rId19"/>
    <p:sldId id="279" r:id="rId20"/>
    <p:sldId id="283" r:id="rId21"/>
    <p:sldId id="282" r:id="rId22"/>
    <p:sldId id="294" r:id="rId23"/>
    <p:sldId id="296" r:id="rId24"/>
    <p:sldId id="297" r:id="rId25"/>
    <p:sldId id="298" r:id="rId26"/>
    <p:sldId id="300" r:id="rId27"/>
    <p:sldId id="301" r:id="rId28"/>
    <p:sldId id="325" r:id="rId29"/>
    <p:sldId id="305" r:id="rId30"/>
    <p:sldId id="306" r:id="rId31"/>
    <p:sldId id="307" r:id="rId32"/>
    <p:sldId id="308" r:id="rId33"/>
    <p:sldId id="309" r:id="rId34"/>
    <p:sldId id="310" r:id="rId35"/>
    <p:sldId id="322" r:id="rId36"/>
    <p:sldId id="323" r:id="rId37"/>
    <p:sldId id="276" r:id="rId38"/>
    <p:sldId id="299" r:id="rId39"/>
    <p:sldId id="312" r:id="rId40"/>
    <p:sldId id="320" r:id="rId41"/>
    <p:sldId id="286" r:id="rId42"/>
    <p:sldId id="290" r:id="rId43"/>
    <p:sldId id="291" r:id="rId44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859"/>
    <a:srgbClr val="E80000"/>
    <a:srgbClr val="A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3" autoAdjust="0"/>
    <p:restoredTop sz="80218" autoAdjust="0"/>
  </p:normalViewPr>
  <p:slideViewPr>
    <p:cSldViewPr snapToGrid="0" snapToObjects="1">
      <p:cViewPr>
        <p:scale>
          <a:sx n="50" d="100"/>
          <a:sy n="50" d="100"/>
        </p:scale>
        <p:origin x="-2040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3282"/>
    </p:cViewPr>
  </p:sorterViewPr>
  <p:notesViewPr>
    <p:cSldViewPr snapToGrid="0" snapToObjects="1">
      <p:cViewPr varScale="1">
        <p:scale>
          <a:sx n="56" d="100"/>
          <a:sy n="56" d="100"/>
        </p:scale>
        <p:origin x="-2838" y="-8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8702F9-1CB7-45AB-B1BD-DCD2945ADDB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3F88B51-F804-4F7D-BEE3-5F6E30013F6E}">
      <dgm:prSet/>
      <dgm:spPr/>
      <dgm:t>
        <a:bodyPr/>
        <a:lstStyle/>
        <a:p>
          <a:pPr rtl="0"/>
          <a:r>
            <a:rPr lang="pt-BR" b="1" dirty="0" smtClean="0"/>
            <a:t>Eixo Z</a:t>
          </a:r>
          <a:endParaRPr lang="pt-BR" dirty="0"/>
        </a:p>
      </dgm:t>
    </dgm:pt>
    <dgm:pt modelId="{C341EA9A-120B-40B3-ADA3-0E5A0A780CEF}" type="parTrans" cxnId="{583D406B-F3FA-4031-96BD-B0CF48167FFB}">
      <dgm:prSet/>
      <dgm:spPr/>
      <dgm:t>
        <a:bodyPr/>
        <a:lstStyle/>
        <a:p>
          <a:endParaRPr lang="pt-BR"/>
        </a:p>
      </dgm:t>
    </dgm:pt>
    <dgm:pt modelId="{BB6F5AE4-046D-462F-89FE-2B9E0A57C138}" type="sibTrans" cxnId="{583D406B-F3FA-4031-96BD-B0CF48167FFB}">
      <dgm:prSet/>
      <dgm:spPr/>
      <dgm:t>
        <a:bodyPr/>
        <a:lstStyle/>
        <a:p>
          <a:endParaRPr lang="pt-BR"/>
        </a:p>
      </dgm:t>
    </dgm:pt>
    <dgm:pt modelId="{ABAFEE3F-6E7C-4952-AC15-F1CAB030DE03}" type="pres">
      <dgm:prSet presAssocID="{B08702F9-1CB7-45AB-B1BD-DCD2945ADDB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F87C132-841C-47D2-99F5-D09250AC21A4}" type="pres">
      <dgm:prSet presAssocID="{53F88B51-F804-4F7D-BEE3-5F6E30013F6E}" presName="linNode" presStyleCnt="0"/>
      <dgm:spPr/>
    </dgm:pt>
    <dgm:pt modelId="{4F24481A-9494-445D-9762-D784843D2348}" type="pres">
      <dgm:prSet presAssocID="{53F88B51-F804-4F7D-BEE3-5F6E30013F6E}" presName="parentText" presStyleLbl="node1" presStyleIdx="0" presStyleCnt="1" custScaleX="277778" custLinFactNeighborX="136" custLinFactNeighborY="-5000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6764E1C-A178-4856-9284-4B2316738CF9}" type="presOf" srcId="{53F88B51-F804-4F7D-BEE3-5F6E30013F6E}" destId="{4F24481A-9494-445D-9762-D784843D2348}" srcOrd="0" destOrd="0" presId="urn:microsoft.com/office/officeart/2005/8/layout/vList5"/>
    <dgm:cxn modelId="{16AD38B7-23A1-479D-9F63-38549671E262}" type="presOf" srcId="{B08702F9-1CB7-45AB-B1BD-DCD2945ADDB1}" destId="{ABAFEE3F-6E7C-4952-AC15-F1CAB030DE03}" srcOrd="0" destOrd="0" presId="urn:microsoft.com/office/officeart/2005/8/layout/vList5"/>
    <dgm:cxn modelId="{583D406B-F3FA-4031-96BD-B0CF48167FFB}" srcId="{B08702F9-1CB7-45AB-B1BD-DCD2945ADDB1}" destId="{53F88B51-F804-4F7D-BEE3-5F6E30013F6E}" srcOrd="0" destOrd="0" parTransId="{C341EA9A-120B-40B3-ADA3-0E5A0A780CEF}" sibTransId="{BB6F5AE4-046D-462F-89FE-2B9E0A57C138}"/>
    <dgm:cxn modelId="{13A54B6C-0A3B-4F44-851B-4F67B4F8EDB7}" type="presParOf" srcId="{ABAFEE3F-6E7C-4952-AC15-F1CAB030DE03}" destId="{6F87C132-841C-47D2-99F5-D09250AC21A4}" srcOrd="0" destOrd="0" presId="urn:microsoft.com/office/officeart/2005/8/layout/vList5"/>
    <dgm:cxn modelId="{A7F4CC80-071E-422D-BD79-E77E5DCD2384}" type="presParOf" srcId="{6F87C132-841C-47D2-99F5-D09250AC21A4}" destId="{4F24481A-9494-445D-9762-D784843D234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4481A-9494-445D-9762-D784843D2348}">
      <dsp:nvSpPr>
        <dsp:cNvPr id="0" name=""/>
        <dsp:cNvSpPr/>
      </dsp:nvSpPr>
      <dsp:spPr>
        <a:xfrm>
          <a:off x="2132" y="0"/>
          <a:ext cx="2183343" cy="307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Eixo Z</a:t>
          </a:r>
          <a:endParaRPr lang="pt-BR" sz="1600" kern="1200" dirty="0"/>
        </a:p>
      </dsp:txBody>
      <dsp:txXfrm>
        <a:off x="17156" y="15024"/>
        <a:ext cx="2153295" cy="277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FD99E58-1C9B-E44B-8998-0A321153317B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6DED00D-B766-9E43-9108-934E930667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Me</a:t>
            </a:r>
            <a:r>
              <a:rPr lang="pt-BR" baseline="0" dirty="0" smtClean="0"/>
              <a:t> apresentar</a:t>
            </a:r>
          </a:p>
          <a:p>
            <a:r>
              <a:rPr lang="pt-BR" baseline="0" dirty="0" smtClean="0"/>
              <a:t>Apresentar o trabalho</a:t>
            </a:r>
          </a:p>
          <a:p>
            <a:r>
              <a:rPr lang="pt-BR" baseline="0" dirty="0" smtClean="0"/>
              <a:t>Contextualizar</a:t>
            </a:r>
          </a:p>
          <a:p>
            <a:r>
              <a:rPr lang="pt-BR" baseline="0" dirty="0" smtClean="0"/>
              <a:t>Falar dos autores presentes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04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r>
              <a:rPr lang="pt-BR" baseline="0" dirty="0" smtClean="0"/>
              <a:t> de rastreamento</a:t>
            </a:r>
          </a:p>
          <a:p>
            <a:r>
              <a:rPr lang="pt-BR" baseline="0" dirty="0" smtClean="0"/>
              <a:t>Etapas</a:t>
            </a:r>
          </a:p>
          <a:p>
            <a:pPr defTabSz="495376"/>
            <a:r>
              <a:rPr lang="pt-BR" sz="1300" dirty="0"/>
              <a:t>Falar que o rastreamento é a continuidade da localização</a:t>
            </a:r>
          </a:p>
          <a:p>
            <a:endParaRPr lang="pt-BR" u="sng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56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Definição de detecção</a:t>
            </a:r>
          </a:p>
          <a:p>
            <a:r>
              <a:rPr lang="pt-BR" dirty="0" smtClean="0"/>
              <a:t>Técnicas</a:t>
            </a:r>
          </a:p>
          <a:p>
            <a:r>
              <a:rPr lang="pt-BR" dirty="0" smtClean="0"/>
              <a:t>Subtração</a:t>
            </a:r>
            <a:r>
              <a:rPr lang="pt-BR" baseline="0" dirty="0" smtClean="0"/>
              <a:t> de fundo</a:t>
            </a:r>
          </a:p>
          <a:p>
            <a:r>
              <a:rPr lang="pt-BR" baseline="0" dirty="0" smtClean="0"/>
              <a:t>Falar da imagem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17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Conectar com o slide anterior </a:t>
            </a:r>
          </a:p>
          <a:p>
            <a:r>
              <a:rPr lang="pt-BR" dirty="0" err="1" smtClean="0"/>
              <a:t>Metodos</a:t>
            </a:r>
            <a:endParaRPr lang="pt-BR" dirty="0" smtClean="0"/>
          </a:p>
          <a:p>
            <a:r>
              <a:rPr lang="pt-BR" dirty="0" smtClean="0"/>
              <a:t>Rastreamento</a:t>
            </a:r>
            <a:r>
              <a:rPr lang="pt-BR" baseline="0" dirty="0" smtClean="0"/>
              <a:t> por silhuetas</a:t>
            </a:r>
          </a:p>
          <a:p>
            <a:r>
              <a:rPr lang="pt-BR" baseline="0" dirty="0" smtClean="0"/>
              <a:t>Imagem</a:t>
            </a:r>
          </a:p>
          <a:p>
            <a:endParaRPr lang="pt-BR" baseline="0" dirty="0" smtClean="0"/>
          </a:p>
          <a:p>
            <a:r>
              <a:rPr lang="pt-BR" baseline="0" dirty="0" smtClean="0"/>
              <a:t>O rastreamento por silhuetas é feito estimando a região da entidade a cada quadro a partir das silhuetas geradas nos quadros anteriores.</a:t>
            </a:r>
          </a:p>
          <a:p>
            <a:r>
              <a:rPr lang="pt-BR" baseline="0" dirty="0" smtClean="0"/>
              <a:t>Dados os modelos de entidades, silhuetas são rastreadas por qualquer forma de correspondência ou evolução de contorno.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22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Definição do Sistema</a:t>
            </a:r>
            <a:r>
              <a:rPr lang="pt-BR" baseline="0" dirty="0" smtClean="0"/>
              <a:t> TRUE</a:t>
            </a:r>
          </a:p>
          <a:p>
            <a:r>
              <a:rPr lang="pt-BR" baseline="0" dirty="0" smtClean="0"/>
              <a:t>C++</a:t>
            </a:r>
          </a:p>
          <a:p>
            <a:r>
              <a:rPr lang="pt-BR" baseline="0" dirty="0" err="1" smtClean="0"/>
              <a:t>Kinect</a:t>
            </a:r>
            <a:endParaRPr lang="pt-BR" baseline="0" dirty="0" smtClean="0"/>
          </a:p>
          <a:p>
            <a:r>
              <a:rPr lang="pt-BR" baseline="0" dirty="0" err="1" smtClean="0"/>
              <a:t>Modulos</a:t>
            </a:r>
            <a:r>
              <a:rPr lang="pt-BR" baseline="0" dirty="0" smtClean="0"/>
              <a:t> (ordem logica)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13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Conectar o assunto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6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Responsabilidade do modulo</a:t>
            </a:r>
          </a:p>
          <a:p>
            <a:r>
              <a:rPr lang="pt-BR" dirty="0" smtClean="0"/>
              <a:t>Etapas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55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Conectar o assunto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66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Responsabilidade do modulo</a:t>
            </a:r>
          </a:p>
          <a:p>
            <a:r>
              <a:rPr lang="pt-BR" dirty="0" err="1" smtClean="0"/>
              <a:t>OpenNI</a:t>
            </a:r>
            <a:endParaRPr lang="pt-BR" dirty="0" smtClean="0"/>
          </a:p>
          <a:p>
            <a:r>
              <a:rPr lang="pt-BR" dirty="0" smtClean="0"/>
              <a:t>Coordenadas (</a:t>
            </a:r>
            <a:r>
              <a:rPr lang="pt-BR" dirty="0" err="1" smtClean="0"/>
              <a:t>x,y,z</a:t>
            </a:r>
            <a:r>
              <a:rPr lang="pt-BR" dirty="0" smtClean="0"/>
              <a:t>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838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95376">
              <a:defRPr/>
            </a:pPr>
            <a:r>
              <a:rPr lang="pt-BR" dirty="0" smtClean="0"/>
              <a:t>Conectar o assunto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4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Responsabilidade do modulo</a:t>
            </a:r>
          </a:p>
          <a:p>
            <a:r>
              <a:rPr lang="pt-BR" dirty="0" smtClean="0"/>
              <a:t>Origem</a:t>
            </a:r>
            <a:r>
              <a:rPr lang="pt-BR" baseline="0" dirty="0" smtClean="0"/>
              <a:t> das imagens de entrada e sua características</a:t>
            </a:r>
          </a:p>
          <a:p>
            <a:r>
              <a:rPr lang="pt-BR" baseline="0" dirty="0" smtClean="0"/>
              <a:t>Etapas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4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Falar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imagem</a:t>
            </a:r>
            <a:endParaRPr lang="en-US" baseline="0" dirty="0" smtClean="0"/>
          </a:p>
          <a:p>
            <a:r>
              <a:rPr lang="en-US" baseline="0" dirty="0" err="1" smtClean="0"/>
              <a:t>Falar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aplicações</a:t>
            </a:r>
            <a:endParaRPr lang="en-US" baseline="0" dirty="0" smtClean="0"/>
          </a:p>
          <a:p>
            <a:r>
              <a:rPr lang="en-US" baseline="0" dirty="0" err="1" smtClean="0"/>
              <a:t>Conectar</a:t>
            </a:r>
            <a:r>
              <a:rPr lang="en-US" baseline="0" dirty="0" smtClean="0"/>
              <a:t> com o middleware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13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Viola-Jones</a:t>
            </a:r>
          </a:p>
          <a:p>
            <a:r>
              <a:rPr lang="pt-BR" dirty="0" err="1" smtClean="0"/>
              <a:t>OpenCV</a:t>
            </a:r>
            <a:endParaRPr lang="pt-BR" dirty="0" smtClean="0"/>
          </a:p>
          <a:p>
            <a:r>
              <a:rPr lang="pt-BR" dirty="0" smtClean="0"/>
              <a:t>Classificador</a:t>
            </a:r>
          </a:p>
          <a:p>
            <a:r>
              <a:rPr lang="pt-BR" dirty="0" smtClean="0"/>
              <a:t>Etapas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167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Criamos o driver.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07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95376">
              <a:defRPr/>
            </a:pPr>
            <a:r>
              <a:rPr lang="pt-BR" dirty="0" smtClean="0"/>
              <a:t>Responsabilidade do modulo</a:t>
            </a:r>
          </a:p>
          <a:p>
            <a:pPr defTabSz="495376">
              <a:defRPr/>
            </a:pPr>
            <a:r>
              <a:rPr lang="pt-BR" dirty="0" smtClean="0"/>
              <a:t>Driver - </a:t>
            </a:r>
            <a:r>
              <a:rPr lang="pt-BR" sz="1300" dirty="0"/>
              <a:t>Falar sobre o que é um driver</a:t>
            </a:r>
            <a:endParaRPr lang="pt-BR" dirty="0" smtClean="0"/>
          </a:p>
          <a:p>
            <a:pPr defTabSz="495376">
              <a:defRPr/>
            </a:pPr>
            <a:r>
              <a:rPr lang="pt-BR" dirty="0" err="1" smtClean="0"/>
              <a:t>UserDriver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789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Testes</a:t>
            </a:r>
          </a:p>
          <a:p>
            <a:r>
              <a:rPr lang="pt-BR" dirty="0" smtClean="0"/>
              <a:t>Laico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1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Como foi feito o teste</a:t>
            </a:r>
          </a:p>
          <a:p>
            <a:r>
              <a:rPr lang="pt-BR" baseline="0" dirty="0" smtClean="0"/>
              <a:t>Resultado</a:t>
            </a:r>
          </a:p>
          <a:p>
            <a:r>
              <a:rPr lang="pt-BR" baseline="0" dirty="0" smtClean="0"/>
              <a:t>“como a gente pode ver na imagem 3, onde ele não esta completamente no campo de visão”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47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Oclusão parcial</a:t>
            </a:r>
          </a:p>
          <a:p>
            <a:r>
              <a:rPr lang="pt-BR" baseline="0" dirty="0" err="1" smtClean="0"/>
              <a:t>Momentanea</a:t>
            </a:r>
            <a:endParaRPr lang="pt-BR" baseline="0" dirty="0" smtClean="0"/>
          </a:p>
          <a:p>
            <a:r>
              <a:rPr lang="pt-BR" baseline="0" dirty="0" smtClean="0"/>
              <a:t>Narrar a sequencia de imagens</a:t>
            </a:r>
          </a:p>
          <a:p>
            <a:r>
              <a:rPr lang="pt-BR" baseline="0" dirty="0" smtClean="0"/>
              <a:t>Problema esperado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494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Atendeu a necessidade</a:t>
            </a:r>
          </a:p>
          <a:p>
            <a:r>
              <a:rPr lang="pt-BR" dirty="0" smtClean="0"/>
              <a:t>Narrar a imagem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992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Testes realizado</a:t>
            </a:r>
            <a:r>
              <a:rPr lang="pt-BR" baseline="0" dirty="0" smtClean="0"/>
              <a:t> x e z</a:t>
            </a:r>
          </a:p>
          <a:p>
            <a:r>
              <a:rPr lang="pt-BR" baseline="0" dirty="0" smtClean="0"/>
              <a:t>Teste z</a:t>
            </a:r>
          </a:p>
          <a:p>
            <a:r>
              <a:rPr lang="pt-BR" baseline="0" dirty="0" smtClean="0"/>
              <a:t>Ranges 1 a 4 metros</a:t>
            </a:r>
          </a:p>
          <a:p>
            <a:r>
              <a:rPr lang="pt-BR" baseline="0" dirty="0" smtClean="0"/>
              <a:t>Teste x</a:t>
            </a:r>
          </a:p>
          <a:p>
            <a:r>
              <a:rPr lang="pt-BR" baseline="0" dirty="0" smtClean="0"/>
              <a:t>Ranges 1 metro para cada lado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967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Falar</a:t>
            </a:r>
            <a:r>
              <a:rPr lang="pt-BR" baseline="0" dirty="0" smtClean="0"/>
              <a:t> a legenda do </a:t>
            </a:r>
            <a:r>
              <a:rPr lang="pt-BR" baseline="0" dirty="0" err="1" smtClean="0"/>
              <a:t>grafico</a:t>
            </a:r>
            <a:endParaRPr lang="pt-BR" baseline="0" dirty="0" smtClean="0"/>
          </a:p>
          <a:p>
            <a:r>
              <a:rPr lang="pt-BR" baseline="0" dirty="0" smtClean="0"/>
              <a:t>Falar do erro de cada um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112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300" dirty="0"/>
              <a:t>"Para facilitar a visualização utilizamos uma matriz de confusão."</a:t>
            </a:r>
          </a:p>
          <a:p>
            <a:r>
              <a:rPr lang="pt-BR" baseline="0" dirty="0" smtClean="0"/>
              <a:t>Matriz de confusão</a:t>
            </a:r>
          </a:p>
          <a:p>
            <a:r>
              <a:rPr lang="pt-BR" baseline="0" dirty="0" smtClean="0"/>
              <a:t>Taxas</a:t>
            </a:r>
          </a:p>
          <a:p>
            <a:r>
              <a:rPr lang="pt-BR" baseline="0" dirty="0" smtClean="0"/>
              <a:t>Etapas</a:t>
            </a:r>
          </a:p>
          <a:p>
            <a:r>
              <a:rPr lang="pt-BR" baseline="0" dirty="0" smtClean="0"/>
              <a:t>Cenários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95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Conectar com o</a:t>
            </a:r>
            <a:r>
              <a:rPr lang="pt-BR" baseline="0" dirty="0" smtClean="0"/>
              <a:t> slide anterior</a:t>
            </a:r>
          </a:p>
          <a:p>
            <a:r>
              <a:rPr lang="pt-BR" baseline="0" dirty="0" smtClean="0"/>
              <a:t>Falar da imagem</a:t>
            </a:r>
          </a:p>
          <a:p>
            <a:r>
              <a:rPr lang="pt-BR" dirty="0" smtClean="0"/>
              <a:t>Destacar</a:t>
            </a:r>
            <a:r>
              <a:rPr lang="pt-BR" baseline="0" dirty="0" smtClean="0"/>
              <a:t> a localização e identificação</a:t>
            </a:r>
          </a:p>
          <a:p>
            <a:r>
              <a:rPr lang="pt-BR" baseline="0" dirty="0" smtClean="0"/>
              <a:t>Falar dos desafios de obtenção.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071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Cadastro</a:t>
            </a:r>
          </a:p>
          <a:p>
            <a:r>
              <a:rPr lang="pt-BR" dirty="0" smtClean="0"/>
              <a:t>Diagonal</a:t>
            </a:r>
            <a:r>
              <a:rPr lang="pt-BR" baseline="0" dirty="0" smtClean="0"/>
              <a:t> principal</a:t>
            </a:r>
            <a:endParaRPr lang="pt-BR" dirty="0" smtClean="0"/>
          </a:p>
          <a:p>
            <a:r>
              <a:rPr lang="pt-BR" dirty="0" smtClean="0"/>
              <a:t>Valores acima de 90%</a:t>
            </a:r>
          </a:p>
          <a:p>
            <a:r>
              <a:rPr lang="pt-BR" dirty="0" smtClean="0"/>
              <a:t>Valores baixos como o de 45%</a:t>
            </a:r>
          </a:p>
          <a:p>
            <a:r>
              <a:rPr lang="pt-BR" dirty="0" smtClean="0"/>
              <a:t>Taxas</a:t>
            </a:r>
            <a:r>
              <a:rPr lang="pt-BR" baseline="0" dirty="0" smtClean="0"/>
              <a:t> calculadas</a:t>
            </a:r>
          </a:p>
          <a:p>
            <a:r>
              <a:rPr lang="pt-BR" baseline="0" dirty="0" smtClean="0"/>
              <a:t>Confusão entre usuários conhecidos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239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Hipoteste</a:t>
            </a:r>
            <a:endParaRPr lang="pt-BR" dirty="0" smtClean="0"/>
          </a:p>
          <a:p>
            <a:r>
              <a:rPr lang="pt-BR" dirty="0" smtClean="0"/>
              <a:t>Cadastro</a:t>
            </a:r>
          </a:p>
          <a:p>
            <a:r>
              <a:rPr lang="pt-BR" dirty="0" smtClean="0"/>
              <a:t>Taxas</a:t>
            </a:r>
          </a:p>
          <a:p>
            <a:r>
              <a:rPr lang="pt-BR" dirty="0" smtClean="0"/>
              <a:t>Melhora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207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Origem das mensagens</a:t>
            </a:r>
          </a:p>
          <a:p>
            <a:r>
              <a:rPr lang="pt-BR" dirty="0" smtClean="0"/>
              <a:t>Aplicação</a:t>
            </a:r>
          </a:p>
          <a:p>
            <a:r>
              <a:rPr lang="pt-BR" dirty="0" smtClean="0"/>
              <a:t>Mensagens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026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Boa</a:t>
            </a:r>
            <a:r>
              <a:rPr lang="pt-BR" baseline="0" dirty="0" smtClean="0"/>
              <a:t> acurácia na identificação (80%)</a:t>
            </a:r>
          </a:p>
          <a:p>
            <a:r>
              <a:rPr lang="pt-BR" baseline="0" dirty="0" smtClean="0"/>
              <a:t>Boa localização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473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Confiança e continuidade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503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Adaptabilidadede</a:t>
            </a:r>
            <a:r>
              <a:rPr lang="pt-BR" baseline="0" dirty="0" smtClean="0"/>
              <a:t> serviços</a:t>
            </a:r>
          </a:p>
          <a:p>
            <a:r>
              <a:rPr lang="pt-BR" baseline="0" dirty="0" smtClean="0"/>
              <a:t>Drivers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704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Objetos</a:t>
            </a:r>
          </a:p>
          <a:p>
            <a:r>
              <a:rPr lang="pt-BR" dirty="0" smtClean="0"/>
              <a:t>Usuários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97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Conectar com o</a:t>
            </a:r>
            <a:r>
              <a:rPr lang="pt-BR" baseline="0" dirty="0" smtClean="0"/>
              <a:t> slide anterior</a:t>
            </a:r>
          </a:p>
          <a:p>
            <a:pPr defTabSz="495376">
              <a:defRPr/>
            </a:pPr>
            <a:r>
              <a:rPr lang="pt-BR" baseline="0" dirty="0" smtClean="0"/>
              <a:t>Explicar sobre multimodal</a:t>
            </a:r>
          </a:p>
          <a:p>
            <a:r>
              <a:rPr lang="pt-BR" baseline="0" dirty="0" smtClean="0"/>
              <a:t>Falar de cada projeto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17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Conectar com o</a:t>
            </a:r>
            <a:r>
              <a:rPr lang="pt-BR" baseline="0" dirty="0" smtClean="0"/>
              <a:t> slide anterior</a:t>
            </a:r>
          </a:p>
          <a:p>
            <a:pPr defTabSz="495376">
              <a:defRPr/>
            </a:pPr>
            <a:r>
              <a:rPr lang="pt-BR" dirty="0" err="1" smtClean="0"/>
              <a:t>Acronimo</a:t>
            </a:r>
            <a:endParaRPr lang="pt-BR" baseline="0" dirty="0" smtClean="0"/>
          </a:p>
          <a:p>
            <a:r>
              <a:rPr lang="pt-BR" dirty="0" err="1" smtClean="0"/>
              <a:t>Kinect</a:t>
            </a:r>
            <a:endParaRPr lang="pt-BR" dirty="0" smtClean="0"/>
          </a:p>
          <a:p>
            <a:r>
              <a:rPr lang="pt-BR" dirty="0" smtClean="0"/>
              <a:t>Middleware</a:t>
            </a:r>
          </a:p>
          <a:p>
            <a:endParaRPr lang="pt-BR" dirty="0" smtClean="0"/>
          </a:p>
          <a:p>
            <a:pPr defTabSz="495376"/>
            <a:r>
              <a:rPr lang="pt-BR" sz="1300" dirty="0"/>
              <a:t> "E o nosso objetivo é fornecer ambas as informações ao ambiente inteligente"</a:t>
            </a:r>
          </a:p>
          <a:p>
            <a:endParaRPr lang="pt-BR" u="sng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17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Várias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tecnicas</a:t>
            </a:r>
            <a:endParaRPr lang="pt-BR" baseline="0" dirty="0" smtClean="0"/>
          </a:p>
          <a:p>
            <a:r>
              <a:rPr lang="pt-BR" baseline="0" dirty="0" smtClean="0"/>
              <a:t>Porque a face</a:t>
            </a:r>
          </a:p>
          <a:p>
            <a:r>
              <a:rPr lang="en-US" dirty="0" err="1" smtClean="0"/>
              <a:t>Desafios</a:t>
            </a:r>
            <a:endParaRPr lang="en-US" dirty="0" smtClean="0"/>
          </a:p>
          <a:p>
            <a:r>
              <a:rPr lang="en-US" dirty="0" err="1" smtClean="0"/>
              <a:t>Etapas</a:t>
            </a:r>
            <a:endParaRPr lang="en-US" dirty="0" smtClean="0"/>
          </a:p>
          <a:p>
            <a:endParaRPr lang="en-US" dirty="0" smtClean="0"/>
          </a:p>
          <a:p>
            <a:pPr defTabSz="495376"/>
            <a:r>
              <a:rPr lang="pt-BR" sz="1300" dirty="0"/>
              <a:t>"Antes de falar do sistema TRUE temos que conhecer algumas </a:t>
            </a:r>
            <a:r>
              <a:rPr lang="pt-BR" sz="1300" dirty="0" err="1"/>
              <a:t>tecnicas</a:t>
            </a:r>
            <a:r>
              <a:rPr lang="pt-BR" sz="1300" dirty="0"/>
              <a:t> que utilizamos para prover tais informações."</a:t>
            </a:r>
          </a:p>
          <a:p>
            <a:endParaRPr lang="pt-BR" u="sng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2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Definição de detecção</a:t>
            </a:r>
          </a:p>
          <a:p>
            <a:r>
              <a:rPr lang="pt-BR" dirty="0" smtClean="0"/>
              <a:t>Viola-Jones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19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r>
              <a:rPr lang="pt-BR" baseline="0" dirty="0" smtClean="0"/>
              <a:t> de r</a:t>
            </a:r>
            <a:r>
              <a:rPr lang="pt-BR" dirty="0" smtClean="0"/>
              <a:t>econhecimento</a:t>
            </a:r>
          </a:p>
          <a:p>
            <a:r>
              <a:rPr lang="pt-BR" dirty="0" smtClean="0"/>
              <a:t>Eigen-faces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04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Imagens de profundidade</a:t>
            </a:r>
          </a:p>
          <a:p>
            <a:r>
              <a:rPr lang="pt-BR" dirty="0" err="1" smtClean="0"/>
              <a:t>Metodos</a:t>
            </a:r>
            <a:endParaRPr lang="pt-BR" dirty="0" smtClean="0"/>
          </a:p>
          <a:p>
            <a:r>
              <a:rPr lang="pt-BR" dirty="0" smtClean="0"/>
              <a:t>Luz estruturada</a:t>
            </a:r>
          </a:p>
          <a:p>
            <a:r>
              <a:rPr lang="pt-BR" dirty="0" smtClean="0"/>
              <a:t>Imagem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22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tângulo 23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tângulo 24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tângulo 25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tângulo 26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1" name="Retângulo de cantos arredondados 29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2" name="Retângulo de cantos arredondados 30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tângulo 6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etângulo 9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tângulo 10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etângulo 18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1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18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4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4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3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2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9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7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8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8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x-non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0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tângulo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tângulo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tângulo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Retângulo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tângulo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Retângulo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tângulo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tângulo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9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040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  <a:latin typeface="Georgia" charset="0"/>
              </a:defRPr>
            </a:lvl1pPr>
          </a:lstStyle>
          <a:p>
            <a:fld id="{7D290233-0DD1-4A80-BB1E-9ADC3556DBB6}" type="datetimeFigureOut">
              <a:rPr lang="en-US" smtClean="0"/>
              <a:t>7/14/2012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2"/>
                </a:solidFill>
                <a:latin typeface="Georgia" charset="0"/>
              </a:defRPr>
            </a:lvl1pPr>
          </a:lstStyle>
          <a:p>
            <a:endParaRPr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FFFFFF"/>
                </a:solidFill>
                <a:latin typeface="Georgia" charset="0"/>
              </a:defRPr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65125" indent="-255588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charset="0"/>
        <a:buChar char="•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57225" indent="-24606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Georgia" charset="0"/>
        <a:buChar char="▫"/>
        <a:defRPr sz="2600" kern="1200">
          <a:solidFill>
            <a:schemeClr val="accent2"/>
          </a:solidFill>
          <a:latin typeface="+mn-lt"/>
          <a:ea typeface="ＭＳ Ｐゴシック" pitchFamily="-107" charset="-128"/>
          <a:cs typeface="+mn-cs"/>
        </a:defRPr>
      </a:lvl2pPr>
      <a:lvl3pPr marL="922338" indent="-21907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sz="2400" kern="1200">
          <a:solidFill>
            <a:schemeClr val="accent1"/>
          </a:solidFill>
          <a:latin typeface="+mn-lt"/>
          <a:ea typeface="ＭＳ Ｐゴシック" pitchFamily="-107" charset="-128"/>
          <a:cs typeface="+mn-cs"/>
        </a:defRPr>
      </a:lvl3pPr>
      <a:lvl4pPr marL="1179513" indent="-20002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sz="2200" kern="1200">
          <a:solidFill>
            <a:schemeClr val="accent1"/>
          </a:solidFill>
          <a:latin typeface="+mn-lt"/>
          <a:ea typeface="ＭＳ Ｐゴシック" pitchFamily="-107" charset="-128"/>
          <a:cs typeface="+mn-cs"/>
        </a:defRPr>
      </a:lvl4pPr>
      <a:lvl5pPr marL="1389063" indent="-182563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charset="0"/>
        <a:buChar char="▫"/>
        <a:defRPr sz="2000" kern="1200">
          <a:solidFill>
            <a:srgbClr val="A04DA3"/>
          </a:solidFill>
          <a:latin typeface="+mn-lt"/>
          <a:ea typeface="ＭＳ Ｐゴシック" pitchFamily="-107" charset="-128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7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8.png"/><Relationship Id="rId9" Type="http://schemas.microsoft.com/office/2007/relationships/diagramDrawing" Target="../diagrams/drawing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271" y="2184173"/>
            <a:ext cx="84582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smtClean="0"/>
              <a:t>TRUE: um sistema para rastreamento, localização e identificação de usuários em ambientes inteligentes</a:t>
            </a:r>
            <a:endParaRPr lang="pt-B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972" y="4253723"/>
            <a:ext cx="8477499" cy="2382604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Autores: </a:t>
            </a:r>
          </a:p>
          <a:p>
            <a:r>
              <a:rPr lang="pt-BR" dirty="0"/>
              <a:t>Tales </a:t>
            </a:r>
            <a:r>
              <a:rPr lang="pt-BR" dirty="0" err="1"/>
              <a:t>Mundim</a:t>
            </a:r>
            <a:r>
              <a:rPr lang="pt-BR" dirty="0"/>
              <a:t> Andrade Porto</a:t>
            </a:r>
            <a:endParaRPr lang="pt-BR" dirty="0" smtClean="0"/>
          </a:p>
          <a:p>
            <a:r>
              <a:rPr lang="pt-BR" dirty="0" smtClean="0"/>
              <a:t>Danilo Ávila Monte </a:t>
            </a:r>
            <a:r>
              <a:rPr lang="pt-BR" dirty="0" err="1" smtClean="0"/>
              <a:t>Christo</a:t>
            </a:r>
            <a:r>
              <a:rPr lang="pt-BR" dirty="0" smtClean="0"/>
              <a:t> Ferreira</a:t>
            </a:r>
          </a:p>
          <a:p>
            <a:r>
              <a:rPr lang="pt-BR" dirty="0"/>
              <a:t>Fabricio Nogueira </a:t>
            </a:r>
            <a:r>
              <a:rPr lang="pt-BR" dirty="0" err="1"/>
              <a:t>Buzeto</a:t>
            </a:r>
            <a:endParaRPr lang="pt-BR" dirty="0" smtClean="0"/>
          </a:p>
          <a:p>
            <a:r>
              <a:rPr lang="pt-BR" dirty="0" smtClean="0"/>
              <a:t>Carla Denise Castanho</a:t>
            </a:r>
          </a:p>
          <a:p>
            <a:r>
              <a:rPr lang="pt-BR" dirty="0" smtClean="0"/>
              <a:t>Ricardo </a:t>
            </a:r>
            <a:r>
              <a:rPr lang="pt-BR" dirty="0" err="1" smtClean="0"/>
              <a:t>Pezzoul</a:t>
            </a:r>
            <a:r>
              <a:rPr lang="pt-BR" dirty="0" smtClean="0"/>
              <a:t> Jacobi</a:t>
            </a:r>
          </a:p>
          <a:p>
            <a:endParaRPr lang="pt-BR" dirty="0"/>
          </a:p>
          <a:p>
            <a:r>
              <a:rPr lang="pt-BR" dirty="0" smtClean="0"/>
              <a:t>Departamento de Ciência da Computação </a:t>
            </a:r>
          </a:p>
          <a:p>
            <a:r>
              <a:rPr lang="pt-BR" dirty="0" smtClean="0"/>
              <a:t>Universidade de Brasília</a:t>
            </a:r>
          </a:p>
        </p:txBody>
      </p:sp>
    </p:spTree>
    <p:extLst>
      <p:ext uri="{BB962C8B-B14F-4D97-AF65-F5344CB8AC3E}">
        <p14:creationId xmlns:p14="http://schemas.microsoft.com/office/powerpoint/2010/main" val="5266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465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284"/>
            <a:ext cx="7913888" cy="1501853"/>
          </a:xfrm>
        </p:spPr>
        <p:txBody>
          <a:bodyPr/>
          <a:lstStyle/>
          <a:p>
            <a:r>
              <a:rPr lang="en-US" dirty="0" err="1" smtClean="0"/>
              <a:t>Etapas</a:t>
            </a:r>
            <a:endParaRPr lang="en-US" dirty="0" smtClean="0"/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Detecção</a:t>
            </a:r>
            <a:r>
              <a:rPr lang="en-US" dirty="0" smtClean="0"/>
              <a:t> da </a:t>
            </a:r>
            <a:r>
              <a:rPr lang="en-US" dirty="0" err="1" smtClean="0"/>
              <a:t>entidade</a:t>
            </a:r>
            <a:endParaRPr lang="en-US" dirty="0"/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Rastreamento</a:t>
            </a:r>
            <a:r>
              <a:rPr lang="en-US" dirty="0" smtClean="0"/>
              <a:t> da </a:t>
            </a:r>
            <a:r>
              <a:rPr lang="en-US" dirty="0" err="1" smtClean="0"/>
              <a:t>entidade</a:t>
            </a:r>
            <a:r>
              <a:rPr lang="en-US" dirty="0" smtClean="0"/>
              <a:t> </a:t>
            </a:r>
            <a:r>
              <a:rPr lang="en-US" dirty="0" err="1" smtClean="0"/>
              <a:t>detectada</a:t>
            </a:r>
            <a:endParaRPr lang="en-US" dirty="0"/>
          </a:p>
        </p:txBody>
      </p:sp>
      <p:pic>
        <p:nvPicPr>
          <p:cNvPr id="2050" name="Picture 2" descr="C:\Users\Tales\Documents\GitHub\Projeto-Final\figuras\5.Testes\oclusao\4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45" y="3421559"/>
            <a:ext cx="4707081" cy="317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3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3395" y="4886677"/>
            <a:ext cx="5639807" cy="187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dirty="0" err="1" smtClean="0"/>
              <a:t>Detecção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495504" y="1676400"/>
            <a:ext cx="1915593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Detecção</a:t>
            </a:r>
            <a:endParaRPr lang="pt-BR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97972" y="378378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Detector de </a:t>
            </a:r>
            <a:r>
              <a:rPr lang="en-US" dirty="0" err="1" smtClean="0"/>
              <a:t>pontos</a:t>
            </a:r>
            <a:endParaRPr lang="pt-BR" dirty="0"/>
          </a:p>
        </p:txBody>
      </p:sp>
      <p:sp>
        <p:nvSpPr>
          <p:cNvPr id="6" name="Rounded Rectangle 5"/>
          <p:cNvSpPr/>
          <p:nvPr/>
        </p:nvSpPr>
        <p:spPr>
          <a:xfrm>
            <a:off x="3495503" y="378378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Subtração</a:t>
            </a:r>
            <a:r>
              <a:rPr lang="en-US" dirty="0" smtClean="0"/>
              <a:t> de </a:t>
            </a:r>
            <a:r>
              <a:rPr lang="en-US" dirty="0" err="1" smtClean="0"/>
              <a:t>fundo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6568051" y="378378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Segmentação</a:t>
            </a:r>
            <a:endParaRPr lang="pt-BR" dirty="0"/>
          </a:p>
        </p:txBody>
      </p:sp>
      <p:sp>
        <p:nvSpPr>
          <p:cNvPr id="8" name="Right Arrow 7"/>
          <p:cNvSpPr/>
          <p:nvPr/>
        </p:nvSpPr>
        <p:spPr>
          <a:xfrm rot="8550772">
            <a:off x="2003439" y="3049238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ight Arrow 8"/>
          <p:cNvSpPr/>
          <p:nvPr/>
        </p:nvSpPr>
        <p:spPr>
          <a:xfrm rot="2616808">
            <a:off x="5272279" y="3105554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 rot="5400000">
            <a:off x="3948193" y="3104550"/>
            <a:ext cx="1015455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20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8.33333E-7 2.96296E-6 L -0.33524 0.0900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71" y="449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8.33333E-7 -1.11111E-6 L -0.33524 0.0861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71" y="430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61111E-6 4.07407E-6 L -0.33559 0.0858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428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33333E-7 -2.59259E-6 L 0.1776 -0.2932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72" y="-1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2769" y="4889969"/>
            <a:ext cx="6306464" cy="189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12169" y="378378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Pontos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3509700" y="378378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Silhuetas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6582248" y="378378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Núcleo</a:t>
            </a:r>
            <a:endParaRPr lang="pt-BR" dirty="0"/>
          </a:p>
        </p:txBody>
      </p:sp>
      <p:sp>
        <p:nvSpPr>
          <p:cNvPr id="9" name="Right Arrow 8"/>
          <p:cNvSpPr/>
          <p:nvPr/>
        </p:nvSpPr>
        <p:spPr>
          <a:xfrm rot="8550772">
            <a:off x="2017636" y="3049238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 rot="2616808">
            <a:off x="5286476" y="3105554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ight Arrow 10"/>
          <p:cNvSpPr/>
          <p:nvPr/>
        </p:nvSpPr>
        <p:spPr>
          <a:xfrm rot="5400000">
            <a:off x="3962390" y="3115833"/>
            <a:ext cx="1015455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ounded Rectangle 4"/>
          <p:cNvSpPr/>
          <p:nvPr/>
        </p:nvSpPr>
        <p:spPr>
          <a:xfrm>
            <a:off x="3509701" y="1676400"/>
            <a:ext cx="2039469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Rastreamento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2688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6 4.44444E-6 L -0.37135 0.0805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76" y="402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5.55556E-7 -7.40741E-7 L -0.36493 0.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47" y="50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33333E-6 -1.48148E-6 L -0.36458 0.1039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29" y="518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4.44444E-6 L 0.1007 -0.2793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" y="-1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2" animBg="1"/>
      <p:bldP spid="7" grpId="3" animBg="1"/>
      <p:bldP spid="8" grpId="0" animBg="1"/>
      <p:bldP spid="9" grpId="0" animBg="1"/>
      <p:bldP spid="10" grpId="0" animBg="1"/>
      <p:bldP spid="11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pt-BR" dirty="0" smtClean="0"/>
              <a:t>Sistema</a:t>
            </a:r>
            <a:r>
              <a:rPr lang="en-US" dirty="0" smtClean="0"/>
              <a:t> TRUE - </a:t>
            </a:r>
            <a:r>
              <a:rPr lang="en-US" dirty="0" err="1" smtClean="0"/>
              <a:t>Arquitetura</a:t>
            </a:r>
            <a:endParaRPr lang="en-US" dirty="0"/>
          </a:p>
        </p:txBody>
      </p:sp>
      <p:pic>
        <p:nvPicPr>
          <p:cNvPr id="1026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:\Nova pasta\Sem-Título-1.gif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8526682" y="3608668"/>
            <a:ext cx="527265" cy="4744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927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Registro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473575" y="2476501"/>
            <a:ext cx="1327150" cy="6032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 descr="I:\Nova pasta\Sem-Título-1.gif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8526682" y="3608668"/>
            <a:ext cx="527265" cy="4744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16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registro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301" b="-33301"/>
          <a:stretch>
            <a:fillRect/>
          </a:stretch>
        </p:blipFill>
        <p:spPr>
          <a:xfrm>
            <a:off x="157827" y="1625390"/>
            <a:ext cx="8795673" cy="523261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Registro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6976839" y="1764806"/>
            <a:ext cx="60468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Obtenção das imagens do novo usuário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Processamento das imagens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Armazenamento das imagens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Treinamento do sistema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8317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Rastreamento</a:t>
            </a:r>
            <a:endParaRPr lang="en-US" dirty="0"/>
          </a:p>
        </p:txBody>
      </p:sp>
      <p:pic>
        <p:nvPicPr>
          <p:cNvPr id="8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1882485" y="5082540"/>
            <a:ext cx="1348395" cy="579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I:\Nova pasta\Sem-Título-1.gif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8526682" y="3608668"/>
            <a:ext cx="527265" cy="4744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998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191000" y="1091583"/>
            <a:ext cx="3752850" cy="2212784"/>
          </a:xfrm>
        </p:spPr>
        <p:txBody>
          <a:bodyPr/>
          <a:lstStyle/>
          <a:p>
            <a:r>
              <a:rPr lang="en-US" sz="2400" dirty="0" err="1" smtClean="0"/>
              <a:t>Biblioteca</a:t>
            </a:r>
            <a:r>
              <a:rPr lang="en-US" sz="2400" dirty="0" smtClean="0"/>
              <a:t> </a:t>
            </a:r>
            <a:r>
              <a:rPr lang="en-US" sz="2400" dirty="0" err="1" smtClean="0"/>
              <a:t>OpenNI</a:t>
            </a:r>
            <a:endParaRPr lang="en-US" sz="2400" dirty="0" smtClean="0"/>
          </a:p>
          <a:p>
            <a:r>
              <a:rPr lang="en-US" sz="2400" dirty="0" err="1" smtClean="0"/>
              <a:t>Rastreamento</a:t>
            </a:r>
            <a:endParaRPr lang="en-US" sz="2400" dirty="0" smtClean="0"/>
          </a:p>
          <a:p>
            <a:pPr lvl="1"/>
            <a:r>
              <a:rPr lang="en-US" sz="2400" dirty="0" err="1" smtClean="0"/>
              <a:t>Silhuetas</a:t>
            </a:r>
            <a:endParaRPr lang="en-US" sz="2400" dirty="0"/>
          </a:p>
          <a:p>
            <a:r>
              <a:rPr lang="en-US" sz="2400" dirty="0" err="1" smtClean="0"/>
              <a:t>Localização</a:t>
            </a:r>
            <a:endParaRPr lang="en-US" sz="2400" dirty="0" smtClean="0"/>
          </a:p>
          <a:p>
            <a:r>
              <a:rPr lang="en-US" sz="2400" dirty="0" smtClean="0"/>
              <a:t>Pixels </a:t>
            </a:r>
            <a:r>
              <a:rPr lang="en-US" sz="2400" dirty="0" err="1" smtClean="0"/>
              <a:t>isolados</a:t>
            </a:r>
            <a:endParaRPr lang="en-US" sz="24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24649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Rastreamento</a:t>
            </a:r>
            <a:endParaRPr lang="en-US" dirty="0"/>
          </a:p>
        </p:txBody>
      </p:sp>
      <p:pic>
        <p:nvPicPr>
          <p:cNvPr id="1026" name="Picture 2" descr="C:\Users\Tales\Documents\GitHub\Projeto-Final\figuras\4.ProblemaEProposta\imagesForDiagramaRastreamento\imageUserDepth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60" y="3657600"/>
            <a:ext cx="4507206" cy="300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ales\Documents\GitHub\Projeto-Final\figuras\4.ProblemaEProposta\imagesForDiagramaRastreamento\imageUserRGB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94" y="3633788"/>
            <a:ext cx="4035356" cy="302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ales\Downloads\images (1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1491449"/>
            <a:ext cx="35242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have direita 1"/>
          <p:cNvSpPr/>
          <p:nvPr/>
        </p:nvSpPr>
        <p:spPr>
          <a:xfrm rot="16200000">
            <a:off x="4462866" y="-1052920"/>
            <a:ext cx="351619" cy="83629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24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81500" y="5092101"/>
            <a:ext cx="1338263" cy="560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 descr="I:\Nova pasta\Sem-Título-1.gif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8526682" y="3608668"/>
            <a:ext cx="527265" cy="4744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933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31955" y="4663161"/>
            <a:ext cx="61276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Pré-processamento da imagem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Detecção facial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Processamento da imagem da face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Reconhecimento facial</a:t>
            </a:r>
            <a:endParaRPr lang="pt-BR" sz="2400" i="1" dirty="0" smtClean="0"/>
          </a:p>
        </p:txBody>
      </p:sp>
      <p:pic>
        <p:nvPicPr>
          <p:cNvPr id="2051" name="Picture 3" descr="E:\Imagens\Imagem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514" y="1917206"/>
            <a:ext cx="7085013" cy="258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5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1071"/>
            <a:ext cx="8229600" cy="5802767"/>
          </a:xfrm>
        </p:spPr>
        <p:txBody>
          <a:bodyPr/>
          <a:lstStyle/>
          <a:p>
            <a:r>
              <a:rPr lang="pt-BR" dirty="0" smtClean="0"/>
              <a:t>Ambientes Inteligentes</a:t>
            </a:r>
            <a:endParaRPr lang="pt-BR" dirty="0"/>
          </a:p>
        </p:txBody>
      </p:sp>
      <p:pic>
        <p:nvPicPr>
          <p:cNvPr id="4" name="Picture 4" descr="Frigidaire FAA055P7A - 5,200 BTU Mini Compact Room Air Conditioner"/>
          <p:cNvPicPr>
            <a:picLocks noChangeAspect="1" noChangeArrowheads="1"/>
          </p:cNvPicPr>
          <p:nvPr/>
        </p:nvPicPr>
        <p:blipFill>
          <a:blip r:embed="rId3" cstate="print"/>
          <a:srcRect t="17182" b="17528"/>
          <a:stretch>
            <a:fillRect/>
          </a:stretch>
        </p:blipFill>
        <p:spPr bwMode="auto">
          <a:xfrm>
            <a:off x="4089453" y="2890912"/>
            <a:ext cx="871364" cy="568914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5" name="Picture 2" descr="http://darow.files.wordpress.com/2010/03/google-nexus-one.jpg"/>
          <p:cNvPicPr>
            <a:picLocks noChangeAspect="1" noChangeArrowheads="1"/>
          </p:cNvPicPr>
          <p:nvPr/>
        </p:nvPicPr>
        <p:blipFill>
          <a:blip r:embed="rId4" cstate="print"/>
          <a:srcRect l="7560" r="6761"/>
          <a:stretch>
            <a:fillRect/>
          </a:stretch>
        </p:blipFill>
        <p:spPr bwMode="auto">
          <a:xfrm>
            <a:off x="3683211" y="3069353"/>
            <a:ext cx="504056" cy="980515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7" name="Picture 6" descr="http://prosoft-informatica.com/loja/images/webcam2.jpg"/>
          <p:cNvPicPr>
            <a:picLocks noChangeAspect="1" noChangeArrowheads="1"/>
          </p:cNvPicPr>
          <p:nvPr/>
        </p:nvPicPr>
        <p:blipFill>
          <a:blip r:embed="rId5" cstate="print"/>
          <a:srcRect l="26460" t="4725" r="28181" b="5501"/>
          <a:stretch>
            <a:fillRect/>
          </a:stretch>
        </p:blipFill>
        <p:spPr bwMode="auto">
          <a:xfrm>
            <a:off x="4932362" y="3067955"/>
            <a:ext cx="466157" cy="738082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8" name="Picture 8" descr="http://www.geeky-gadgets.com/wp-content/uploads/2009/03/16000-dollar-pc_1.jpg"/>
          <p:cNvPicPr>
            <a:picLocks noChangeAspect="1" noChangeArrowheads="1"/>
          </p:cNvPicPr>
          <p:nvPr/>
        </p:nvPicPr>
        <p:blipFill>
          <a:blip r:embed="rId6" cstate="print"/>
          <a:srcRect l="6667" t="1052" r="4444" b="2174"/>
          <a:stretch>
            <a:fillRect/>
          </a:stretch>
        </p:blipFill>
        <p:spPr bwMode="auto">
          <a:xfrm>
            <a:off x="4267406" y="3581816"/>
            <a:ext cx="693411" cy="936104"/>
          </a:xfrm>
          <a:prstGeom prst="rect">
            <a:avLst/>
          </a:prstGeom>
          <a:noFill/>
          <a:ln w="127000" cmpd="thickThin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890492" y="3152580"/>
            <a:ext cx="51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5510335" y="3271674"/>
            <a:ext cx="51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11" name="Rounded Rectangle 10"/>
          <p:cNvSpPr/>
          <p:nvPr/>
        </p:nvSpPr>
        <p:spPr>
          <a:xfrm>
            <a:off x="6241129" y="3271674"/>
            <a:ext cx="1669143" cy="7078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6431629" y="3436705"/>
            <a:ext cx="126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Aplicações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4" name="Picture 13" descr="bigstockphoto_Symbol_Person_Choice_Silhouett_24209603-300x300.jp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34" y="2923235"/>
            <a:ext cx="1664162" cy="1346574"/>
          </a:xfrm>
          <a:prstGeom prst="rect">
            <a:avLst/>
          </a:prstGeom>
        </p:spPr>
      </p:pic>
      <p:pic>
        <p:nvPicPr>
          <p:cNvPr id="19" name="Picture 18" descr="740px-Curly_Brackets_sv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246" y="4363117"/>
            <a:ext cx="6045400" cy="101857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35636" y="5551714"/>
            <a:ext cx="2889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rgbClr val="1B2859"/>
                </a:solidFill>
              </a:rPr>
              <a:t>Middleware</a:t>
            </a:r>
            <a:endParaRPr lang="pt-BR" sz="4000" dirty="0">
              <a:solidFill>
                <a:srgbClr val="1B28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2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381500" y="1021856"/>
            <a:ext cx="4171950" cy="3531094"/>
          </a:xfrm>
        </p:spPr>
        <p:txBody>
          <a:bodyPr/>
          <a:lstStyle/>
          <a:p>
            <a:r>
              <a:rPr lang="en-US" dirty="0" err="1" smtClean="0"/>
              <a:t>Detecção</a:t>
            </a:r>
            <a:r>
              <a:rPr lang="en-US" dirty="0" smtClean="0"/>
              <a:t> Facial</a:t>
            </a:r>
          </a:p>
          <a:p>
            <a:pPr lvl="1"/>
            <a:r>
              <a:rPr lang="en-US" dirty="0" err="1" smtClean="0"/>
              <a:t>Método</a:t>
            </a:r>
            <a:r>
              <a:rPr lang="en-US" dirty="0" smtClean="0"/>
              <a:t> Viola-Jones</a:t>
            </a:r>
          </a:p>
          <a:p>
            <a:pPr lvl="2"/>
            <a:r>
              <a:rPr lang="en-US" dirty="0" err="1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err="1"/>
              <a:t>Reconhecimento</a:t>
            </a:r>
            <a:r>
              <a:rPr lang="en-US" dirty="0"/>
              <a:t> Facial</a:t>
            </a:r>
          </a:p>
          <a:p>
            <a:pPr lvl="1"/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Eigenfaces</a:t>
            </a:r>
            <a:endParaRPr lang="en-US" dirty="0"/>
          </a:p>
          <a:p>
            <a:pPr lvl="2"/>
            <a:r>
              <a:rPr lang="en-US" dirty="0" err="1"/>
              <a:t>Biblioteca</a:t>
            </a:r>
            <a:r>
              <a:rPr lang="en-US" dirty="0"/>
              <a:t> </a:t>
            </a:r>
            <a:r>
              <a:rPr lang="en-US" dirty="0" err="1"/>
              <a:t>OpenCV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4074" y="48845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pic>
        <p:nvPicPr>
          <p:cNvPr id="6" name="Picture 2" descr="C:\Users\Tales\Documents\GitHub\Projeto-Final\figuras\2.FundamentacaoTeorica\enquadramentoRost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87" y="4020753"/>
            <a:ext cx="2671313" cy="267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4.bp.blogspot.com/_GFo2NhVEkEk/S_Vdvx8_2JI/AAAAAAAAIvk/7OjX7Q9vSVc/s1600/biometric-facial-recogni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494" y="4021530"/>
            <a:ext cx="2591660" cy="267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Tales\Downloads\images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808" y="1499681"/>
            <a:ext cx="1722484" cy="212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412393" y="6247166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Viola-Jones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266797" y="6232716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solidFill>
                  <a:schemeClr val="bg1"/>
                </a:solidFill>
              </a:rPr>
              <a:t>Eigenfaces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2" name="Chave direita 11"/>
          <p:cNvSpPr/>
          <p:nvPr/>
        </p:nvSpPr>
        <p:spPr>
          <a:xfrm rot="16200000">
            <a:off x="4415240" y="-398755"/>
            <a:ext cx="351619" cy="83629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76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Integração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531099" y="3663950"/>
            <a:ext cx="965201" cy="5148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 descr="I:\Nova pasta\Sem-Título-1.gif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8526682" y="3608668"/>
            <a:ext cx="527265" cy="4744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120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Integração</a:t>
            </a:r>
            <a:endParaRPr lang="en-US" dirty="0"/>
          </a:p>
        </p:txBody>
      </p:sp>
      <p:pic>
        <p:nvPicPr>
          <p:cNvPr id="1026" name="Picture 2" descr="C:\Users\Tales\Downloads\uOS_arc_rev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899" y="1764805"/>
            <a:ext cx="4443413" cy="476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54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5818"/>
            <a:ext cx="8229600" cy="1066800"/>
          </a:xfrm>
        </p:spPr>
        <p:txBody>
          <a:bodyPr/>
          <a:lstStyle/>
          <a:p>
            <a:r>
              <a:rPr lang="en-US" dirty="0" err="1" smtClean="0"/>
              <a:t>Ambiente</a:t>
            </a:r>
            <a:r>
              <a:rPr lang="en-US" dirty="0" smtClean="0"/>
              <a:t> e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Experimentais</a:t>
            </a:r>
            <a:endParaRPr lang="en-US" dirty="0"/>
          </a:p>
        </p:txBody>
      </p:sp>
      <p:pic>
        <p:nvPicPr>
          <p:cNvPr id="4" name="Picture 3" descr="laic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77" y="1985354"/>
            <a:ext cx="5295900" cy="44178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38409" y="6384127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Laboratório LAICO/UnB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72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7277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sz="3200" b="1" dirty="0" err="1" smtClean="0"/>
              <a:t>Detecção</a:t>
            </a:r>
            <a:endParaRPr lang="en-US" sz="3200" b="1" dirty="0"/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5" y="4992759"/>
            <a:ext cx="2156174" cy="1459657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936" y="4992758"/>
            <a:ext cx="2156174" cy="1459657"/>
          </a:xfrm>
          <a:prstGeom prst="rect">
            <a:avLst/>
          </a:prstGeom>
        </p:spPr>
      </p:pic>
      <p:pic>
        <p:nvPicPr>
          <p:cNvPr id="7" name="Picture 6" descr="3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93" y="4992758"/>
            <a:ext cx="2166727" cy="1459658"/>
          </a:xfrm>
          <a:prstGeom prst="rect">
            <a:avLst/>
          </a:prstGeom>
        </p:spPr>
      </p:pic>
      <p:pic>
        <p:nvPicPr>
          <p:cNvPr id="8" name="Picture 7" descr="4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235" y="4992758"/>
            <a:ext cx="2160656" cy="1459657"/>
          </a:xfrm>
          <a:prstGeom prst="rect">
            <a:avLst/>
          </a:prstGeom>
        </p:spPr>
      </p:pic>
      <p:pic>
        <p:nvPicPr>
          <p:cNvPr id="3" name="Picture 2" descr="laico-teste-deteccao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901" y="1462158"/>
            <a:ext cx="4232334" cy="3530600"/>
          </a:xfrm>
          <a:prstGeom prst="rect">
            <a:avLst/>
          </a:prstGeom>
        </p:spPr>
      </p:pic>
      <p:sp>
        <p:nvSpPr>
          <p:cNvPr id="9" name="TextBox 14"/>
          <p:cNvSpPr txBox="1"/>
          <p:nvPr/>
        </p:nvSpPr>
        <p:spPr>
          <a:xfrm>
            <a:off x="97075" y="4992758"/>
            <a:ext cx="29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2401186" y="50087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</a:t>
            </a:r>
            <a:endParaRPr lang="pt-BR" b="1" dirty="0" smtClean="0">
              <a:solidFill>
                <a:schemeClr val="bg1"/>
              </a:solidFill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4659830" y="498758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3</a:t>
            </a:r>
            <a:endParaRPr lang="pt-BR" b="1" dirty="0" smtClean="0">
              <a:solidFill>
                <a:schemeClr val="bg1"/>
              </a:solidFill>
            </a:endParaRPr>
          </a:p>
        </p:txBody>
      </p:sp>
      <p:sp>
        <p:nvSpPr>
          <p:cNvPr id="12" name="TextBox 14"/>
          <p:cNvSpPr txBox="1"/>
          <p:nvPr/>
        </p:nvSpPr>
        <p:spPr>
          <a:xfrm>
            <a:off x="6932752" y="4987585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527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25488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sz="3200" b="1" dirty="0" err="1" smtClean="0"/>
              <a:t>Oclusão</a:t>
            </a:r>
            <a:endParaRPr lang="en-US" sz="3200" b="1" dirty="0"/>
          </a:p>
        </p:txBody>
      </p:sp>
      <p:pic>
        <p:nvPicPr>
          <p:cNvPr id="5" name="Picture 4" descr="oclusao_corretament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97" y="1915762"/>
            <a:ext cx="3243571" cy="2160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842" y="4126209"/>
            <a:ext cx="175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Oclusão parcial</a:t>
            </a:r>
            <a:endParaRPr lang="pt-BR" dirty="0"/>
          </a:p>
        </p:txBody>
      </p:sp>
      <p:pic>
        <p:nvPicPr>
          <p:cNvPr id="7" name="Picture 6" descr="1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1915762"/>
            <a:ext cx="1829725" cy="1227504"/>
          </a:xfrm>
          <a:prstGeom prst="rect">
            <a:avLst/>
          </a:prstGeom>
        </p:spPr>
      </p:pic>
      <p:pic>
        <p:nvPicPr>
          <p:cNvPr id="8" name="Picture 7" descr="2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3" y="1915762"/>
            <a:ext cx="1819564" cy="1227504"/>
          </a:xfrm>
          <a:prstGeom prst="rect">
            <a:avLst/>
          </a:prstGeom>
        </p:spPr>
      </p:pic>
      <p:pic>
        <p:nvPicPr>
          <p:cNvPr id="9" name="Picture 8" descr="3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3288454"/>
            <a:ext cx="1829725" cy="1238583"/>
          </a:xfrm>
          <a:prstGeom prst="rect">
            <a:avLst/>
          </a:prstGeom>
        </p:spPr>
      </p:pic>
      <p:pic>
        <p:nvPicPr>
          <p:cNvPr id="10" name="Picture 9" descr="4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3" y="3288453"/>
            <a:ext cx="1819564" cy="1226673"/>
          </a:xfrm>
          <a:prstGeom prst="rect">
            <a:avLst/>
          </a:prstGeom>
        </p:spPr>
      </p:pic>
      <p:pic>
        <p:nvPicPr>
          <p:cNvPr id="11" name="Picture 10" descr="5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4692776"/>
            <a:ext cx="1829725" cy="1230067"/>
          </a:xfrm>
          <a:prstGeom prst="rect">
            <a:avLst/>
          </a:prstGeom>
        </p:spPr>
      </p:pic>
      <p:pic>
        <p:nvPicPr>
          <p:cNvPr id="12" name="Picture 11" descr="6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2" y="4692775"/>
            <a:ext cx="1823363" cy="12300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89995" y="6230658"/>
            <a:ext cx="239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Oclusão momentânea</a:t>
            </a:r>
            <a:endParaRPr lang="pt-BR" dirty="0"/>
          </a:p>
        </p:txBody>
      </p:sp>
      <p:sp>
        <p:nvSpPr>
          <p:cNvPr id="15" name="TextBox 14"/>
          <p:cNvSpPr txBox="1"/>
          <p:nvPr/>
        </p:nvSpPr>
        <p:spPr>
          <a:xfrm>
            <a:off x="4560992" y="1823052"/>
            <a:ext cx="29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1600" y="1823052"/>
            <a:ext cx="32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2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60992" y="3188123"/>
            <a:ext cx="32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3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30134" y="3194900"/>
            <a:ext cx="33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4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38225" y="4616809"/>
            <a:ext cx="322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20639" y="4616809"/>
            <a:ext cx="33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6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4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endParaRPr lang="en-US" sz="3600" dirty="0"/>
          </a:p>
        </p:txBody>
      </p:sp>
      <p:pic>
        <p:nvPicPr>
          <p:cNvPr id="2050" name="Picture 2" descr="C:\Users\Tales\Downloads\Imagem1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918" y="1801234"/>
            <a:ext cx="66421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69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E:\Imagens\Imagem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686" y="1413035"/>
            <a:ext cx="4690273" cy="520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:\Imagens\Imagem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686" y="1413035"/>
            <a:ext cx="4690112" cy="520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ales\Downloads\IC53468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686" y="1413034"/>
            <a:ext cx="4690111" cy="520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6257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endParaRPr lang="en-US" sz="36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015" y="2405813"/>
            <a:ext cx="4343401" cy="260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1659" y="2407320"/>
            <a:ext cx="4302729" cy="260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366022" y="5358900"/>
            <a:ext cx="289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Erro: (27,19mm, 79,29mm)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49515" y="5358900"/>
            <a:ext cx="289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Erro: (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3,21mm, 111,75mm</a:t>
            </a:r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886117378"/>
              </p:ext>
            </p:extLst>
          </p:nvPr>
        </p:nvGraphicFramePr>
        <p:xfrm>
          <a:off x="1203979" y="1990233"/>
          <a:ext cx="2185476" cy="30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6" name="Grupo 15"/>
          <p:cNvGrpSpPr/>
          <p:nvPr/>
        </p:nvGrpSpPr>
        <p:grpSpPr>
          <a:xfrm>
            <a:off x="5450683" y="1990233"/>
            <a:ext cx="2724678" cy="307777"/>
            <a:chOff x="-82624" y="15024"/>
            <a:chExt cx="2252009" cy="307777"/>
          </a:xfrm>
        </p:grpSpPr>
        <p:sp>
          <p:nvSpPr>
            <p:cNvPr id="17" name="Retângulo de cantos arredondados 16"/>
            <p:cNvSpPr/>
            <p:nvPr/>
          </p:nvSpPr>
          <p:spPr>
            <a:xfrm>
              <a:off x="-82624" y="15024"/>
              <a:ext cx="2183343" cy="30777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tângulo 17"/>
            <p:cNvSpPr/>
            <p:nvPr/>
          </p:nvSpPr>
          <p:spPr>
            <a:xfrm>
              <a:off x="16090" y="15024"/>
              <a:ext cx="2153295" cy="2777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kern="1200" dirty="0" smtClean="0"/>
                <a:t>Eixo X</a:t>
              </a:r>
              <a:endParaRPr lang="pt-BR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431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- </a:t>
            </a:r>
            <a:r>
              <a:rPr lang="en-US" dirty="0" err="1" smtClean="0"/>
              <a:t>Identificação</a:t>
            </a:r>
            <a:endParaRPr lang="en-US" dirty="0"/>
          </a:p>
        </p:txBody>
      </p:sp>
      <p:pic>
        <p:nvPicPr>
          <p:cNvPr id="4" name="Content Placeholder 3" descr="Captura de tela 2011-12-03 às 18.47.25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08" b="-6508"/>
          <a:stretch>
            <a:fillRect/>
          </a:stretch>
        </p:blipFill>
        <p:spPr>
          <a:xfrm>
            <a:off x="1446167" y="1354084"/>
            <a:ext cx="6081843" cy="3645118"/>
          </a:xfrm>
        </p:spPr>
      </p:pic>
      <p:sp>
        <p:nvSpPr>
          <p:cNvPr id="5" name="TextBox 4"/>
          <p:cNvSpPr txBox="1"/>
          <p:nvPr/>
        </p:nvSpPr>
        <p:spPr>
          <a:xfrm>
            <a:off x="3281689" y="4844923"/>
            <a:ext cx="256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 smtClean="0"/>
              <a:t>Verdadeiro Positivo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Verdadeiro Negativo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Falso Negativo</a:t>
            </a:r>
            <a:endParaRPr lang="pt-BR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4302125" y="3533775"/>
            <a:ext cx="441326" cy="2000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95%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281689" y="5811402"/>
            <a:ext cx="256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Etapas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81689" y="6240355"/>
            <a:ext cx="256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Cenários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972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 animBg="1"/>
      <p:bldP spid="6" grpId="0"/>
      <p:bldP spid="6" grpId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martRoom2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3" y="1371600"/>
            <a:ext cx="8670396" cy="520223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3857"/>
            <a:ext cx="8229600" cy="5829981"/>
          </a:xfrm>
        </p:spPr>
        <p:txBody>
          <a:bodyPr/>
          <a:lstStyle/>
          <a:p>
            <a:r>
              <a:rPr lang="en-US" dirty="0" err="1" smtClean="0"/>
              <a:t>Informações</a:t>
            </a:r>
            <a:r>
              <a:rPr lang="en-US" dirty="0" smtClean="0"/>
              <a:t> de </a:t>
            </a:r>
            <a:r>
              <a:rPr lang="en-US" dirty="0" err="1" smtClean="0"/>
              <a:t>Contexto</a:t>
            </a:r>
            <a:endParaRPr lang="en-US" dirty="0" smtClean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74758" y="1501853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Temperatura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574758" y="2038418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Luminosidade</a:t>
            </a:r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3275879" y="3637182"/>
            <a:ext cx="1728000" cy="46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Quantidade</a:t>
            </a:r>
            <a:endParaRPr lang="pt-BR" dirty="0"/>
          </a:p>
        </p:txBody>
      </p:sp>
      <p:sp>
        <p:nvSpPr>
          <p:cNvPr id="10" name="Rounded Rectangle 9"/>
          <p:cNvSpPr/>
          <p:nvPr/>
        </p:nvSpPr>
        <p:spPr>
          <a:xfrm>
            <a:off x="3275879" y="4274873"/>
            <a:ext cx="1728000" cy="46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Frequência</a:t>
            </a:r>
            <a:endParaRPr lang="pt-BR" dirty="0"/>
          </a:p>
        </p:txBody>
      </p:sp>
      <p:sp>
        <p:nvSpPr>
          <p:cNvPr id="11" name="Rounded Rectangle 10"/>
          <p:cNvSpPr/>
          <p:nvPr/>
        </p:nvSpPr>
        <p:spPr>
          <a:xfrm>
            <a:off x="3275879" y="5538022"/>
            <a:ext cx="1728000" cy="46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Quem são?</a:t>
            </a:r>
            <a:endParaRPr lang="pt-BR" dirty="0"/>
          </a:p>
        </p:txBody>
      </p:sp>
      <p:sp>
        <p:nvSpPr>
          <p:cNvPr id="12" name="Rounded Rectangle 11"/>
          <p:cNvSpPr/>
          <p:nvPr/>
        </p:nvSpPr>
        <p:spPr>
          <a:xfrm>
            <a:off x="3275879" y="4910535"/>
            <a:ext cx="1728000" cy="46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Onde estão?</a:t>
            </a:r>
            <a:endParaRPr lang="pt-BR" dirty="0"/>
          </a:p>
        </p:txBody>
      </p:sp>
      <p:sp>
        <p:nvSpPr>
          <p:cNvPr id="14" name="Rounded Rectangle 13"/>
          <p:cNvSpPr/>
          <p:nvPr/>
        </p:nvSpPr>
        <p:spPr>
          <a:xfrm>
            <a:off x="574758" y="2548875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Umidade</a:t>
            </a:r>
            <a:endParaRPr lang="pt-BR" dirty="0"/>
          </a:p>
        </p:txBody>
      </p:sp>
      <p:sp>
        <p:nvSpPr>
          <p:cNvPr id="16" name="Rounded Rectangle 15"/>
          <p:cNvSpPr/>
          <p:nvPr/>
        </p:nvSpPr>
        <p:spPr>
          <a:xfrm>
            <a:off x="574758" y="4637521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Usuários</a:t>
            </a:r>
            <a:endParaRPr lang="pt-BR" dirty="0"/>
          </a:p>
        </p:txBody>
      </p:sp>
      <p:sp>
        <p:nvSpPr>
          <p:cNvPr id="19" name="Right Arrow 18"/>
          <p:cNvSpPr/>
          <p:nvPr/>
        </p:nvSpPr>
        <p:spPr>
          <a:xfrm rot="19588835">
            <a:off x="2323083" y="4073085"/>
            <a:ext cx="952144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ight Arrow 19"/>
          <p:cNvSpPr/>
          <p:nvPr/>
        </p:nvSpPr>
        <p:spPr>
          <a:xfrm rot="20760000">
            <a:off x="2513783" y="4474396"/>
            <a:ext cx="711238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ight Arrow 20"/>
          <p:cNvSpPr/>
          <p:nvPr/>
        </p:nvSpPr>
        <p:spPr>
          <a:xfrm rot="960000">
            <a:off x="2495409" y="4931748"/>
            <a:ext cx="712800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ight Arrow 21"/>
          <p:cNvSpPr/>
          <p:nvPr/>
        </p:nvSpPr>
        <p:spPr>
          <a:xfrm rot="2040000">
            <a:off x="2353429" y="5322165"/>
            <a:ext cx="954000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04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aptura de tela 2011-12-03 às 18.52.56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667" b="-7667"/>
          <a:stretch>
            <a:fillRect/>
          </a:stretch>
        </p:blipFill>
        <p:spPr>
          <a:xfrm>
            <a:off x="1316383" y="1233686"/>
            <a:ext cx="6878570" cy="4215513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Identificação</a:t>
            </a:r>
            <a:r>
              <a:rPr lang="en-US" dirty="0" smtClean="0"/>
              <a:t> – 1º </a:t>
            </a:r>
            <a:r>
              <a:rPr lang="en-US" dirty="0" err="1" smtClean="0"/>
              <a:t>Cenário</a:t>
            </a:r>
            <a:endParaRPr lang="en-US" dirty="0"/>
          </a:p>
        </p:txBody>
      </p:sp>
      <p:pic>
        <p:nvPicPr>
          <p:cNvPr id="8" name="Picture 7" descr="Captura de tela 2011-12-03 às 18.53.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459" y="5449199"/>
            <a:ext cx="3873500" cy="10668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302784" y="2786742"/>
            <a:ext cx="449942" cy="21363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255284" y="3205842"/>
            <a:ext cx="449942" cy="21363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7074809" y="4891767"/>
            <a:ext cx="488041" cy="21363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067426" y="4467225"/>
            <a:ext cx="502558" cy="205467"/>
          </a:xfrm>
          <a:prstGeom prst="rect">
            <a:avLst/>
          </a:prstGeom>
          <a:noFill/>
          <a:ln w="19050">
            <a:solidFill>
              <a:srgbClr val="E8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98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Identificação</a:t>
            </a:r>
            <a:r>
              <a:rPr lang="en-US" dirty="0" smtClean="0"/>
              <a:t> – 2º </a:t>
            </a:r>
            <a:r>
              <a:rPr lang="en-US" dirty="0" err="1"/>
              <a:t>Cenário</a:t>
            </a:r>
            <a:endParaRPr lang="en-US" dirty="0"/>
          </a:p>
        </p:txBody>
      </p:sp>
      <p:pic>
        <p:nvPicPr>
          <p:cNvPr id="5" name="Picture 4" descr="Captura de tela 2011-12-03 às 18.53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63" y="1625746"/>
            <a:ext cx="7123073" cy="3777983"/>
          </a:xfrm>
          <a:prstGeom prst="rect">
            <a:avLst/>
          </a:prstGeom>
        </p:spPr>
      </p:pic>
      <p:pic>
        <p:nvPicPr>
          <p:cNvPr id="6" name="Picture 5" descr="Captura de tela 2011-12-03 às 18.53.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56" y="5564308"/>
            <a:ext cx="3695700" cy="101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34989" y="5569636"/>
            <a:ext cx="975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+8,87%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6169" y="5838821"/>
            <a:ext cx="9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-11,27%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14696" y="6141637"/>
            <a:ext cx="84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+2,4%</a:t>
            </a:r>
            <a:endParaRPr lang="pt-B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88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Integração</a:t>
            </a:r>
            <a:endParaRPr lang="en-US" dirty="0"/>
          </a:p>
        </p:txBody>
      </p:sp>
      <p:pic>
        <p:nvPicPr>
          <p:cNvPr id="5" name="Picture 4" descr="twee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0" y="2136909"/>
            <a:ext cx="6883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err="1" smtClean="0"/>
              <a:t>Conclusão</a:t>
            </a:r>
            <a:endParaRPr lang="en-US" dirty="0"/>
          </a:p>
        </p:txBody>
      </p:sp>
      <p:sp>
        <p:nvSpPr>
          <p:cNvPr id="14" name="Rounded Rectangle 3"/>
          <p:cNvSpPr/>
          <p:nvPr/>
        </p:nvSpPr>
        <p:spPr>
          <a:xfrm>
            <a:off x="6882547" y="1126236"/>
            <a:ext cx="1984368" cy="125393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Middleware 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Trapezóide 23"/>
          <p:cNvSpPr/>
          <p:nvPr/>
        </p:nvSpPr>
        <p:spPr>
          <a:xfrm rot="3758356">
            <a:off x="4724745" y="782502"/>
            <a:ext cx="2001555" cy="4294775"/>
          </a:xfrm>
          <a:prstGeom prst="trapezoid">
            <a:avLst>
              <a:gd name="adj" fmla="val 50000"/>
            </a:avLst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ounded Rectangle 4"/>
          <p:cNvSpPr/>
          <p:nvPr/>
        </p:nvSpPr>
        <p:spPr>
          <a:xfrm>
            <a:off x="3235336" y="2952768"/>
            <a:ext cx="3096192" cy="18938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Sistema </a:t>
            </a:r>
            <a:r>
              <a:rPr lang="pt-BR" b="1" dirty="0" smtClean="0">
                <a:solidFill>
                  <a:srgbClr val="000000"/>
                </a:solidFill>
              </a:rPr>
              <a:t>TRUE</a:t>
            </a:r>
          </a:p>
          <a:p>
            <a:pPr algn="ctr"/>
            <a:endParaRPr lang="pt-BR" b="1" dirty="0" smtClean="0">
              <a:solidFill>
                <a:srgbClr val="000000"/>
              </a:solidFill>
            </a:endParaRPr>
          </a:p>
          <a:p>
            <a:pPr algn="ctr"/>
            <a:r>
              <a:rPr lang="en-GB" sz="1600" dirty="0" smtClean="0">
                <a:solidFill>
                  <a:srgbClr val="000000"/>
                </a:solidFill>
              </a:rPr>
              <a:t>(Tracking </a:t>
            </a:r>
            <a:r>
              <a:rPr lang="en-GB" sz="1600" dirty="0">
                <a:solidFill>
                  <a:srgbClr val="000000"/>
                </a:solidFill>
              </a:rPr>
              <a:t>and Recognizing Users in the </a:t>
            </a:r>
            <a:r>
              <a:rPr lang="en-GB" sz="1600" dirty="0" smtClean="0">
                <a:solidFill>
                  <a:srgbClr val="000000"/>
                </a:solidFill>
              </a:rPr>
              <a:t>Environment)</a:t>
            </a:r>
            <a:endParaRPr lang="en-GB" sz="1600" dirty="0">
              <a:solidFill>
                <a:srgbClr val="000000"/>
              </a:solidFill>
            </a:endParaRPr>
          </a:p>
        </p:txBody>
      </p:sp>
      <p:pic>
        <p:nvPicPr>
          <p:cNvPr id="17" name="Picture 2" descr="I:\Nova pasta\Sem-Título-1.gi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664916" y="1581036"/>
            <a:ext cx="855431" cy="769767"/>
          </a:xfrm>
          <a:prstGeom prst="rect">
            <a:avLst/>
          </a:prstGeom>
          <a:noFill/>
        </p:spPr>
      </p:pic>
      <p:pic>
        <p:nvPicPr>
          <p:cNvPr id="18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3" y="2966623"/>
            <a:ext cx="1892826" cy="1143318"/>
          </a:xfrm>
          <a:prstGeom prst="rect">
            <a:avLst/>
          </a:prstGeom>
        </p:spPr>
      </p:pic>
      <p:sp>
        <p:nvSpPr>
          <p:cNvPr id="19" name="Striped Right Arrow 10"/>
          <p:cNvSpPr/>
          <p:nvPr/>
        </p:nvSpPr>
        <p:spPr>
          <a:xfrm>
            <a:off x="2122900" y="3216932"/>
            <a:ext cx="978408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1"/>
          <p:cNvSpPr txBox="1"/>
          <p:nvPr/>
        </p:nvSpPr>
        <p:spPr>
          <a:xfrm>
            <a:off x="630381" y="3844838"/>
            <a:ext cx="84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Kinect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066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err="1" smtClean="0"/>
              <a:t>Trabalhos</a:t>
            </a:r>
            <a:r>
              <a:rPr lang="en-US" dirty="0" smtClean="0"/>
              <a:t> </a:t>
            </a:r>
            <a:r>
              <a:rPr lang="en-US" dirty="0" err="1" smtClean="0"/>
              <a:t>Futuros</a:t>
            </a:r>
            <a:endParaRPr lang="en-US" dirty="0"/>
          </a:p>
        </p:txBody>
      </p:sp>
      <p:pic>
        <p:nvPicPr>
          <p:cNvPr id="1026" name="Picture 2" descr="C:\Users\Tales\Documents\GitHub\Artigo-TRUE-SBCUP\img\multiples_kinec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295966"/>
            <a:ext cx="8269169" cy="350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80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orris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414" y="812801"/>
            <a:ext cx="4381500" cy="584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0572439">
            <a:off x="3451815" y="3186003"/>
            <a:ext cx="2047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Obrigado!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390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269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pt-BR" dirty="0" smtClean="0"/>
              <a:t>Sistema</a:t>
            </a:r>
            <a:r>
              <a:rPr lang="en-US" dirty="0" smtClean="0"/>
              <a:t> TRUE – Middleware </a:t>
            </a:r>
            <a:r>
              <a:rPr lang="en-US" dirty="0" err="1" smtClean="0"/>
              <a:t>uOS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467600" y="3444240"/>
            <a:ext cx="1623060" cy="1112520"/>
          </a:xfrm>
          <a:prstGeom prst="roundRect">
            <a:avLst/>
          </a:prstGeom>
          <a:noFill/>
          <a:ln cap="sq" cmpd="sng">
            <a:solidFill>
              <a:srgbClr val="FF0000"/>
            </a:solidFill>
          </a:ln>
          <a:effectLst>
            <a:outerShdw blurRad="51500" dist="25400" dir="5400000" rotWithShape="0">
              <a:srgbClr val="000000">
                <a:alpha val="40000"/>
              </a:srgbClr>
            </a:outerShdw>
            <a:softEdge rad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02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87" y="484779"/>
            <a:ext cx="8741901" cy="1066800"/>
          </a:xfrm>
        </p:spPr>
        <p:txBody>
          <a:bodyPr/>
          <a:lstStyle/>
          <a:p>
            <a:r>
              <a:rPr lang="en-US" dirty="0"/>
              <a:t>Testes – </a:t>
            </a:r>
            <a:r>
              <a:rPr lang="en-US" dirty="0" err="1"/>
              <a:t>Rastreamento</a:t>
            </a:r>
            <a:r>
              <a:rPr lang="en-US" dirty="0"/>
              <a:t> </a:t>
            </a:r>
            <a:r>
              <a:rPr lang="en-US" b="1" dirty="0" smtClean="0"/>
              <a:t>- </a:t>
            </a:r>
            <a:r>
              <a:rPr lang="en-US" sz="3600" b="1" dirty="0" err="1" smtClean="0"/>
              <a:t>Interferências</a:t>
            </a:r>
            <a:endParaRPr lang="en-US" sz="3600" dirty="0"/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8" y="2404483"/>
            <a:ext cx="3640683" cy="2444094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06" y="2404483"/>
            <a:ext cx="3645688" cy="24440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21705" y="4950554"/>
            <a:ext cx="2439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Interação com objetos</a:t>
            </a:r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5154292" y="4950554"/>
            <a:ext cx="2671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Interação entre usuários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47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465"/>
            <a:ext cx="8229600" cy="1066800"/>
          </a:xfrm>
        </p:spPr>
        <p:txBody>
          <a:bodyPr/>
          <a:lstStyle/>
          <a:p>
            <a:r>
              <a:rPr lang="en-US" dirty="0" err="1"/>
              <a:t>Rastreamento</a:t>
            </a:r>
            <a:r>
              <a:rPr lang="en-US" dirty="0"/>
              <a:t> - </a:t>
            </a:r>
            <a:r>
              <a:rPr lang="en-US" dirty="0" err="1"/>
              <a:t>R</a:t>
            </a:r>
            <a:r>
              <a:rPr lang="en-US" dirty="0" err="1" smtClean="0"/>
              <a:t>epresentação</a:t>
            </a:r>
            <a:endParaRPr lang="en-US" dirty="0"/>
          </a:p>
        </p:txBody>
      </p:sp>
      <p:pic>
        <p:nvPicPr>
          <p:cNvPr id="12" name="Picture 11" descr="representaca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5" y="1856621"/>
            <a:ext cx="7475345" cy="39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ales\Documents\GitHub\Projeto-Final\figuras\3.TrabalhosCorrelatos\micasa_aviary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860" y="4635910"/>
            <a:ext cx="3899140" cy="222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chil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722" y="695325"/>
            <a:ext cx="2531078" cy="1909852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95325"/>
            <a:ext cx="8229600" cy="5878513"/>
          </a:xfrm>
        </p:spPr>
        <p:txBody>
          <a:bodyPr/>
          <a:lstStyle/>
          <a:p>
            <a:r>
              <a:rPr lang="en-US" b="1" dirty="0" err="1"/>
              <a:t>Projeto</a:t>
            </a:r>
            <a:r>
              <a:rPr lang="en-US" b="1" dirty="0"/>
              <a:t> </a:t>
            </a:r>
            <a:r>
              <a:rPr lang="en-US" b="1" dirty="0" smtClean="0"/>
              <a:t>CHIL</a:t>
            </a:r>
          </a:p>
          <a:p>
            <a:pPr lvl="1"/>
            <a:r>
              <a:rPr lang="pt-BR" dirty="0" smtClean="0"/>
              <a:t>15 </a:t>
            </a:r>
            <a:r>
              <a:rPr lang="pt-BR" dirty="0"/>
              <a:t>laboratórios </a:t>
            </a:r>
            <a:r>
              <a:rPr lang="pt-BR" dirty="0" smtClean="0"/>
              <a:t>internacionais</a:t>
            </a:r>
          </a:p>
          <a:p>
            <a:pPr lvl="1"/>
            <a:r>
              <a:rPr lang="pt-BR" dirty="0" smtClean="0"/>
              <a:t>Identificação baseada na face</a:t>
            </a:r>
          </a:p>
          <a:p>
            <a:pPr lvl="1"/>
            <a:r>
              <a:rPr lang="pt-BR" dirty="0" smtClean="0"/>
              <a:t>Não implementa localização</a:t>
            </a:r>
          </a:p>
          <a:p>
            <a:r>
              <a:rPr lang="en-US" b="1" dirty="0"/>
              <a:t>Smart </a:t>
            </a:r>
            <a:r>
              <a:rPr lang="en-US" b="1" dirty="0" smtClean="0"/>
              <a:t>Flow</a:t>
            </a:r>
            <a:endParaRPr lang="pt-BR" dirty="0" smtClean="0"/>
          </a:p>
          <a:p>
            <a:pPr lvl="1"/>
            <a:r>
              <a:rPr lang="pt-BR" dirty="0" smtClean="0"/>
              <a:t>Sistema multimodal</a:t>
            </a:r>
          </a:p>
          <a:p>
            <a:pPr lvl="1"/>
            <a:r>
              <a:rPr lang="pt-BR" dirty="0" smtClean="0"/>
              <a:t>Identificação baseada na face</a:t>
            </a:r>
          </a:p>
          <a:p>
            <a:pPr lvl="1"/>
            <a:r>
              <a:rPr lang="pt-BR" dirty="0" smtClean="0"/>
              <a:t>Localização </a:t>
            </a:r>
            <a:r>
              <a:rPr lang="pt-BR" dirty="0"/>
              <a:t>baseado </a:t>
            </a:r>
            <a:r>
              <a:rPr lang="pt-BR" dirty="0" smtClean="0"/>
              <a:t>em áudio</a:t>
            </a:r>
          </a:p>
          <a:p>
            <a:r>
              <a:rPr lang="en-US" b="1" dirty="0"/>
              <a:t>AVIARY E </a:t>
            </a:r>
            <a:r>
              <a:rPr lang="en-US" b="1" dirty="0" smtClean="0"/>
              <a:t>MICASA</a:t>
            </a:r>
            <a:endParaRPr lang="pt-BR" dirty="0" smtClean="0"/>
          </a:p>
          <a:p>
            <a:pPr lvl="1"/>
            <a:r>
              <a:rPr lang="pt-BR" dirty="0" smtClean="0"/>
              <a:t>Dois ambientes</a:t>
            </a:r>
          </a:p>
          <a:p>
            <a:pPr lvl="1"/>
            <a:r>
              <a:rPr lang="pt-BR" dirty="0" smtClean="0"/>
              <a:t>Identificação baseada na face</a:t>
            </a:r>
            <a:endParaRPr lang="pt-BR" dirty="0"/>
          </a:p>
          <a:p>
            <a:pPr lvl="1"/>
            <a:r>
              <a:rPr lang="pt-BR" dirty="0"/>
              <a:t>Não implementa localização</a:t>
            </a:r>
            <a:endParaRPr lang="pt-BR" dirty="0" smtClean="0"/>
          </a:p>
          <a:p>
            <a:pPr marL="411162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1026" name="Picture 2" descr="C:\Users\Tales\Documents\GitHub\Projeto-Final\figuras\3.TrabalhosCorrelatos\upc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522" y="2794959"/>
            <a:ext cx="2741478" cy="168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73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674" y="719649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Identificação</a:t>
            </a:r>
            <a:r>
              <a:rPr lang="en-US" dirty="0"/>
              <a:t> – </a:t>
            </a:r>
            <a:r>
              <a:rPr lang="en-US" dirty="0" err="1"/>
              <a:t>Reconhecimento</a:t>
            </a:r>
            <a:r>
              <a:rPr lang="en-US" dirty="0"/>
              <a:t> Facial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3404"/>
            <a:ext cx="8229600" cy="4880434"/>
          </a:xfrm>
        </p:spPr>
        <p:txBody>
          <a:bodyPr/>
          <a:lstStyle/>
          <a:p>
            <a:r>
              <a:rPr lang="en-US" dirty="0" err="1" smtClean="0"/>
              <a:t>Distâncias</a:t>
            </a:r>
            <a:r>
              <a:rPr lang="en-US" dirty="0" smtClean="0"/>
              <a:t> entre </a:t>
            </a:r>
            <a:r>
              <a:rPr lang="en-US" dirty="0" err="1" smtClean="0"/>
              <a:t>imagens</a:t>
            </a:r>
            <a:endParaRPr lang="en-US" dirty="0" smtClean="0"/>
          </a:p>
          <a:p>
            <a:pPr lvl="1"/>
            <a:r>
              <a:rPr lang="en-US" dirty="0" err="1" smtClean="0"/>
              <a:t>Euclidiana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Mahalanobis</a:t>
            </a:r>
            <a:endParaRPr lang="en-US" dirty="0"/>
          </a:p>
        </p:txBody>
      </p:sp>
      <p:pic>
        <p:nvPicPr>
          <p:cNvPr id="4" name="Picture 3" descr="graficoDistanciaEntrePonto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826" y="2804728"/>
            <a:ext cx="2719825" cy="214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ptura de tela 2011-12-03 às 15.47.5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822" b="-31822"/>
          <a:stretch>
            <a:fillRect/>
          </a:stretch>
        </p:blipFill>
        <p:spPr>
          <a:xfrm>
            <a:off x="457200" y="1649413"/>
            <a:ext cx="8229600" cy="492442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223"/>
            <a:ext cx="8229600" cy="4682615"/>
          </a:xfrm>
        </p:spPr>
        <p:txBody>
          <a:bodyPr/>
          <a:lstStyle/>
          <a:p>
            <a:r>
              <a:rPr lang="en-US" dirty="0" err="1" smtClean="0"/>
              <a:t>Número</a:t>
            </a:r>
            <a:r>
              <a:rPr lang="en-US" dirty="0" smtClean="0"/>
              <a:t> total de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reconhecido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nomes</a:t>
            </a:r>
            <a:r>
              <a:rPr lang="en-US" dirty="0" smtClean="0"/>
              <a:t> </a:t>
            </a:r>
            <a:r>
              <a:rPr lang="en-US" dirty="0" err="1" smtClean="0"/>
              <a:t>obtidos</a:t>
            </a:r>
            <a:r>
              <a:rPr lang="en-US" dirty="0" smtClean="0"/>
              <a:t>;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confiança</a:t>
            </a:r>
            <a:r>
              <a:rPr lang="en-US" dirty="0" smtClean="0"/>
              <a:t> </a:t>
            </a:r>
            <a:r>
              <a:rPr lang="en-US" dirty="0" err="1" smtClean="0"/>
              <a:t>média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obtido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688736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TRUE –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Rastreamento</a:t>
            </a:r>
            <a:r>
              <a:rPr lang="en-US" dirty="0" smtClean="0"/>
              <a:t> e                  	     </a:t>
            </a:r>
            <a:r>
              <a:rPr lang="en-US" dirty="0" err="1" smtClean="0"/>
              <a:t>Reconhecimento</a:t>
            </a:r>
            <a:endParaRPr lang="en-US" dirty="0"/>
          </a:p>
        </p:txBody>
      </p:sp>
      <p:pic>
        <p:nvPicPr>
          <p:cNvPr id="5" name="Picture 4" descr="Captura de tela 2011-12-03 às 16.42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03" y="4649546"/>
            <a:ext cx="6130809" cy="131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688736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TRUE –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Rastreamento</a:t>
            </a:r>
            <a:r>
              <a:rPr lang="en-US" dirty="0" smtClean="0"/>
              <a:t> e                  	     </a:t>
            </a:r>
            <a:r>
              <a:rPr lang="en-US" dirty="0" err="1" smtClean="0"/>
              <a:t>Reconhecimento</a:t>
            </a:r>
            <a:endParaRPr lang="en-US" dirty="0"/>
          </a:p>
        </p:txBody>
      </p:sp>
      <p:pic>
        <p:nvPicPr>
          <p:cNvPr id="5" name="Picture 4" descr="Captura de tela 2011-12-03 às 16.45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737" y="2122784"/>
            <a:ext cx="4320107" cy="1464094"/>
          </a:xfrm>
          <a:prstGeom prst="rect">
            <a:avLst/>
          </a:prstGeom>
        </p:spPr>
      </p:pic>
      <p:pic>
        <p:nvPicPr>
          <p:cNvPr id="6" name="Picture 5" descr="Captura de tela 2011-12-03 às 16.45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20" y="3651773"/>
            <a:ext cx="5602704" cy="1095959"/>
          </a:xfrm>
          <a:prstGeom prst="rect">
            <a:avLst/>
          </a:prstGeom>
        </p:spPr>
      </p:pic>
      <p:pic>
        <p:nvPicPr>
          <p:cNvPr id="7" name="Picture 6" descr="Captura de tela 2011-12-03 às 16.45.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67" y="4853254"/>
            <a:ext cx="4193656" cy="108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2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3"/>
          <p:cNvSpPr/>
          <p:nvPr/>
        </p:nvSpPr>
        <p:spPr>
          <a:xfrm>
            <a:off x="6882547" y="1126236"/>
            <a:ext cx="1984368" cy="125393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Middleware 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Trapezóide 23"/>
          <p:cNvSpPr/>
          <p:nvPr/>
        </p:nvSpPr>
        <p:spPr>
          <a:xfrm rot="3758356">
            <a:off x="4724745" y="782502"/>
            <a:ext cx="2001555" cy="4294775"/>
          </a:xfrm>
          <a:prstGeom prst="trapezoid">
            <a:avLst>
              <a:gd name="adj" fmla="val 50000"/>
            </a:avLst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862175"/>
            <a:ext cx="4836146" cy="76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ＭＳ Ｐゴシック" pitchFamily="-107" charset="-128"/>
                <a:cs typeface="+mn-cs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sz="2400" kern="1200">
                <a:solidFill>
                  <a:schemeClr val="accent1"/>
                </a:solidFill>
                <a:latin typeface="+mn-lt"/>
                <a:ea typeface="ＭＳ Ｐゴシック" pitchFamily="-107" charset="-128"/>
                <a:cs typeface="+mn-cs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sz="2200" kern="1200">
                <a:solidFill>
                  <a:schemeClr val="accent1"/>
                </a:solidFill>
                <a:latin typeface="+mn-lt"/>
                <a:ea typeface="ＭＳ Ｐゴシック" pitchFamily="-107" charset="-128"/>
                <a:cs typeface="+mn-cs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ＭＳ Ｐゴシック" pitchFamily="-107" charset="-128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Objetivo do Trabalho</a:t>
            </a:r>
            <a:endParaRPr lang="en-US" dirty="0"/>
          </a:p>
        </p:txBody>
      </p:sp>
      <p:sp>
        <p:nvSpPr>
          <p:cNvPr id="16" name="Rounded Rectangle 4"/>
          <p:cNvSpPr/>
          <p:nvPr/>
        </p:nvSpPr>
        <p:spPr>
          <a:xfrm>
            <a:off x="3235336" y="2952768"/>
            <a:ext cx="3096192" cy="18938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Sistema </a:t>
            </a:r>
            <a:r>
              <a:rPr lang="pt-BR" b="1" dirty="0" smtClean="0">
                <a:solidFill>
                  <a:srgbClr val="000000"/>
                </a:solidFill>
              </a:rPr>
              <a:t>TRUE</a:t>
            </a:r>
          </a:p>
          <a:p>
            <a:pPr algn="ctr"/>
            <a:endParaRPr lang="pt-BR" b="1" dirty="0" smtClean="0">
              <a:solidFill>
                <a:srgbClr val="000000"/>
              </a:solidFill>
            </a:endParaRPr>
          </a:p>
          <a:p>
            <a:pPr algn="ctr"/>
            <a:r>
              <a:rPr lang="en-GB" sz="1600" dirty="0" smtClean="0">
                <a:solidFill>
                  <a:srgbClr val="000000"/>
                </a:solidFill>
              </a:rPr>
              <a:t>(Tracking </a:t>
            </a:r>
            <a:r>
              <a:rPr lang="en-GB" sz="1600" dirty="0">
                <a:solidFill>
                  <a:srgbClr val="000000"/>
                </a:solidFill>
              </a:rPr>
              <a:t>and Recognizing Users in the </a:t>
            </a:r>
            <a:r>
              <a:rPr lang="en-GB" sz="1600" dirty="0" smtClean="0">
                <a:solidFill>
                  <a:srgbClr val="000000"/>
                </a:solidFill>
              </a:rPr>
              <a:t>Environment)</a:t>
            </a:r>
            <a:endParaRPr lang="en-GB" sz="1600" dirty="0">
              <a:solidFill>
                <a:srgbClr val="000000"/>
              </a:solidFill>
            </a:endParaRPr>
          </a:p>
        </p:txBody>
      </p:sp>
      <p:pic>
        <p:nvPicPr>
          <p:cNvPr id="17" name="Picture 2" descr="I:\Nova pasta\Sem-Título-1.gi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664916" y="1581036"/>
            <a:ext cx="855431" cy="769767"/>
          </a:xfrm>
          <a:prstGeom prst="rect">
            <a:avLst/>
          </a:prstGeom>
          <a:noFill/>
        </p:spPr>
      </p:pic>
      <p:pic>
        <p:nvPicPr>
          <p:cNvPr id="18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3" y="2966623"/>
            <a:ext cx="1892826" cy="1143318"/>
          </a:xfrm>
          <a:prstGeom prst="rect">
            <a:avLst/>
          </a:prstGeom>
        </p:spPr>
      </p:pic>
      <p:sp>
        <p:nvSpPr>
          <p:cNvPr id="19" name="Striped Right Arrow 10"/>
          <p:cNvSpPr/>
          <p:nvPr/>
        </p:nvSpPr>
        <p:spPr>
          <a:xfrm>
            <a:off x="2122900" y="3216932"/>
            <a:ext cx="978408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1"/>
          <p:cNvSpPr txBox="1"/>
          <p:nvPr/>
        </p:nvSpPr>
        <p:spPr>
          <a:xfrm>
            <a:off x="630381" y="3844838"/>
            <a:ext cx="84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Kinect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296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ales\Documents\GitHub\Projeto-Final\figuras\2.FundamentacaoTeorica\diferencailumin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669" y="1174215"/>
            <a:ext cx="4877331" cy="343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en-US" dirty="0" err="1" smtClean="0"/>
              <a:t>Identificação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4560"/>
            <a:ext cx="8229600" cy="4979278"/>
          </a:xfrm>
        </p:spPr>
        <p:txBody>
          <a:bodyPr/>
          <a:lstStyle/>
          <a:p>
            <a:r>
              <a:rPr lang="en-US" dirty="0" err="1" smtClean="0"/>
              <a:t>Desafios</a:t>
            </a:r>
            <a:endParaRPr lang="en-US" dirty="0" smtClean="0"/>
          </a:p>
          <a:p>
            <a:pPr lvl="1"/>
            <a:r>
              <a:rPr lang="en-US" dirty="0" err="1" smtClean="0"/>
              <a:t>Iluminação</a:t>
            </a:r>
            <a:endParaRPr lang="en-US" dirty="0" smtClean="0"/>
          </a:p>
          <a:p>
            <a:pPr lvl="1"/>
            <a:r>
              <a:rPr lang="en-US" dirty="0" err="1" smtClean="0"/>
              <a:t>Ângulos</a:t>
            </a:r>
            <a:endParaRPr lang="en-US" dirty="0" smtClean="0"/>
          </a:p>
          <a:p>
            <a:pPr lvl="1"/>
            <a:r>
              <a:rPr lang="en-US" dirty="0" smtClean="0"/>
              <a:t>Poses</a:t>
            </a:r>
          </a:p>
          <a:p>
            <a:pPr lvl="1"/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faciais</a:t>
            </a:r>
            <a:endParaRPr lang="en-US" dirty="0" smtClean="0"/>
          </a:p>
          <a:p>
            <a:pPr lvl="1"/>
            <a:r>
              <a:rPr lang="en-US" dirty="0" err="1" smtClean="0"/>
              <a:t>Maquiagem</a:t>
            </a:r>
            <a:endParaRPr lang="en-US" dirty="0" smtClean="0"/>
          </a:p>
          <a:p>
            <a:pPr marL="411162" lvl="1" indent="0">
              <a:buNone/>
            </a:pPr>
            <a:endParaRPr lang="en-US" dirty="0" smtClean="0"/>
          </a:p>
          <a:p>
            <a:r>
              <a:rPr lang="en-US" dirty="0" err="1" smtClean="0"/>
              <a:t>Etapas</a:t>
            </a:r>
            <a:endParaRPr lang="en-US" dirty="0" smtClean="0"/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Detecção</a:t>
            </a:r>
            <a:r>
              <a:rPr lang="en-US" dirty="0" smtClean="0"/>
              <a:t> de faces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endParaRPr lang="en-US" dirty="0" smtClean="0"/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Reconhecimento</a:t>
            </a:r>
            <a:r>
              <a:rPr lang="en-US" dirty="0" smtClean="0"/>
              <a:t> das faces </a:t>
            </a:r>
            <a:r>
              <a:rPr lang="en-US" dirty="0" err="1" smtClean="0"/>
              <a:t>encontradas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683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8207"/>
            <a:ext cx="8229600" cy="1066800"/>
          </a:xfrm>
        </p:spPr>
        <p:txBody>
          <a:bodyPr/>
          <a:lstStyle/>
          <a:p>
            <a:r>
              <a:rPr lang="en-US" dirty="0" err="1" smtClean="0"/>
              <a:t>Identificação</a:t>
            </a:r>
            <a:r>
              <a:rPr lang="en-US" dirty="0" smtClean="0"/>
              <a:t> – </a:t>
            </a:r>
            <a:r>
              <a:rPr lang="en-US" dirty="0" err="1" smtClean="0"/>
              <a:t>Detecção</a:t>
            </a:r>
            <a:r>
              <a:rPr lang="en-US" dirty="0" smtClean="0"/>
              <a:t> Facial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62" y="1913659"/>
            <a:ext cx="4385748" cy="4643438"/>
          </a:xfrm>
        </p:spPr>
        <p:txBody>
          <a:bodyPr/>
          <a:lstStyle/>
          <a:p>
            <a:r>
              <a:rPr lang="en-US" dirty="0" smtClean="0"/>
              <a:t>Viola-Jones</a:t>
            </a:r>
          </a:p>
          <a:p>
            <a:pPr lvl="1"/>
            <a:r>
              <a:rPr lang="en-US" dirty="0" err="1" smtClean="0"/>
              <a:t>Bastante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endParaRPr lang="en-US" dirty="0" smtClean="0"/>
          </a:p>
          <a:p>
            <a:pPr lvl="1"/>
            <a:r>
              <a:rPr lang="en-US" dirty="0" smtClean="0"/>
              <a:t>Alta taxa de </a:t>
            </a:r>
            <a:r>
              <a:rPr lang="en-US" dirty="0" err="1" smtClean="0"/>
              <a:t>detecção</a:t>
            </a:r>
            <a:endParaRPr lang="en-US" dirty="0" smtClean="0"/>
          </a:p>
          <a:p>
            <a:pPr lvl="1"/>
            <a:r>
              <a:rPr lang="en-US" dirty="0" err="1" smtClean="0"/>
              <a:t>Detecção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tempo real</a:t>
            </a:r>
          </a:p>
        </p:txBody>
      </p:sp>
      <p:pic>
        <p:nvPicPr>
          <p:cNvPr id="1026" name="Picture 2" descr="C:\Users\Tales\Documents\GitHub\Projeto-Final\figuras\2.FundamentacaoTeorica\enquadramentoRost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310" y="1913659"/>
            <a:ext cx="4231266" cy="423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3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Identificação</a:t>
            </a:r>
            <a:r>
              <a:rPr lang="en-US" dirty="0" smtClean="0"/>
              <a:t> – </a:t>
            </a:r>
            <a:r>
              <a:rPr lang="en-US" dirty="0" err="1" smtClean="0"/>
              <a:t>Reconhecimento</a:t>
            </a:r>
            <a:r>
              <a:rPr lang="en-US" dirty="0" smtClean="0"/>
              <a:t> Facial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46" y="2002336"/>
            <a:ext cx="4725446" cy="4571502"/>
          </a:xfrm>
        </p:spPr>
        <p:txBody>
          <a:bodyPr/>
          <a:lstStyle/>
          <a:p>
            <a:r>
              <a:rPr lang="en-US" dirty="0" err="1" smtClean="0"/>
              <a:t>Eigenfaces</a:t>
            </a:r>
            <a:endParaRPr lang="en-US" dirty="0" smtClean="0"/>
          </a:p>
          <a:p>
            <a:pPr lvl="1"/>
            <a:r>
              <a:rPr lang="en-US" dirty="0" smtClean="0"/>
              <a:t>Base de faces </a:t>
            </a:r>
            <a:r>
              <a:rPr lang="en-US" dirty="0" err="1" smtClean="0"/>
              <a:t>relativamente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endParaRPr lang="en-US" dirty="0" smtClean="0"/>
          </a:p>
          <a:p>
            <a:pPr lvl="1"/>
            <a:r>
              <a:rPr lang="en-US" dirty="0" err="1" smtClean="0"/>
              <a:t>Infere</a:t>
            </a:r>
            <a:r>
              <a:rPr lang="en-US" dirty="0" smtClean="0"/>
              <a:t> as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endParaRPr lang="en-US" dirty="0" smtClean="0"/>
          </a:p>
          <a:p>
            <a:pPr lvl="1"/>
            <a:r>
              <a:rPr lang="en-US" dirty="0" err="1" smtClean="0"/>
              <a:t>Reduzido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cálculos</a:t>
            </a:r>
            <a:endParaRPr lang="en-US" dirty="0"/>
          </a:p>
        </p:txBody>
      </p:sp>
      <p:pic>
        <p:nvPicPr>
          <p:cNvPr id="1026" name="Picture 2" descr="http://4.bp.blogspot.com/_GFo2NhVEkEk/S_Vdvx8_2JI/AAAAAAAAIvk/7OjX7Q9vSVc/s1600/biometric-facial-recogni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264" y="2002336"/>
            <a:ext cx="3979819" cy="410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5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92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Localização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92" y="1638300"/>
            <a:ext cx="8361818" cy="1659455"/>
          </a:xfrm>
        </p:spPr>
        <p:txBody>
          <a:bodyPr/>
          <a:lstStyle/>
          <a:p>
            <a:r>
              <a:rPr lang="en-US" dirty="0" err="1" smtClean="0"/>
              <a:t>Métodos</a:t>
            </a:r>
            <a:endParaRPr lang="en-US" dirty="0"/>
          </a:p>
          <a:p>
            <a:pPr lvl="1"/>
            <a:r>
              <a:rPr lang="en-US" dirty="0" smtClean="0"/>
              <a:t>Tempo </a:t>
            </a:r>
            <a:r>
              <a:rPr lang="en-US" dirty="0"/>
              <a:t>de </a:t>
            </a:r>
            <a:r>
              <a:rPr lang="en-US" dirty="0" err="1"/>
              <a:t>Vôo</a:t>
            </a:r>
            <a:r>
              <a:rPr lang="en-US" dirty="0"/>
              <a:t> (TOF - Time of flight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Luz </a:t>
            </a:r>
            <a:r>
              <a:rPr lang="en-US" dirty="0" err="1"/>
              <a:t>Estruturada</a:t>
            </a:r>
            <a:endParaRPr lang="en-US" dirty="0"/>
          </a:p>
        </p:txBody>
      </p:sp>
      <p:pic>
        <p:nvPicPr>
          <p:cNvPr id="4" name="Picture 3" descr="structured-light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793" y="3297755"/>
            <a:ext cx="4508844" cy="338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7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ção_GPC_2010_DSOA_ultim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Apresentação_GPC_2010_DSOA_ultimo.thmx</Template>
  <TotalTime>5699</TotalTime>
  <Words>921</Words>
  <Application>Microsoft Office PowerPoint</Application>
  <PresentationFormat>Apresentação na tela (4:3)</PresentationFormat>
  <Paragraphs>331</Paragraphs>
  <Slides>43</Slides>
  <Notes>36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4" baseType="lpstr">
      <vt:lpstr>Apresentação_GPC_2010_DSOA_ultimo</vt:lpstr>
      <vt:lpstr>TRUE: um sistema para rastreamento, localização e identificação de usuários em ambientes inteligentes</vt:lpstr>
      <vt:lpstr>Apresentação do PowerPoint</vt:lpstr>
      <vt:lpstr>Apresentação do PowerPoint</vt:lpstr>
      <vt:lpstr>Apresentação do PowerPoint</vt:lpstr>
      <vt:lpstr>Apresentação do PowerPoint</vt:lpstr>
      <vt:lpstr>Identificação</vt:lpstr>
      <vt:lpstr>Identificação – Detecção Facial</vt:lpstr>
      <vt:lpstr>Identificação – Reconhecimento Facial</vt:lpstr>
      <vt:lpstr>Localização</vt:lpstr>
      <vt:lpstr>Rastreamento</vt:lpstr>
      <vt:lpstr>Rastreamento - Detecção</vt:lpstr>
      <vt:lpstr>Rastreamento</vt:lpstr>
      <vt:lpstr>Sistema TRUE - Arquitetura</vt:lpstr>
      <vt:lpstr>TRUE – Módulo de Registro</vt:lpstr>
      <vt:lpstr>TRUE – Módulo de Registro</vt:lpstr>
      <vt:lpstr>TRUE – Módulo de Rastreamento</vt:lpstr>
      <vt:lpstr>TRUE – Módulo de Rastreamento</vt:lpstr>
      <vt:lpstr>TRUE – Módulo de Reconhecimento</vt:lpstr>
      <vt:lpstr>TRUE – Módulo de Reconhecimento</vt:lpstr>
      <vt:lpstr>TRUE – Módulo de Reconhecimento</vt:lpstr>
      <vt:lpstr>TRUE – Módulo de Integração</vt:lpstr>
      <vt:lpstr>TRUE – Módulo de Integração</vt:lpstr>
      <vt:lpstr>Ambiente e Resultados Experimentais</vt:lpstr>
      <vt:lpstr>Testes – Rastreamento - Detecção</vt:lpstr>
      <vt:lpstr>Testes – Rastreamento - Oclusão</vt:lpstr>
      <vt:lpstr>Apresentação do PowerPoint</vt:lpstr>
      <vt:lpstr>Apresentação do PowerPoint</vt:lpstr>
      <vt:lpstr>Apresentação do PowerPoint</vt:lpstr>
      <vt:lpstr>Testes - Identificação</vt:lpstr>
      <vt:lpstr>Testes – Identificação – 1º Cenário</vt:lpstr>
      <vt:lpstr>Testes – Identificação – 2º Cenário</vt:lpstr>
      <vt:lpstr>Testes – Integração</vt:lpstr>
      <vt:lpstr>Conclusão</vt:lpstr>
      <vt:lpstr>Trabalhos Futuros</vt:lpstr>
      <vt:lpstr>Apresentação do PowerPoint</vt:lpstr>
      <vt:lpstr>Apresentação do PowerPoint</vt:lpstr>
      <vt:lpstr>Sistema TRUE – Middleware uOS</vt:lpstr>
      <vt:lpstr>Testes – Rastreamento - Interferências</vt:lpstr>
      <vt:lpstr>Rastreamento - Representação</vt:lpstr>
      <vt:lpstr>Identificação – Reconhecimento Facial</vt:lpstr>
      <vt:lpstr>TRUE – Módulo de Reconhecimento</vt:lpstr>
      <vt:lpstr>Apresentação do PowerPoint</vt:lpstr>
      <vt:lpstr>Apresentação do PowerPoint</vt:lpstr>
    </vt:vector>
  </TitlesOfParts>
  <Company>unb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TRUE: um sistema para rastreamento, localização e identificação de usuários em ambientes inteligentes</dc:title>
  <dc:creator>danilo avila;Tales Porto</dc:creator>
  <cp:lastModifiedBy>Tales</cp:lastModifiedBy>
  <cp:revision>352</cp:revision>
  <cp:lastPrinted>2012-07-14T17:53:13Z</cp:lastPrinted>
  <dcterms:created xsi:type="dcterms:W3CDTF">2011-12-03T10:22:09Z</dcterms:created>
  <dcterms:modified xsi:type="dcterms:W3CDTF">2012-07-14T20:57:05Z</dcterms:modified>
</cp:coreProperties>
</file>