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notesMasterIdLst>
    <p:notesMasterId r:id="rId56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316" r:id="rId11"/>
    <p:sldId id="317" r:id="rId12"/>
    <p:sldId id="318" r:id="rId13"/>
    <p:sldId id="315" r:id="rId14"/>
    <p:sldId id="311" r:id="rId15"/>
    <p:sldId id="313" r:id="rId16"/>
    <p:sldId id="314" r:id="rId17"/>
    <p:sldId id="266" r:id="rId18"/>
    <p:sldId id="324" r:id="rId19"/>
    <p:sldId id="274" r:id="rId20"/>
    <p:sldId id="275" r:id="rId21"/>
    <p:sldId id="276" r:id="rId22"/>
    <p:sldId id="281" r:id="rId23"/>
    <p:sldId id="292" r:id="rId24"/>
    <p:sldId id="278" r:id="rId25"/>
    <p:sldId id="279" r:id="rId26"/>
    <p:sldId id="283" r:id="rId27"/>
    <p:sldId id="284" r:id="rId28"/>
    <p:sldId id="280" r:id="rId29"/>
    <p:sldId id="287" r:id="rId30"/>
    <p:sldId id="282" r:id="rId31"/>
    <p:sldId id="294" r:id="rId32"/>
    <p:sldId id="268" r:id="rId33"/>
    <p:sldId id="296" r:id="rId34"/>
    <p:sldId id="297" r:id="rId35"/>
    <p:sldId id="298" r:id="rId36"/>
    <p:sldId id="299" r:id="rId37"/>
    <p:sldId id="300" r:id="rId38"/>
    <p:sldId id="301" r:id="rId39"/>
    <p:sldId id="325" r:id="rId40"/>
    <p:sldId id="303" r:id="rId41"/>
    <p:sldId id="305" r:id="rId42"/>
    <p:sldId id="306" r:id="rId43"/>
    <p:sldId id="307" r:id="rId44"/>
    <p:sldId id="308" r:id="rId45"/>
    <p:sldId id="270" r:id="rId46"/>
    <p:sldId id="309" r:id="rId47"/>
    <p:sldId id="310" r:id="rId48"/>
    <p:sldId id="322" r:id="rId49"/>
    <p:sldId id="323" r:id="rId50"/>
    <p:sldId id="312" r:id="rId51"/>
    <p:sldId id="320" r:id="rId52"/>
    <p:sldId id="286" r:id="rId53"/>
    <p:sldId id="290" r:id="rId54"/>
    <p:sldId id="291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0000"/>
    <a:srgbClr val="AE0000"/>
    <a:srgbClr val="1B28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8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99E58-1C9B-E44B-8998-0A321153317B}" type="datetimeFigureOut">
              <a:rPr lang="en-US" smtClean="0"/>
              <a:t>6/30/2012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ED00D-B766-9E43-9108-934E930667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4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13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ED00D-B766-9E43-9108-934E930667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17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22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tângulo 23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tângulo 24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tângulo 25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etângulo 26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 useBgFill="1">
        <p:nvSpPr>
          <p:cNvPr id="11" name="Retângulo de cantos arredondados 29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 useBgFill="1">
        <p:nvSpPr>
          <p:cNvPr id="12" name="Retângulo de cantos arredondados 30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tângulo 6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Retângulo 9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Retângulo 10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Retângulo 18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17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6/30/2012</a:t>
            </a:fld>
            <a:endParaRPr lang="en-US"/>
          </a:p>
        </p:txBody>
      </p:sp>
      <p:sp>
        <p:nvSpPr>
          <p:cNvPr id="18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4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6/30/2012</a:t>
            </a:fld>
            <a:endParaRPr lang="en-US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47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6/30/2012</a:t>
            </a:fld>
            <a:endParaRPr lang="en-US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36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6/30/2012</a:t>
            </a:fld>
            <a:endParaRPr lang="en-US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22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6/30/2012</a:t>
            </a:fld>
            <a:endParaRPr lang="en-US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3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6/30/2012</a:t>
            </a:fld>
            <a:endParaRPr lang="en-US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9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6/30/2012</a:t>
            </a:fld>
            <a:endParaRPr lang="en-US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6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6/30/2012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7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6/30/2012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80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6/30/2012</a:t>
            </a:fld>
            <a:endParaRPr lang="en-US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89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x-none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0233-0DD1-4A80-BB1E-9ADC3556DBB6}" type="datetimeFigureOut">
              <a:rPr lang="en-US" smtClean="0"/>
              <a:t>6/30/2012</a:t>
            </a:fld>
            <a:endParaRPr lang="en-US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0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Retângulo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Retângulo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Retângulo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Retângulo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Retângulo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Retângulo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Retângulo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Retângulo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9" name="Espaço Reservado para Título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1040" name="Espaço Reservado para Texto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accent2"/>
                </a:solidFill>
                <a:latin typeface="Georgia" charset="0"/>
              </a:defRPr>
            </a:lvl1pPr>
          </a:lstStyle>
          <a:p>
            <a:fld id="{7D290233-0DD1-4A80-BB1E-9ADC3556DBB6}" type="datetimeFigureOut">
              <a:rPr lang="en-US" smtClean="0"/>
              <a:t>6/30/2012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accent2"/>
                </a:solidFill>
                <a:latin typeface="Georgia" charset="0"/>
              </a:defRPr>
            </a:lvl1pPr>
          </a:lstStyle>
          <a:p>
            <a:endParaRPr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FFFFFF"/>
                </a:solidFill>
                <a:latin typeface="Georgia" charset="0"/>
              </a:defRPr>
            </a:lvl1pPr>
          </a:lstStyle>
          <a:p>
            <a:fld id="{CFE4BAC9-6D41-4691-9299-18EF07EF0177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65125" indent="-255588" algn="l" rtl="0" eaLnBrk="1" fontAlgn="base" hangingPunct="1">
        <a:spcBef>
          <a:spcPts val="300"/>
        </a:spcBef>
        <a:spcAft>
          <a:spcPct val="0"/>
        </a:spcAft>
        <a:buClr>
          <a:srgbClr val="A04DA3"/>
        </a:buClr>
        <a:buFont typeface="Georgia" charset="0"/>
        <a:buChar char="•"/>
        <a:defRPr sz="2800" kern="12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657225" indent="-246063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Font typeface="Georgia" charset="0"/>
        <a:buChar char="▫"/>
        <a:defRPr sz="2600" kern="1200">
          <a:solidFill>
            <a:schemeClr val="accent2"/>
          </a:solidFill>
          <a:latin typeface="+mn-lt"/>
          <a:ea typeface="ＭＳ Ｐゴシック" pitchFamily="-107" charset="-128"/>
          <a:cs typeface="+mn-cs"/>
        </a:defRPr>
      </a:lvl2pPr>
      <a:lvl3pPr marL="922338" indent="-219075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Font typeface="Wingdings 2" charset="0"/>
        <a:buChar char=""/>
        <a:defRPr sz="2400" kern="1200">
          <a:solidFill>
            <a:schemeClr val="accent1"/>
          </a:solidFill>
          <a:latin typeface="+mn-lt"/>
          <a:ea typeface="ＭＳ Ｐゴシック" pitchFamily="-107" charset="-128"/>
          <a:cs typeface="+mn-cs"/>
        </a:defRPr>
      </a:lvl3pPr>
      <a:lvl4pPr marL="1179513" indent="-200025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Font typeface="Wingdings 2" charset="0"/>
        <a:buChar char=""/>
        <a:defRPr sz="2200" kern="1200">
          <a:solidFill>
            <a:schemeClr val="accent1"/>
          </a:solidFill>
          <a:latin typeface="+mn-lt"/>
          <a:ea typeface="ＭＳ Ｐゴシック" pitchFamily="-107" charset="-128"/>
          <a:cs typeface="+mn-cs"/>
        </a:defRPr>
      </a:lvl4pPr>
      <a:lvl5pPr marL="1389063" indent="-182563" algn="l" rtl="0" eaLnBrk="1" fontAlgn="base" hangingPunct="1">
        <a:spcBef>
          <a:spcPts val="300"/>
        </a:spcBef>
        <a:spcAft>
          <a:spcPct val="0"/>
        </a:spcAft>
        <a:buClr>
          <a:srgbClr val="A04DA3"/>
        </a:buClr>
        <a:buFont typeface="Georgia" charset="0"/>
        <a:buChar char="▫"/>
        <a:defRPr sz="2000" kern="1200">
          <a:solidFill>
            <a:srgbClr val="A04DA3"/>
          </a:solidFill>
          <a:latin typeface="+mn-lt"/>
          <a:ea typeface="ＭＳ Ｐゴシック" pitchFamily="-107" charset="-128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271" y="2184173"/>
            <a:ext cx="84582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dirty="0" smtClean="0"/>
              <a:t>TRUE: um sistema para rastreamento, localização e identificação de usuários em ambientes inteligentes</a:t>
            </a:r>
            <a:endParaRPr lang="pt-BR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9972" y="4253723"/>
            <a:ext cx="5584371" cy="1752600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Autores: </a:t>
            </a:r>
          </a:p>
          <a:p>
            <a:r>
              <a:rPr lang="pt-BR" dirty="0"/>
              <a:t>Tales </a:t>
            </a:r>
            <a:r>
              <a:rPr lang="pt-BR" dirty="0" err="1"/>
              <a:t>Mundim</a:t>
            </a:r>
            <a:r>
              <a:rPr lang="pt-BR" dirty="0"/>
              <a:t> Andrade Porto</a:t>
            </a:r>
            <a:endParaRPr lang="pt-BR" dirty="0" smtClean="0"/>
          </a:p>
          <a:p>
            <a:r>
              <a:rPr lang="pt-BR" dirty="0" smtClean="0"/>
              <a:t>Danilo Ávila Monte </a:t>
            </a:r>
            <a:r>
              <a:rPr lang="pt-BR" dirty="0" err="1" smtClean="0"/>
              <a:t>Christo</a:t>
            </a:r>
            <a:r>
              <a:rPr lang="pt-BR" dirty="0" smtClean="0"/>
              <a:t> Ferreira</a:t>
            </a:r>
          </a:p>
          <a:p>
            <a:r>
              <a:rPr lang="pt-BR" dirty="0"/>
              <a:t>Fabricio Nogueira </a:t>
            </a:r>
            <a:r>
              <a:rPr lang="pt-BR" dirty="0" err="1"/>
              <a:t>Buzeto</a:t>
            </a:r>
            <a:endParaRPr lang="pt-BR" dirty="0" smtClean="0"/>
          </a:p>
          <a:p>
            <a:r>
              <a:rPr lang="pt-BR" dirty="0" smtClean="0"/>
              <a:t>Carla Denise Castanho</a:t>
            </a:r>
          </a:p>
          <a:p>
            <a:r>
              <a:rPr lang="pt-BR" dirty="0" smtClean="0"/>
              <a:t>Ricardo </a:t>
            </a:r>
            <a:r>
              <a:rPr lang="pt-BR" dirty="0" err="1" smtClean="0"/>
              <a:t>Pezzoul</a:t>
            </a:r>
            <a:r>
              <a:rPr lang="pt-BR" dirty="0" smtClean="0"/>
              <a:t> Jacobi</a:t>
            </a:r>
          </a:p>
        </p:txBody>
      </p:sp>
    </p:spTree>
    <p:extLst>
      <p:ext uri="{BB962C8B-B14F-4D97-AF65-F5344CB8AC3E}">
        <p14:creationId xmlns:p14="http://schemas.microsoft.com/office/powerpoint/2010/main" val="52667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en-US" dirty="0" err="1" smtClean="0"/>
              <a:t>Identificação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4560"/>
            <a:ext cx="8229600" cy="4979278"/>
          </a:xfrm>
        </p:spPr>
        <p:txBody>
          <a:bodyPr/>
          <a:lstStyle/>
          <a:p>
            <a:r>
              <a:rPr lang="en-US" dirty="0" err="1" smtClean="0"/>
              <a:t>Dificuldades</a:t>
            </a:r>
            <a:endParaRPr lang="en-US" dirty="0" smtClean="0"/>
          </a:p>
          <a:p>
            <a:pPr lvl="1"/>
            <a:r>
              <a:rPr lang="en-US" dirty="0" err="1" smtClean="0"/>
              <a:t>Iluminação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Ângulos</a:t>
            </a:r>
            <a:r>
              <a:rPr lang="en-US" dirty="0" smtClean="0"/>
              <a:t> e poses;</a:t>
            </a:r>
          </a:p>
          <a:p>
            <a:pPr lvl="1"/>
            <a:r>
              <a:rPr lang="en-US" dirty="0" err="1" smtClean="0"/>
              <a:t>Expressões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Maquiagem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Extração</a:t>
            </a:r>
            <a:r>
              <a:rPr lang="en-US" dirty="0" smtClean="0"/>
              <a:t> da face do</a:t>
            </a:r>
          </a:p>
          <a:p>
            <a:pPr marL="411162" lvl="1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contexto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Etapas</a:t>
            </a:r>
            <a:endParaRPr lang="en-US" dirty="0" smtClean="0"/>
          </a:p>
          <a:p>
            <a:pPr marL="925512" lvl="1" indent="-514350">
              <a:buFont typeface="+mj-lt"/>
              <a:buAutoNum type="arabicPeriod"/>
            </a:pPr>
            <a:r>
              <a:rPr lang="en-US" dirty="0" err="1" smtClean="0"/>
              <a:t>Detecção</a:t>
            </a:r>
            <a:r>
              <a:rPr lang="en-US" dirty="0" smtClean="0"/>
              <a:t> de faces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imagens</a:t>
            </a:r>
            <a:r>
              <a:rPr lang="en-US" dirty="0" smtClean="0"/>
              <a:t>;</a:t>
            </a:r>
          </a:p>
          <a:p>
            <a:pPr marL="925512" lvl="1" indent="-514350">
              <a:buFont typeface="+mj-lt"/>
              <a:buAutoNum type="arabicPeriod"/>
            </a:pPr>
            <a:r>
              <a:rPr lang="en-US" dirty="0" err="1" smtClean="0"/>
              <a:t>Reconhecimento</a:t>
            </a:r>
            <a:r>
              <a:rPr lang="en-US" dirty="0" smtClean="0"/>
              <a:t> das faces </a:t>
            </a:r>
            <a:r>
              <a:rPr lang="en-US" dirty="0" err="1" smtClean="0"/>
              <a:t>encontradas</a:t>
            </a:r>
            <a:r>
              <a:rPr lang="en-US" dirty="0" smtClean="0"/>
              <a:t>.</a:t>
            </a:r>
          </a:p>
        </p:txBody>
      </p:sp>
      <p:pic>
        <p:nvPicPr>
          <p:cNvPr id="3074" name="Picture 2" descr="C:\Users\Tales\Documents\GitHub\Projeto-Final\figuras\2.FundamentacaoTeorica\diferencailuminacao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686" y="1174215"/>
            <a:ext cx="4877331" cy="343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83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8207"/>
            <a:ext cx="8229600" cy="1066800"/>
          </a:xfrm>
        </p:spPr>
        <p:txBody>
          <a:bodyPr/>
          <a:lstStyle/>
          <a:p>
            <a:r>
              <a:rPr lang="en-US" dirty="0" err="1" smtClean="0"/>
              <a:t>Identificação</a:t>
            </a:r>
            <a:r>
              <a:rPr lang="en-US" dirty="0" smtClean="0"/>
              <a:t> – </a:t>
            </a:r>
            <a:r>
              <a:rPr lang="en-US" dirty="0" err="1" smtClean="0"/>
              <a:t>Detecção</a:t>
            </a:r>
            <a:r>
              <a:rPr lang="en-US" dirty="0" smtClean="0"/>
              <a:t> Facial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0" y="1930400"/>
            <a:ext cx="4197350" cy="4643438"/>
          </a:xfrm>
        </p:spPr>
        <p:txBody>
          <a:bodyPr/>
          <a:lstStyle/>
          <a:p>
            <a:r>
              <a:rPr lang="en-US" dirty="0" smtClean="0"/>
              <a:t>Viola-Jones</a:t>
            </a:r>
          </a:p>
          <a:p>
            <a:pPr lvl="1"/>
            <a:r>
              <a:rPr lang="en-US" dirty="0" err="1" smtClean="0"/>
              <a:t>Imagens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tons de </a:t>
            </a:r>
            <a:r>
              <a:rPr lang="en-US" dirty="0" err="1" smtClean="0"/>
              <a:t>cinza</a:t>
            </a:r>
            <a:r>
              <a:rPr lang="en-US" dirty="0"/>
              <a:t>;</a:t>
            </a:r>
            <a:endParaRPr lang="en-US" dirty="0" smtClean="0"/>
          </a:p>
          <a:p>
            <a:pPr lvl="1"/>
            <a:r>
              <a:rPr lang="en-US" dirty="0" err="1" smtClean="0"/>
              <a:t>Rápida</a:t>
            </a:r>
            <a:r>
              <a:rPr lang="en-US" dirty="0" smtClean="0"/>
              <a:t> </a:t>
            </a:r>
            <a:r>
              <a:rPr lang="en-US" dirty="0" err="1" smtClean="0"/>
              <a:t>detecção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Impelementado</a:t>
            </a:r>
            <a:r>
              <a:rPr lang="en-US" dirty="0" smtClean="0"/>
              <a:t> </a:t>
            </a:r>
            <a:r>
              <a:rPr lang="en-US" dirty="0" err="1" smtClean="0"/>
              <a:t>pela</a:t>
            </a:r>
            <a:r>
              <a:rPr lang="en-US" dirty="0" smtClean="0"/>
              <a:t> </a:t>
            </a:r>
            <a:r>
              <a:rPr lang="en-US" dirty="0" err="1" smtClean="0"/>
              <a:t>OpenCV</a:t>
            </a:r>
            <a:r>
              <a:rPr lang="en-US" smtClean="0"/>
              <a:t>.</a:t>
            </a:r>
            <a:endParaRPr lang="en-US" dirty="0" smtClean="0"/>
          </a:p>
        </p:txBody>
      </p:sp>
      <p:pic>
        <p:nvPicPr>
          <p:cNvPr id="1026" name="Picture 2" descr="C:\Users\Tales\Documents\GitHub\Projeto-Final\figuras\2.FundamentacaoTeorica\enquadramentoRosto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782" y="2119745"/>
            <a:ext cx="4231266" cy="423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34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Identificação</a:t>
            </a:r>
            <a:r>
              <a:rPr lang="en-US" dirty="0" smtClean="0"/>
              <a:t> – </a:t>
            </a:r>
            <a:r>
              <a:rPr lang="en-US" dirty="0" err="1" smtClean="0"/>
              <a:t>Reconhecimento</a:t>
            </a:r>
            <a:r>
              <a:rPr lang="en-US" dirty="0" smtClean="0"/>
              <a:t> Facial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2336"/>
            <a:ext cx="8229600" cy="4571502"/>
          </a:xfrm>
        </p:spPr>
        <p:txBody>
          <a:bodyPr/>
          <a:lstStyle/>
          <a:p>
            <a:r>
              <a:rPr lang="en-US" dirty="0" err="1" smtClean="0"/>
              <a:t>Eigenfaces</a:t>
            </a:r>
            <a:endParaRPr lang="en-US" dirty="0" smtClean="0"/>
          </a:p>
          <a:p>
            <a:pPr lvl="1"/>
            <a:r>
              <a:rPr lang="en-US" dirty="0" smtClean="0"/>
              <a:t>Base de faces </a:t>
            </a:r>
            <a:r>
              <a:rPr lang="en-US" dirty="0" err="1" smtClean="0"/>
              <a:t>relativamente</a:t>
            </a:r>
            <a:r>
              <a:rPr lang="en-US" dirty="0" smtClean="0"/>
              <a:t> </a:t>
            </a:r>
            <a:r>
              <a:rPr lang="en-US" dirty="0" err="1" smtClean="0"/>
              <a:t>grande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Infere</a:t>
            </a:r>
            <a:r>
              <a:rPr lang="en-US" dirty="0" smtClean="0"/>
              <a:t> das </a:t>
            </a:r>
            <a:r>
              <a:rPr lang="en-US" dirty="0" err="1" smtClean="0"/>
              <a:t>imagens</a:t>
            </a:r>
            <a:r>
              <a:rPr lang="en-US" dirty="0" smtClean="0"/>
              <a:t> </a:t>
            </a:r>
            <a:r>
              <a:rPr lang="en-US" dirty="0" err="1" smtClean="0"/>
              <a:t>suas</a:t>
            </a:r>
            <a:r>
              <a:rPr lang="en-US" dirty="0" smtClean="0"/>
              <a:t> </a:t>
            </a:r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características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Número</a:t>
            </a:r>
            <a:r>
              <a:rPr lang="en-US" dirty="0" smtClean="0"/>
              <a:t> </a:t>
            </a:r>
            <a:r>
              <a:rPr lang="en-US" dirty="0" err="1" smtClean="0"/>
              <a:t>reduzido</a:t>
            </a:r>
            <a:r>
              <a:rPr lang="en-US" dirty="0" smtClean="0"/>
              <a:t> de </a:t>
            </a:r>
            <a:r>
              <a:rPr lang="en-US" dirty="0" err="1" smtClean="0"/>
              <a:t>cálculos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58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092" y="609600"/>
            <a:ext cx="8229600" cy="1066800"/>
          </a:xfrm>
        </p:spPr>
        <p:txBody>
          <a:bodyPr/>
          <a:lstStyle/>
          <a:p>
            <a:r>
              <a:rPr lang="en-US" dirty="0" err="1" smtClean="0"/>
              <a:t>Localização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595" y="1946847"/>
            <a:ext cx="8361818" cy="1659455"/>
          </a:xfrm>
        </p:spPr>
        <p:txBody>
          <a:bodyPr/>
          <a:lstStyle/>
          <a:p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se </a:t>
            </a:r>
            <a:r>
              <a:rPr lang="en-US" dirty="0" err="1" smtClean="0"/>
              <a:t>obter</a:t>
            </a:r>
            <a:r>
              <a:rPr lang="en-US" dirty="0" smtClean="0"/>
              <a:t> </a:t>
            </a:r>
            <a:r>
              <a:rPr lang="en-US" dirty="0" err="1" smtClean="0"/>
              <a:t>imagens</a:t>
            </a:r>
            <a:r>
              <a:rPr lang="en-US" dirty="0" smtClean="0"/>
              <a:t> de </a:t>
            </a:r>
            <a:r>
              <a:rPr lang="en-US" dirty="0" err="1" smtClean="0"/>
              <a:t>profundidade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Tempo de </a:t>
            </a:r>
            <a:r>
              <a:rPr lang="en-US" dirty="0" err="1"/>
              <a:t>Vôo</a:t>
            </a:r>
            <a:r>
              <a:rPr lang="en-US" dirty="0"/>
              <a:t> (TOF - Time of flight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Luz </a:t>
            </a:r>
            <a:r>
              <a:rPr lang="en-US" dirty="0" err="1"/>
              <a:t>Estruturada</a:t>
            </a:r>
            <a:endParaRPr lang="en-US" dirty="0"/>
          </a:p>
        </p:txBody>
      </p:sp>
      <p:pic>
        <p:nvPicPr>
          <p:cNvPr id="4" name="Picture 3" descr="structured-light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793" y="3411471"/>
            <a:ext cx="4508844" cy="338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77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9465"/>
            <a:ext cx="8229600" cy="1066800"/>
          </a:xfrm>
        </p:spPr>
        <p:txBody>
          <a:bodyPr/>
          <a:lstStyle/>
          <a:p>
            <a:r>
              <a:rPr lang="en-US" dirty="0" err="1" smtClean="0"/>
              <a:t>Rastreamento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284"/>
            <a:ext cx="7913888" cy="1501853"/>
          </a:xfrm>
        </p:spPr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ode</a:t>
            </a:r>
            <a:r>
              <a:rPr lang="en-US" dirty="0" smtClean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dividido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duas</a:t>
            </a:r>
            <a:r>
              <a:rPr lang="en-US" dirty="0"/>
              <a:t> </a:t>
            </a:r>
            <a:r>
              <a:rPr lang="en-US" dirty="0" err="1"/>
              <a:t>etapas</a:t>
            </a:r>
            <a:r>
              <a:rPr lang="en-US" dirty="0" smtClean="0"/>
              <a:t>:</a:t>
            </a:r>
          </a:p>
          <a:p>
            <a:pPr marL="925512" lvl="1" indent="-514350">
              <a:buFont typeface="+mj-lt"/>
              <a:buAutoNum type="arabicPeriod"/>
            </a:pPr>
            <a:r>
              <a:rPr lang="en-US" dirty="0" err="1" smtClean="0"/>
              <a:t>Detecção</a:t>
            </a:r>
            <a:r>
              <a:rPr lang="en-US" dirty="0" smtClean="0"/>
              <a:t> da </a:t>
            </a:r>
            <a:r>
              <a:rPr lang="en-US" dirty="0" err="1" smtClean="0"/>
              <a:t>entidade</a:t>
            </a:r>
            <a:r>
              <a:rPr lang="en-US" dirty="0" smtClean="0"/>
              <a:t>; </a:t>
            </a:r>
            <a:endParaRPr lang="en-US" dirty="0"/>
          </a:p>
          <a:p>
            <a:pPr marL="925512" lvl="1" indent="-514350">
              <a:buFont typeface="+mj-lt"/>
              <a:buAutoNum type="arabicPeriod"/>
            </a:pPr>
            <a:r>
              <a:rPr lang="en-US" dirty="0" err="1" smtClean="0"/>
              <a:t>Rastreamento</a:t>
            </a:r>
            <a:r>
              <a:rPr lang="en-US" dirty="0" smtClean="0"/>
              <a:t> da </a:t>
            </a:r>
            <a:r>
              <a:rPr lang="en-US" dirty="0" err="1" smtClean="0"/>
              <a:t>entidade</a:t>
            </a:r>
            <a:r>
              <a:rPr lang="en-US" dirty="0" smtClean="0"/>
              <a:t> </a:t>
            </a:r>
            <a:r>
              <a:rPr lang="en-US" dirty="0" err="1" smtClean="0"/>
              <a:t>detectada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050" name="Picture 2" descr="C:\Users\Tales\Documents\GitHub\Projeto-Final\figuras\5.Testes\oclusao\4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745" y="3421559"/>
            <a:ext cx="4707081" cy="3173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35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lps.usp.br/~hae/projform/2010_gabriel_ramires/Imagens/subtracao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676" y="2947021"/>
            <a:ext cx="5290834" cy="1481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err="1" smtClean="0"/>
              <a:t>Rastreamento</a:t>
            </a:r>
            <a:r>
              <a:rPr lang="en-US" dirty="0" smtClean="0"/>
              <a:t> - </a:t>
            </a:r>
            <a:r>
              <a:rPr lang="en-US" dirty="0" err="1" smtClean="0"/>
              <a:t>Detecção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606149" y="2252780"/>
            <a:ext cx="1915593" cy="914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Detecção</a:t>
            </a:r>
            <a:endParaRPr lang="pt-BR" b="1" dirty="0"/>
          </a:p>
        </p:txBody>
      </p:sp>
      <p:sp>
        <p:nvSpPr>
          <p:cNvPr id="5" name="Rounded Rectangle 4"/>
          <p:cNvSpPr/>
          <p:nvPr/>
        </p:nvSpPr>
        <p:spPr>
          <a:xfrm>
            <a:off x="708617" y="4360165"/>
            <a:ext cx="191559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Detector de </a:t>
            </a:r>
            <a:r>
              <a:rPr lang="en-US" dirty="0" err="1" smtClean="0"/>
              <a:t>pontos</a:t>
            </a:r>
            <a:endParaRPr lang="pt-BR" dirty="0"/>
          </a:p>
        </p:txBody>
      </p:sp>
      <p:sp>
        <p:nvSpPr>
          <p:cNvPr id="6" name="Rounded Rectangle 5"/>
          <p:cNvSpPr/>
          <p:nvPr/>
        </p:nvSpPr>
        <p:spPr>
          <a:xfrm>
            <a:off x="3606148" y="4360165"/>
            <a:ext cx="191559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Subtração</a:t>
            </a:r>
            <a:r>
              <a:rPr lang="en-US" dirty="0" smtClean="0"/>
              <a:t> de </a:t>
            </a:r>
            <a:r>
              <a:rPr lang="en-US" dirty="0" err="1" smtClean="0"/>
              <a:t>fundo</a:t>
            </a:r>
            <a:endParaRPr lang="pt-BR" dirty="0"/>
          </a:p>
        </p:txBody>
      </p:sp>
      <p:sp>
        <p:nvSpPr>
          <p:cNvPr id="7" name="Rounded Rectangle 6"/>
          <p:cNvSpPr/>
          <p:nvPr/>
        </p:nvSpPr>
        <p:spPr>
          <a:xfrm>
            <a:off x="6678696" y="4360165"/>
            <a:ext cx="191559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Segmentação</a:t>
            </a:r>
            <a:endParaRPr lang="pt-BR" dirty="0"/>
          </a:p>
        </p:txBody>
      </p:sp>
      <p:sp>
        <p:nvSpPr>
          <p:cNvPr id="8" name="Right Arrow 7"/>
          <p:cNvSpPr/>
          <p:nvPr/>
        </p:nvSpPr>
        <p:spPr>
          <a:xfrm rot="8550772">
            <a:off x="2114084" y="3625618"/>
            <a:ext cx="1585223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ight Arrow 8"/>
          <p:cNvSpPr/>
          <p:nvPr/>
        </p:nvSpPr>
        <p:spPr>
          <a:xfrm rot="2616808">
            <a:off x="5382924" y="3681934"/>
            <a:ext cx="1585223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ight Arrow 9"/>
          <p:cNvSpPr/>
          <p:nvPr/>
        </p:nvSpPr>
        <p:spPr>
          <a:xfrm rot="5400000">
            <a:off x="4058838" y="3680930"/>
            <a:ext cx="1015455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20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7037E-6 L -0.33541 3.7037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71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11111E-6 L -0.33541 1.11111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7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7037E-6 L -0.33559 -3.7037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8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imp.iis.sinica.edu.tw/ivclab/research/batracker/fig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740" y="1828800"/>
            <a:ext cx="5599757" cy="41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err="1" smtClean="0"/>
              <a:t>Rastreamento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97985" y="4535428"/>
            <a:ext cx="191559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Pontos</a:t>
            </a:r>
            <a:endParaRPr lang="pt-BR" dirty="0"/>
          </a:p>
        </p:txBody>
      </p:sp>
      <p:sp>
        <p:nvSpPr>
          <p:cNvPr id="7" name="Rounded Rectangle 6"/>
          <p:cNvSpPr/>
          <p:nvPr/>
        </p:nvSpPr>
        <p:spPr>
          <a:xfrm>
            <a:off x="3695516" y="4535428"/>
            <a:ext cx="191559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Silhuetas</a:t>
            </a:r>
            <a:endParaRPr lang="pt-BR" dirty="0"/>
          </a:p>
        </p:txBody>
      </p:sp>
      <p:sp>
        <p:nvSpPr>
          <p:cNvPr id="8" name="Rounded Rectangle 7"/>
          <p:cNvSpPr/>
          <p:nvPr/>
        </p:nvSpPr>
        <p:spPr>
          <a:xfrm>
            <a:off x="6768064" y="4535428"/>
            <a:ext cx="191559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Núcleo</a:t>
            </a:r>
            <a:endParaRPr lang="pt-BR" dirty="0"/>
          </a:p>
        </p:txBody>
      </p:sp>
      <p:sp>
        <p:nvSpPr>
          <p:cNvPr id="9" name="Right Arrow 8"/>
          <p:cNvSpPr/>
          <p:nvPr/>
        </p:nvSpPr>
        <p:spPr>
          <a:xfrm rot="8550772">
            <a:off x="2203452" y="3800881"/>
            <a:ext cx="1585223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ight Arrow 9"/>
          <p:cNvSpPr/>
          <p:nvPr/>
        </p:nvSpPr>
        <p:spPr>
          <a:xfrm rot="2616808">
            <a:off x="5472292" y="3857197"/>
            <a:ext cx="1585223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ight Arrow 10"/>
          <p:cNvSpPr/>
          <p:nvPr/>
        </p:nvSpPr>
        <p:spPr>
          <a:xfrm rot="5400000">
            <a:off x="4148206" y="3867476"/>
            <a:ext cx="1015455" cy="231767"/>
          </a:xfrm>
          <a:prstGeom prst="rightArrow">
            <a:avLst>
              <a:gd name="adj1" fmla="val 50001"/>
              <a:gd name="adj2" fmla="val 979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ounded Rectangle 4"/>
          <p:cNvSpPr/>
          <p:nvPr/>
        </p:nvSpPr>
        <p:spPr>
          <a:xfrm>
            <a:off x="3695517" y="2428043"/>
            <a:ext cx="2039469" cy="914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Rastreamento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92688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7.40741E-7 L -4.16667E-6 0.00301 C -4.16667E-6 0.0044 -0.09375 0.00625 -0.16961 0.00625 L -0.33923 0.00625 " pathEditMode="relative" rAng="0" ptsTypes="FfFF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62" y="30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85185E-6 L 5E-6 -0.00324 C 5E-6 -0.00463 -0.09549 -0.00625 -0.17327 -0.00625 L -0.34601 -0.00625 " pathEditMode="relative" rAng="0" ptsTypes="FfFF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09" y="-32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5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-1.38889E-6 -0.00324 C -1.38889E-6 -0.00463 -0.09375 -0.00625 -0.16979 -0.00625 L -0.33958 -0.00625 " pathEditMode="relative" rAng="0" ptsTypes="FfFF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79" y="-32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3D Character and Blank Board by catheryn.carcamo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86" r="-43786"/>
          <a:stretch>
            <a:fillRect/>
          </a:stretch>
        </p:blipFill>
        <p:spPr bwMode="auto">
          <a:xfrm>
            <a:off x="457200" y="723900"/>
            <a:ext cx="8229600" cy="584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 rot="20572439">
            <a:off x="3519037" y="2830858"/>
            <a:ext cx="214115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Trabalhos</a:t>
            </a:r>
          </a:p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Correlatos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4544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hil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591" y="4405745"/>
            <a:ext cx="2873318" cy="2168093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695325"/>
            <a:ext cx="8229600" cy="5878513"/>
          </a:xfrm>
        </p:spPr>
        <p:txBody>
          <a:bodyPr/>
          <a:lstStyle/>
          <a:p>
            <a:r>
              <a:rPr lang="en-US" b="1" dirty="0" err="1"/>
              <a:t>Projeto</a:t>
            </a:r>
            <a:r>
              <a:rPr lang="en-US" b="1" dirty="0"/>
              <a:t> </a:t>
            </a:r>
            <a:r>
              <a:rPr lang="en-US" b="1" dirty="0" smtClean="0"/>
              <a:t>CHIL</a:t>
            </a:r>
          </a:p>
          <a:p>
            <a:pPr lvl="1"/>
            <a:r>
              <a:rPr lang="pt-BR" dirty="0" smtClean="0"/>
              <a:t>Rede </a:t>
            </a:r>
            <a:r>
              <a:rPr lang="pt-BR" dirty="0"/>
              <a:t>de 15 laboratórios </a:t>
            </a:r>
            <a:r>
              <a:rPr lang="pt-BR" dirty="0" smtClean="0"/>
              <a:t>internacionais;</a:t>
            </a:r>
          </a:p>
          <a:p>
            <a:pPr lvl="1"/>
            <a:r>
              <a:rPr lang="pt-BR" dirty="0"/>
              <a:t>Rastreamento </a:t>
            </a:r>
            <a:r>
              <a:rPr lang="pt-BR" dirty="0" smtClean="0"/>
              <a:t>multimodal;</a:t>
            </a:r>
          </a:p>
          <a:p>
            <a:pPr lvl="1"/>
            <a:r>
              <a:rPr lang="pt-BR" dirty="0" smtClean="0"/>
              <a:t>Identificação </a:t>
            </a:r>
            <a:r>
              <a:rPr lang="pt-BR" dirty="0"/>
              <a:t>por meio de </a:t>
            </a:r>
            <a:r>
              <a:rPr lang="pt-BR" dirty="0" smtClean="0"/>
              <a:t>reconhecimento </a:t>
            </a:r>
            <a:r>
              <a:rPr lang="pt-BR" dirty="0"/>
              <a:t>facial</a:t>
            </a:r>
            <a:r>
              <a:rPr lang="pt-BR" dirty="0" smtClean="0"/>
              <a:t>.</a:t>
            </a:r>
          </a:p>
          <a:p>
            <a:r>
              <a:rPr lang="en-US" b="1" dirty="0"/>
              <a:t>Smart </a:t>
            </a:r>
            <a:r>
              <a:rPr lang="en-US" b="1" dirty="0" smtClean="0"/>
              <a:t>Flow</a:t>
            </a:r>
            <a:endParaRPr lang="pt-BR" dirty="0" smtClean="0"/>
          </a:p>
          <a:p>
            <a:pPr lvl="1"/>
            <a:r>
              <a:rPr lang="pt-BR" dirty="0" smtClean="0"/>
              <a:t>Sistema multimodal;</a:t>
            </a:r>
          </a:p>
          <a:p>
            <a:pPr lvl="1"/>
            <a:r>
              <a:rPr lang="pt-BR" dirty="0" smtClean="0"/>
              <a:t>Reconhecimento facial;</a:t>
            </a:r>
          </a:p>
          <a:p>
            <a:pPr lvl="1"/>
            <a:r>
              <a:rPr lang="pt-BR" dirty="0" smtClean="0"/>
              <a:t>Localização </a:t>
            </a:r>
            <a:r>
              <a:rPr lang="pt-BR" dirty="0"/>
              <a:t>baseado </a:t>
            </a:r>
            <a:r>
              <a:rPr lang="pt-BR" dirty="0" smtClean="0"/>
              <a:t>em </a:t>
            </a:r>
            <a:r>
              <a:rPr lang="pt-BR" dirty="0"/>
              <a:t>áudio</a:t>
            </a:r>
            <a:r>
              <a:rPr lang="pt-BR" dirty="0" smtClean="0"/>
              <a:t>.</a:t>
            </a:r>
          </a:p>
          <a:p>
            <a:r>
              <a:rPr lang="en-US" b="1" dirty="0"/>
              <a:t>AVIARY E MICASA</a:t>
            </a:r>
            <a:endParaRPr lang="pt-BR" dirty="0"/>
          </a:p>
          <a:p>
            <a:pPr lvl="1"/>
            <a:r>
              <a:rPr lang="pt-BR" dirty="0"/>
              <a:t>Identificação de pessoas;</a:t>
            </a:r>
          </a:p>
          <a:p>
            <a:pPr lvl="1"/>
            <a:r>
              <a:rPr lang="pt-BR" dirty="0" smtClean="0"/>
              <a:t>Rastreamento </a:t>
            </a:r>
            <a:r>
              <a:rPr lang="pt-BR" dirty="0"/>
              <a:t>de </a:t>
            </a:r>
            <a:r>
              <a:rPr lang="pt-BR" dirty="0" smtClean="0"/>
              <a:t>várias pessoas;</a:t>
            </a:r>
          </a:p>
          <a:p>
            <a:pPr lvl="1"/>
            <a:r>
              <a:rPr lang="pt-BR" dirty="0"/>
              <a:t>Detecção de intrusos;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472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3D Character and Blank Board by catheryn.carcamo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86" r="-43786"/>
          <a:stretch>
            <a:fillRect/>
          </a:stretch>
        </p:blipFill>
        <p:spPr bwMode="auto">
          <a:xfrm>
            <a:off x="457200" y="723900"/>
            <a:ext cx="8229600" cy="584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 rot="20572439">
            <a:off x="3759905" y="2830858"/>
            <a:ext cx="165942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Sistema</a:t>
            </a:r>
          </a:p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TRUE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9000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Roteiro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Motivação</a:t>
            </a:r>
          </a:p>
          <a:p>
            <a:r>
              <a:rPr lang="pt-BR" dirty="0" smtClean="0"/>
              <a:t>Objetivo do Trabalho</a:t>
            </a:r>
          </a:p>
          <a:p>
            <a:r>
              <a:rPr lang="pt-BR" dirty="0" smtClean="0"/>
              <a:t>Identificação e </a:t>
            </a:r>
            <a:r>
              <a:rPr lang="pt-BR" dirty="0"/>
              <a:t>Rastreamento</a:t>
            </a:r>
            <a:endParaRPr lang="pt-BR" dirty="0" smtClean="0"/>
          </a:p>
          <a:p>
            <a:r>
              <a:rPr lang="pt-BR" dirty="0" smtClean="0"/>
              <a:t>Trabalhos Correlatos</a:t>
            </a:r>
          </a:p>
          <a:p>
            <a:r>
              <a:rPr lang="pt-BR" dirty="0" smtClean="0"/>
              <a:t>Sistema TRUE</a:t>
            </a:r>
          </a:p>
          <a:p>
            <a:r>
              <a:rPr lang="pt-BR" dirty="0" smtClean="0"/>
              <a:t>Testes</a:t>
            </a:r>
          </a:p>
          <a:p>
            <a:r>
              <a:rPr lang="pt-BR" dirty="0" smtClean="0"/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371542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pt-BR" dirty="0" smtClean="0"/>
              <a:t>Sistema</a:t>
            </a:r>
            <a:r>
              <a:rPr lang="en-US" dirty="0" smtClean="0"/>
              <a:t> TRUE - </a:t>
            </a:r>
            <a:r>
              <a:rPr lang="en-US" dirty="0" err="1" smtClean="0"/>
              <a:t>Arquitetura</a:t>
            </a:r>
            <a:endParaRPr lang="en-US" dirty="0"/>
          </a:p>
        </p:txBody>
      </p:sp>
      <p:pic>
        <p:nvPicPr>
          <p:cNvPr id="1026" name="Picture 2" descr="C:\Users\Tales\Documents\GitHub\Artigo-TRUE-SBCUP\img\modulo-integracao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1418"/>
            <a:ext cx="9144001" cy="34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27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Tales\Documents\GitHub\Artigo-TRUE-SBCUP\img\modulo-integracao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1418"/>
            <a:ext cx="9144001" cy="34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pt-BR" dirty="0" smtClean="0"/>
              <a:t>Sistema</a:t>
            </a:r>
            <a:r>
              <a:rPr lang="en-US" dirty="0" smtClean="0"/>
              <a:t> TRUE – Middleware </a:t>
            </a:r>
            <a:r>
              <a:rPr lang="en-US" dirty="0" err="1" smtClean="0"/>
              <a:t>uOS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467600" y="3444240"/>
            <a:ext cx="1623060" cy="11125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102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Tales\Documents\GitHub\Artigo-TRUE-SBCUP\img\modulo-integracao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1418"/>
            <a:ext cx="9144001" cy="34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Registro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473575" y="2476501"/>
            <a:ext cx="1327150" cy="6032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16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registro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301" b="-33301"/>
          <a:stretch>
            <a:fillRect/>
          </a:stretch>
        </p:blipFill>
        <p:spPr>
          <a:xfrm>
            <a:off x="1733547" y="1010498"/>
            <a:ext cx="5386049" cy="3204200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Registro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33547" y="4044456"/>
            <a:ext cx="60468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Obtenção das imagens do novo usuário;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Processamento das imagens;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Armazenamento das imagens;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Treinamento do sistema.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8317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Tales\Documents\GitHub\Artigo-TRUE-SBCUP\img\modulo-integracao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1418"/>
            <a:ext cx="9144001" cy="34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Reconhecimento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381500" y="5092101"/>
            <a:ext cx="1338263" cy="5609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33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Reconhecimento</a:t>
            </a:r>
            <a:endParaRPr lang="en-US" dirty="0"/>
          </a:p>
        </p:txBody>
      </p:sp>
      <p:pic>
        <p:nvPicPr>
          <p:cNvPr id="10" name="Picture 9" descr="reconhecimento-simple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31" y="1849152"/>
            <a:ext cx="7090097" cy="258224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31955" y="4663161"/>
            <a:ext cx="6127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Obtenção da imagem de entrada;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Pré-processamento da imagem;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Detecção Facial;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Processamento da imagem da face;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Reconhecimento facial com </a:t>
            </a:r>
            <a:r>
              <a:rPr lang="pt-BR" sz="2400" i="1" dirty="0" err="1" smtClean="0"/>
              <a:t>Eigenfaces</a:t>
            </a:r>
            <a:r>
              <a:rPr lang="pt-BR" sz="2400" i="1" dirty="0"/>
              <a:t>.</a:t>
            </a:r>
            <a:endParaRPr lang="pt-BR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6275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2372"/>
            <a:ext cx="8229600" cy="4951466"/>
          </a:xfrm>
        </p:spPr>
        <p:txBody>
          <a:bodyPr/>
          <a:lstStyle/>
          <a:p>
            <a:r>
              <a:rPr lang="en-US" dirty="0" err="1" smtClean="0"/>
              <a:t>Detecção</a:t>
            </a:r>
            <a:r>
              <a:rPr lang="en-US" dirty="0" smtClean="0"/>
              <a:t> Facial</a:t>
            </a:r>
          </a:p>
          <a:p>
            <a:pPr lvl="1"/>
            <a:r>
              <a:rPr lang="en-US" dirty="0" err="1" smtClean="0"/>
              <a:t>Método</a:t>
            </a:r>
            <a:r>
              <a:rPr lang="en-US" dirty="0" smtClean="0"/>
              <a:t> Viola-Jones</a:t>
            </a:r>
          </a:p>
          <a:p>
            <a:pPr lvl="2"/>
            <a:r>
              <a:rPr lang="en-US" smtClean="0"/>
              <a:t>Biblioteca</a:t>
            </a:r>
            <a:r>
              <a:rPr lang="en-US" dirty="0" smtClean="0"/>
              <a:t> </a:t>
            </a:r>
            <a:r>
              <a:rPr lang="en-US" dirty="0" err="1" smtClean="0"/>
              <a:t>OpenCV</a:t>
            </a:r>
            <a:endParaRPr lang="en-US" dirty="0" smtClean="0"/>
          </a:p>
          <a:p>
            <a:pPr lvl="2"/>
            <a:r>
              <a:rPr lang="en-US" dirty="0" err="1" smtClean="0"/>
              <a:t>Classificador</a:t>
            </a:r>
            <a:r>
              <a:rPr lang="en-US" dirty="0" smtClean="0"/>
              <a:t> de Faces </a:t>
            </a:r>
            <a:r>
              <a:rPr lang="en-US" dirty="0" err="1" smtClean="0"/>
              <a:t>Frontais</a:t>
            </a:r>
            <a:endParaRPr lang="en-US" dirty="0"/>
          </a:p>
          <a:p>
            <a:pPr lvl="1"/>
            <a:r>
              <a:rPr lang="en-US" dirty="0" err="1" smtClean="0"/>
              <a:t>Etapas</a:t>
            </a:r>
            <a:endParaRPr lang="en-US" dirty="0" smtClean="0"/>
          </a:p>
          <a:p>
            <a:pPr marL="1160463" lvl="2" indent="-457200">
              <a:buFont typeface="+mj-lt"/>
              <a:buAutoNum type="arabicPeriod"/>
            </a:pPr>
            <a:r>
              <a:rPr lang="en-US" dirty="0" err="1" smtClean="0"/>
              <a:t>Leitura</a:t>
            </a:r>
            <a:r>
              <a:rPr lang="en-US" dirty="0" smtClean="0"/>
              <a:t> do </a:t>
            </a:r>
            <a:r>
              <a:rPr lang="en-US" dirty="0" err="1" smtClean="0"/>
              <a:t>classificador</a:t>
            </a:r>
            <a:r>
              <a:rPr lang="en-US" dirty="0" smtClean="0"/>
              <a:t>;</a:t>
            </a:r>
          </a:p>
          <a:p>
            <a:pPr marL="1160463" lvl="2" indent="-457200">
              <a:buFont typeface="+mj-lt"/>
              <a:buAutoNum type="arabicPeriod"/>
            </a:pPr>
            <a:r>
              <a:rPr lang="en-US" dirty="0" err="1" smtClean="0"/>
              <a:t>Obtenção</a:t>
            </a:r>
            <a:r>
              <a:rPr lang="en-US" dirty="0" smtClean="0"/>
              <a:t> da </a:t>
            </a:r>
            <a:r>
              <a:rPr lang="en-US" dirty="0" err="1" smtClean="0"/>
              <a:t>imagem</a:t>
            </a:r>
            <a:r>
              <a:rPr lang="en-US" dirty="0" smtClean="0"/>
              <a:t> </a:t>
            </a:r>
            <a:r>
              <a:rPr lang="en-US" dirty="0" err="1" smtClean="0"/>
              <a:t>pré-processada</a:t>
            </a:r>
            <a:r>
              <a:rPr lang="en-US" dirty="0" smtClean="0"/>
              <a:t>;</a:t>
            </a:r>
          </a:p>
          <a:p>
            <a:pPr marL="1160463" lvl="2" indent="-457200">
              <a:buFont typeface="+mj-lt"/>
              <a:buAutoNum type="arabicPeriod"/>
            </a:pPr>
            <a:r>
              <a:rPr lang="en-US" dirty="0" err="1" smtClean="0"/>
              <a:t>Detecção</a:t>
            </a:r>
            <a:r>
              <a:rPr lang="en-US" dirty="0" smtClean="0"/>
              <a:t> facial;</a:t>
            </a:r>
          </a:p>
          <a:p>
            <a:pPr marL="1160463" lvl="2" indent="-457200">
              <a:buFont typeface="+mj-lt"/>
              <a:buAutoNum type="arabicPeriod"/>
            </a:pPr>
            <a:r>
              <a:rPr lang="en-US" dirty="0" err="1" smtClean="0"/>
              <a:t>Retorno</a:t>
            </a:r>
            <a:r>
              <a:rPr lang="en-US" dirty="0" smtClean="0"/>
              <a:t> da </a:t>
            </a:r>
            <a:r>
              <a:rPr lang="en-US" dirty="0" err="1" smtClean="0"/>
              <a:t>região</a:t>
            </a:r>
            <a:r>
              <a:rPr lang="en-US" dirty="0" smtClean="0"/>
              <a:t> da face </a:t>
            </a:r>
            <a:r>
              <a:rPr lang="en-US" dirty="0" err="1" smtClean="0"/>
              <a:t>detectada</a:t>
            </a:r>
            <a:r>
              <a:rPr lang="en-US" dirty="0" smtClean="0"/>
              <a:t>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Reconhecimento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74622" y="512669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476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686" y="1557478"/>
            <a:ext cx="4391171" cy="5016360"/>
          </a:xfrm>
        </p:spPr>
        <p:txBody>
          <a:bodyPr/>
          <a:lstStyle/>
          <a:p>
            <a:r>
              <a:rPr lang="en-US" dirty="0" err="1" smtClean="0"/>
              <a:t>Reconhecimento</a:t>
            </a:r>
            <a:r>
              <a:rPr lang="en-US" dirty="0" smtClean="0"/>
              <a:t> Facial</a:t>
            </a:r>
          </a:p>
          <a:p>
            <a:pPr lvl="1"/>
            <a:r>
              <a:rPr lang="en-US" dirty="0" err="1" smtClean="0"/>
              <a:t>Técnica</a:t>
            </a:r>
            <a:r>
              <a:rPr lang="en-US" dirty="0" smtClean="0"/>
              <a:t> </a:t>
            </a:r>
            <a:r>
              <a:rPr lang="en-US" dirty="0" err="1" smtClean="0"/>
              <a:t>Eigenfaces</a:t>
            </a:r>
            <a:endParaRPr lang="en-US" dirty="0"/>
          </a:p>
          <a:p>
            <a:pPr lvl="2"/>
            <a:r>
              <a:rPr lang="en-US" dirty="0" err="1" smtClean="0"/>
              <a:t>Biblioteca</a:t>
            </a:r>
            <a:r>
              <a:rPr lang="en-US" dirty="0" smtClean="0"/>
              <a:t> </a:t>
            </a:r>
            <a:r>
              <a:rPr lang="en-US" dirty="0" err="1" smtClean="0"/>
              <a:t>OpenCV</a:t>
            </a:r>
            <a:endParaRPr lang="en-US" dirty="0" smtClean="0"/>
          </a:p>
          <a:p>
            <a:pPr lvl="1"/>
            <a:r>
              <a:rPr lang="en-US" dirty="0" err="1" smtClean="0"/>
              <a:t>Banco</a:t>
            </a:r>
            <a:r>
              <a:rPr lang="en-US" dirty="0" smtClean="0"/>
              <a:t> de Faces</a:t>
            </a:r>
          </a:p>
          <a:p>
            <a:pPr lvl="2"/>
            <a:r>
              <a:rPr lang="en-US" dirty="0" err="1" smtClean="0"/>
              <a:t>Alunos</a:t>
            </a:r>
            <a:r>
              <a:rPr lang="en-US" dirty="0" smtClean="0"/>
              <a:t> </a:t>
            </a:r>
            <a:r>
              <a:rPr lang="en-US" dirty="0" err="1" smtClean="0"/>
              <a:t>voluntários</a:t>
            </a:r>
            <a:r>
              <a:rPr lang="en-US" dirty="0" smtClean="0"/>
              <a:t> da </a:t>
            </a:r>
            <a:r>
              <a:rPr lang="en-US" dirty="0" err="1" smtClean="0"/>
              <a:t>UnB</a:t>
            </a:r>
            <a:endParaRPr lang="en-US" dirty="0" smtClean="0"/>
          </a:p>
          <a:p>
            <a:pPr lvl="2"/>
            <a:r>
              <a:rPr lang="en-US" dirty="0" err="1" smtClean="0"/>
              <a:t>Banco</a:t>
            </a:r>
            <a:r>
              <a:rPr lang="en-US" dirty="0" smtClean="0"/>
              <a:t> de faces da </a:t>
            </a:r>
            <a:r>
              <a:rPr lang="en-US" dirty="0" err="1" smtClean="0"/>
              <a:t>Universidade</a:t>
            </a:r>
            <a:r>
              <a:rPr lang="en-US" dirty="0" smtClean="0"/>
              <a:t> de </a:t>
            </a:r>
            <a:r>
              <a:rPr lang="en-US" dirty="0" err="1" smtClean="0"/>
              <a:t>Cambrige</a:t>
            </a:r>
            <a:endParaRPr lang="en-US" dirty="0" smtClean="0"/>
          </a:p>
          <a:p>
            <a:pPr marL="703263" lvl="2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Reconhecimento</a:t>
            </a:r>
            <a:endParaRPr lang="en-US" dirty="0"/>
          </a:p>
        </p:txBody>
      </p:sp>
      <p:pic>
        <p:nvPicPr>
          <p:cNvPr id="5" name="Picture 4" descr="cambrigdefacedb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40" y="1632555"/>
            <a:ext cx="4083060" cy="494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15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Rastreamento</a:t>
            </a:r>
            <a:endParaRPr lang="en-US" dirty="0"/>
          </a:p>
        </p:txBody>
      </p:sp>
      <p:pic>
        <p:nvPicPr>
          <p:cNvPr id="8" name="Picture 2" descr="C:\Users\Tales\Documents\GitHub\Artigo-TRUE-SBCUP\img\modulo-integracao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1418"/>
            <a:ext cx="9144001" cy="34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1882485" y="5082540"/>
            <a:ext cx="1348395" cy="5791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98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1643"/>
            <a:ext cx="4706362" cy="4942195"/>
          </a:xfrm>
        </p:spPr>
        <p:txBody>
          <a:bodyPr/>
          <a:lstStyle/>
          <a:p>
            <a:r>
              <a:rPr lang="en-US" dirty="0" err="1" smtClean="0"/>
              <a:t>Biblioteca</a:t>
            </a:r>
            <a:r>
              <a:rPr lang="en-US" dirty="0" smtClean="0"/>
              <a:t> </a:t>
            </a:r>
            <a:r>
              <a:rPr lang="en-US" dirty="0" err="1" smtClean="0"/>
              <a:t>OpenNI</a:t>
            </a:r>
            <a:endParaRPr lang="en-US" dirty="0" smtClean="0"/>
          </a:p>
          <a:p>
            <a:r>
              <a:rPr lang="en-US" dirty="0" err="1" smtClean="0"/>
              <a:t>Imagens</a:t>
            </a:r>
            <a:r>
              <a:rPr lang="en-US" dirty="0" smtClean="0"/>
              <a:t> de </a:t>
            </a:r>
            <a:r>
              <a:rPr lang="en-US" dirty="0" err="1" smtClean="0"/>
              <a:t>Profundidade</a:t>
            </a:r>
            <a:endParaRPr lang="en-US" dirty="0" smtClean="0"/>
          </a:p>
          <a:p>
            <a:r>
              <a:rPr lang="en-US" dirty="0" err="1" smtClean="0"/>
              <a:t>Rastreamento</a:t>
            </a:r>
            <a:endParaRPr lang="en-US" dirty="0" smtClean="0"/>
          </a:p>
          <a:p>
            <a:pPr lvl="1"/>
            <a:r>
              <a:rPr lang="en-US" dirty="0" err="1" smtClean="0"/>
              <a:t>Subtração</a:t>
            </a:r>
            <a:r>
              <a:rPr lang="en-US" dirty="0" smtClean="0"/>
              <a:t> de Fundo</a:t>
            </a:r>
          </a:p>
          <a:p>
            <a:pPr lvl="1"/>
            <a:r>
              <a:rPr lang="en-US" dirty="0" err="1" smtClean="0"/>
              <a:t>Silhuetas</a:t>
            </a:r>
            <a:endParaRPr lang="en-US" dirty="0" smtClean="0"/>
          </a:p>
          <a:p>
            <a:r>
              <a:rPr lang="en-US" dirty="0" err="1" smtClean="0"/>
              <a:t>Localização</a:t>
            </a: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Rastreamento</a:t>
            </a:r>
            <a:endParaRPr lang="en-US" dirty="0"/>
          </a:p>
        </p:txBody>
      </p:sp>
      <p:pic>
        <p:nvPicPr>
          <p:cNvPr id="5" name="Picture 4" descr="localizaca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459" y="3020836"/>
            <a:ext cx="4989487" cy="338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24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3D Character and Blank Board by catheryn.carcamo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602" r="-45602"/>
          <a:stretch>
            <a:fillRect/>
          </a:stretch>
        </p:blipFill>
        <p:spPr bwMode="auto">
          <a:xfrm>
            <a:off x="457200" y="835025"/>
            <a:ext cx="8229600" cy="573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 rot="20538803">
            <a:off x="3518980" y="3225089"/>
            <a:ext cx="2100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Motivação</a:t>
            </a:r>
            <a:endParaRPr lang="pt-BR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194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Tales\Documents\GitHub\Artigo-TRUE-SBCUP\img\modulo-integracao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1418"/>
            <a:ext cx="9144001" cy="34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Integração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531099" y="3663950"/>
            <a:ext cx="965201" cy="51489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120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Integração</a:t>
            </a:r>
            <a:endParaRPr lang="en-US" dirty="0"/>
          </a:p>
        </p:txBody>
      </p:sp>
      <p:pic>
        <p:nvPicPr>
          <p:cNvPr id="1027" name="Picture 3" descr="C:\Users\Tales\Documents\GitHub\Projeto-Final\figuras\1.Introducao\dsoa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629" y="2152734"/>
            <a:ext cx="4302264" cy="4227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54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3D Character and Blank Board by catheryn.carcamo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86" r="-43786"/>
          <a:stretch>
            <a:fillRect/>
          </a:stretch>
        </p:blipFill>
        <p:spPr bwMode="auto">
          <a:xfrm>
            <a:off x="457200" y="723900"/>
            <a:ext cx="8229600" cy="584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 rot="20572439">
            <a:off x="3432095" y="2864749"/>
            <a:ext cx="231505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Ambiente e </a:t>
            </a:r>
          </a:p>
          <a:p>
            <a:pPr algn="ctr"/>
            <a:r>
              <a:rPr lang="pt-BR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Resultados </a:t>
            </a:r>
          </a:p>
          <a:p>
            <a:pPr algn="ctr"/>
            <a:r>
              <a:rPr lang="pt-BR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Experimentais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6510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5818"/>
            <a:ext cx="8229600" cy="1066800"/>
          </a:xfrm>
        </p:spPr>
        <p:txBody>
          <a:bodyPr/>
          <a:lstStyle/>
          <a:p>
            <a:r>
              <a:rPr lang="en-US" dirty="0" err="1" smtClean="0"/>
              <a:t>Ambiente</a:t>
            </a:r>
            <a:r>
              <a:rPr lang="en-US" dirty="0" smtClean="0"/>
              <a:t> e </a:t>
            </a:r>
            <a:r>
              <a:rPr lang="en-US" dirty="0" err="1" smtClean="0"/>
              <a:t>Resultados</a:t>
            </a:r>
            <a:r>
              <a:rPr lang="en-US" dirty="0" smtClean="0"/>
              <a:t> </a:t>
            </a:r>
            <a:r>
              <a:rPr lang="en-US" dirty="0" err="1" smtClean="0"/>
              <a:t>Experimentais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3905380" cy="4592638"/>
          </a:xfrm>
        </p:spPr>
        <p:txBody>
          <a:bodyPr/>
          <a:lstStyle/>
          <a:p>
            <a:r>
              <a:rPr lang="en-US" dirty="0" err="1" smtClean="0"/>
              <a:t>Rastreamento</a:t>
            </a:r>
            <a:endParaRPr lang="en-US" dirty="0" smtClean="0"/>
          </a:p>
          <a:p>
            <a:r>
              <a:rPr lang="en-US" dirty="0" err="1" smtClean="0"/>
              <a:t>Localização</a:t>
            </a:r>
            <a:endParaRPr lang="en-US" dirty="0" smtClean="0"/>
          </a:p>
          <a:p>
            <a:r>
              <a:rPr lang="en-US" dirty="0" err="1" smtClean="0"/>
              <a:t>Reconhecimento</a:t>
            </a:r>
            <a:endParaRPr lang="en-US" dirty="0" smtClean="0"/>
          </a:p>
          <a:p>
            <a:pPr marL="109537" indent="0">
              <a:buNone/>
            </a:pPr>
            <a:endParaRPr lang="en-US" dirty="0"/>
          </a:p>
        </p:txBody>
      </p:sp>
      <p:pic>
        <p:nvPicPr>
          <p:cNvPr id="4" name="Picture 3" descr="laic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580" y="1616022"/>
            <a:ext cx="4324220" cy="36072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09133" y="5237128"/>
            <a:ext cx="888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LAICO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972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7277"/>
            <a:ext cx="8229600" cy="1066800"/>
          </a:xfrm>
        </p:spPr>
        <p:txBody>
          <a:bodyPr/>
          <a:lstStyle/>
          <a:p>
            <a:r>
              <a:rPr lang="en-US" dirty="0" smtClean="0"/>
              <a:t>Testes – </a:t>
            </a:r>
            <a:r>
              <a:rPr lang="en-US" dirty="0" err="1" smtClean="0"/>
              <a:t>Rastreamento</a:t>
            </a:r>
            <a:r>
              <a:rPr lang="en-US" dirty="0" smtClean="0"/>
              <a:t> - </a:t>
            </a:r>
            <a:r>
              <a:rPr lang="en-US" sz="3200" b="1" dirty="0" err="1" smtClean="0"/>
              <a:t>Detecção</a:t>
            </a:r>
            <a:endParaRPr lang="en-US" sz="3200" b="1" dirty="0"/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5" y="4992759"/>
            <a:ext cx="2156174" cy="1459657"/>
          </a:xfrm>
          <a:prstGeom prst="rect">
            <a:avLst/>
          </a:prstGeom>
        </p:spPr>
      </p:pic>
      <p:pic>
        <p:nvPicPr>
          <p:cNvPr id="6" name="Picture 5" descr="2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936" y="4992758"/>
            <a:ext cx="2156174" cy="1459657"/>
          </a:xfrm>
          <a:prstGeom prst="rect">
            <a:avLst/>
          </a:prstGeom>
        </p:spPr>
      </p:pic>
      <p:pic>
        <p:nvPicPr>
          <p:cNvPr id="7" name="Picture 6" descr="3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693" y="4992758"/>
            <a:ext cx="2166727" cy="1459658"/>
          </a:xfrm>
          <a:prstGeom prst="rect">
            <a:avLst/>
          </a:prstGeom>
        </p:spPr>
      </p:pic>
      <p:pic>
        <p:nvPicPr>
          <p:cNvPr id="8" name="Picture 7" descr="4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235" y="4992758"/>
            <a:ext cx="2160656" cy="1459657"/>
          </a:xfrm>
          <a:prstGeom prst="rect">
            <a:avLst/>
          </a:prstGeom>
        </p:spPr>
      </p:pic>
      <p:pic>
        <p:nvPicPr>
          <p:cNvPr id="3" name="Picture 2" descr="laico-teste-deteccao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901" y="1462158"/>
            <a:ext cx="4232334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3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25488"/>
            <a:ext cx="8229600" cy="1066800"/>
          </a:xfrm>
        </p:spPr>
        <p:txBody>
          <a:bodyPr/>
          <a:lstStyle/>
          <a:p>
            <a:r>
              <a:rPr lang="en-US" dirty="0" smtClean="0"/>
              <a:t>Testes – </a:t>
            </a:r>
            <a:r>
              <a:rPr lang="en-US" dirty="0" err="1" smtClean="0"/>
              <a:t>Rastreamento</a:t>
            </a:r>
            <a:r>
              <a:rPr lang="en-US" dirty="0" smtClean="0"/>
              <a:t> - </a:t>
            </a:r>
            <a:r>
              <a:rPr lang="en-US" sz="3200" b="1" dirty="0" err="1" smtClean="0"/>
              <a:t>Oclusão</a:t>
            </a:r>
            <a:endParaRPr lang="en-US" sz="3200" b="1" dirty="0"/>
          </a:p>
        </p:txBody>
      </p:sp>
      <p:pic>
        <p:nvPicPr>
          <p:cNvPr id="5" name="Picture 4" descr="oclusao_corretamente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97" y="1915762"/>
            <a:ext cx="3243571" cy="21608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4842" y="4126209"/>
            <a:ext cx="175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Oclusão parcial</a:t>
            </a:r>
            <a:endParaRPr lang="pt-BR" dirty="0"/>
          </a:p>
        </p:txBody>
      </p:sp>
      <p:pic>
        <p:nvPicPr>
          <p:cNvPr id="7" name="Picture 6" descr="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992" y="1915762"/>
            <a:ext cx="1829725" cy="1227504"/>
          </a:xfrm>
          <a:prstGeom prst="rect">
            <a:avLst/>
          </a:prstGeom>
        </p:spPr>
      </p:pic>
      <p:pic>
        <p:nvPicPr>
          <p:cNvPr id="8" name="Picture 7" descr="2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703" y="1915762"/>
            <a:ext cx="1819564" cy="1227504"/>
          </a:xfrm>
          <a:prstGeom prst="rect">
            <a:avLst/>
          </a:prstGeom>
        </p:spPr>
      </p:pic>
      <p:pic>
        <p:nvPicPr>
          <p:cNvPr id="9" name="Picture 8" descr="3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992" y="3288454"/>
            <a:ext cx="1829725" cy="1238583"/>
          </a:xfrm>
          <a:prstGeom prst="rect">
            <a:avLst/>
          </a:prstGeom>
        </p:spPr>
      </p:pic>
      <p:pic>
        <p:nvPicPr>
          <p:cNvPr id="10" name="Picture 9" descr="4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703" y="3288453"/>
            <a:ext cx="1819564" cy="1226673"/>
          </a:xfrm>
          <a:prstGeom prst="rect">
            <a:avLst/>
          </a:prstGeom>
        </p:spPr>
      </p:pic>
      <p:pic>
        <p:nvPicPr>
          <p:cNvPr id="11" name="Picture 10" descr="5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992" y="4692776"/>
            <a:ext cx="1829725" cy="1230067"/>
          </a:xfrm>
          <a:prstGeom prst="rect">
            <a:avLst/>
          </a:prstGeom>
        </p:spPr>
      </p:pic>
      <p:pic>
        <p:nvPicPr>
          <p:cNvPr id="12" name="Picture 11" descr="6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702" y="4692775"/>
            <a:ext cx="1823363" cy="123006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89995" y="6230658"/>
            <a:ext cx="2395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Oclusão momentânea</a:t>
            </a:r>
            <a:endParaRPr lang="pt-BR" dirty="0"/>
          </a:p>
        </p:txBody>
      </p:sp>
      <p:sp>
        <p:nvSpPr>
          <p:cNvPr id="15" name="TextBox 14"/>
          <p:cNvSpPr txBox="1"/>
          <p:nvPr/>
        </p:nvSpPr>
        <p:spPr>
          <a:xfrm>
            <a:off x="4560992" y="1823052"/>
            <a:ext cx="29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1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31600" y="1823052"/>
            <a:ext cx="329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2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60992" y="3188123"/>
            <a:ext cx="32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3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30134" y="3194900"/>
            <a:ext cx="334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4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38225" y="4616809"/>
            <a:ext cx="322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5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20639" y="4616809"/>
            <a:ext cx="334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6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4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487" y="484779"/>
            <a:ext cx="8741901" cy="1066800"/>
          </a:xfrm>
        </p:spPr>
        <p:txBody>
          <a:bodyPr/>
          <a:lstStyle/>
          <a:p>
            <a:r>
              <a:rPr lang="en-US" dirty="0"/>
              <a:t>Testes – </a:t>
            </a:r>
            <a:r>
              <a:rPr lang="en-US" dirty="0" err="1"/>
              <a:t>Rastreamento</a:t>
            </a:r>
            <a:r>
              <a:rPr lang="en-US" dirty="0"/>
              <a:t> </a:t>
            </a:r>
            <a:r>
              <a:rPr lang="en-US" b="1" dirty="0" smtClean="0"/>
              <a:t>- </a:t>
            </a:r>
            <a:r>
              <a:rPr lang="en-US" sz="3600" b="1" dirty="0" err="1" smtClean="0"/>
              <a:t>Interferências</a:t>
            </a:r>
            <a:endParaRPr lang="en-US" sz="3600" dirty="0"/>
          </a:p>
        </p:txBody>
      </p:sp>
      <p:pic>
        <p:nvPicPr>
          <p:cNvPr id="4" name="Picture 3" descr="2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78" y="2404483"/>
            <a:ext cx="3640683" cy="2444094"/>
          </a:xfrm>
          <a:prstGeom prst="rect">
            <a:avLst/>
          </a:prstGeom>
        </p:spPr>
      </p:pic>
      <p:pic>
        <p:nvPicPr>
          <p:cNvPr id="6" name="Picture 5" descr="2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706" y="2404483"/>
            <a:ext cx="3645688" cy="24440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21705" y="4950554"/>
            <a:ext cx="2439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Interação com objetos</a:t>
            </a:r>
            <a:endParaRPr lang="pt-BR" dirty="0"/>
          </a:p>
        </p:txBody>
      </p:sp>
      <p:sp>
        <p:nvSpPr>
          <p:cNvPr id="8" name="TextBox 7"/>
          <p:cNvSpPr txBox="1"/>
          <p:nvPr/>
        </p:nvSpPr>
        <p:spPr>
          <a:xfrm>
            <a:off x="5154292" y="4950554"/>
            <a:ext cx="2671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Interação entre usuários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478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222487" y="484779"/>
            <a:ext cx="8741901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r>
              <a:rPr lang="en-US" dirty="0" smtClean="0"/>
              <a:t>Testes – </a:t>
            </a:r>
            <a:r>
              <a:rPr lang="en-US" dirty="0" err="1" smtClean="0"/>
              <a:t>Rastreamento</a:t>
            </a:r>
            <a:endParaRPr lang="en-US" sz="3600" dirty="0"/>
          </a:p>
        </p:txBody>
      </p:sp>
      <p:pic>
        <p:nvPicPr>
          <p:cNvPr id="2050" name="Picture 2" descr="C:\Users\Tales\Downloads\Imagem1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918" y="1801234"/>
            <a:ext cx="6642100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69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E:\Imagens\Imagem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686" y="1413035"/>
            <a:ext cx="4690273" cy="520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:\Imagens\Imagem1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686" y="1413035"/>
            <a:ext cx="4690112" cy="520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ales\Downloads\IC53468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686" y="1413034"/>
            <a:ext cx="4690111" cy="5202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222487" y="484779"/>
            <a:ext cx="8741901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r>
              <a:rPr lang="en-US" dirty="0" smtClean="0"/>
              <a:t>Testes – </a:t>
            </a:r>
            <a:r>
              <a:rPr lang="en-US" dirty="0" err="1" smtClean="0"/>
              <a:t>Localização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76257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22487" y="484779"/>
            <a:ext cx="8741901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r>
              <a:rPr lang="en-US" dirty="0" smtClean="0"/>
              <a:t>Testes – </a:t>
            </a:r>
            <a:r>
              <a:rPr lang="en-US" dirty="0" err="1" smtClean="0"/>
              <a:t>Localização</a:t>
            </a:r>
            <a:r>
              <a:rPr lang="en-US" dirty="0" smtClean="0"/>
              <a:t> </a:t>
            </a:r>
            <a:r>
              <a:rPr lang="en-US" sz="3600" b="1" dirty="0" smtClean="0"/>
              <a:t>– </a:t>
            </a:r>
            <a:r>
              <a:rPr lang="en-US" sz="3600" b="1" dirty="0" err="1" smtClean="0"/>
              <a:t>eixo</a:t>
            </a:r>
            <a:r>
              <a:rPr lang="en-US" sz="3600" b="1" dirty="0" smtClean="0"/>
              <a:t> z</a:t>
            </a:r>
            <a:endParaRPr lang="en-US" sz="3600" b="1" dirty="0"/>
          </a:p>
        </p:txBody>
      </p:sp>
      <p:pic>
        <p:nvPicPr>
          <p:cNvPr id="5" name="Picture 4" descr="Captura de tela 2011-12-03 às 18.24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345" y="4966779"/>
            <a:ext cx="5496361" cy="1891221"/>
          </a:xfrm>
          <a:prstGeom prst="rect">
            <a:avLst/>
          </a:prstGeom>
        </p:spPr>
      </p:pic>
      <p:pic>
        <p:nvPicPr>
          <p:cNvPr id="6" name="Picture 5" descr="eixoz-imgs2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651" y="1527139"/>
            <a:ext cx="6610348" cy="3186868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7629493" y="5450724"/>
            <a:ext cx="1458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Erro: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&lt; 3,21mm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&gt; 111,75mm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31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6643"/>
            <a:ext cx="8229600" cy="5857195"/>
          </a:xfrm>
        </p:spPr>
        <p:txBody>
          <a:bodyPr/>
          <a:lstStyle/>
          <a:p>
            <a:r>
              <a:rPr lang="en-US" dirty="0" err="1" smtClean="0"/>
              <a:t>Computação</a:t>
            </a:r>
            <a:r>
              <a:rPr lang="en-US" dirty="0" smtClean="0"/>
              <a:t> </a:t>
            </a:r>
            <a:r>
              <a:rPr lang="en-US" dirty="0" err="1" smtClean="0"/>
              <a:t>Ubíqua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2" name="Picture 1" descr="FirefoxScreenSnapz001n (1)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56823"/>
            <a:ext cx="7587171" cy="401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78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22487" y="484779"/>
            <a:ext cx="8741901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r>
              <a:rPr lang="en-US" dirty="0" smtClean="0"/>
              <a:t>Testes – </a:t>
            </a:r>
            <a:r>
              <a:rPr lang="en-US" dirty="0" err="1" smtClean="0"/>
              <a:t>Localização</a:t>
            </a:r>
            <a:r>
              <a:rPr lang="en-US" dirty="0" smtClean="0"/>
              <a:t> </a:t>
            </a:r>
            <a:r>
              <a:rPr lang="en-US" sz="3600" b="1" dirty="0" smtClean="0"/>
              <a:t>– </a:t>
            </a:r>
            <a:r>
              <a:rPr lang="en-US" sz="3600" b="1" dirty="0" err="1" smtClean="0"/>
              <a:t>eixo</a:t>
            </a:r>
            <a:r>
              <a:rPr lang="en-US" sz="3600" b="1" dirty="0" smtClean="0"/>
              <a:t> x</a:t>
            </a:r>
            <a:endParaRPr lang="en-US" sz="3600" b="1" dirty="0"/>
          </a:p>
        </p:txBody>
      </p:sp>
      <p:pic>
        <p:nvPicPr>
          <p:cNvPr id="5" name="Picture 4" descr="eixox-imgs2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133" y="1486684"/>
            <a:ext cx="5722626" cy="2644911"/>
          </a:xfrm>
          <a:prstGeom prst="rect">
            <a:avLst/>
          </a:prstGeom>
        </p:spPr>
      </p:pic>
      <p:pic>
        <p:nvPicPr>
          <p:cNvPr id="7" name="Picture 6" descr="Captura de tela 2011-12-03 às 18.35.03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711" y="4273412"/>
            <a:ext cx="5101641" cy="242761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7437759" y="4688488"/>
            <a:ext cx="1458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Erro: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&lt; 27,19mm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&gt; 79,29mm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05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8946"/>
            <a:ext cx="8229600" cy="1066800"/>
          </a:xfrm>
        </p:spPr>
        <p:txBody>
          <a:bodyPr/>
          <a:lstStyle/>
          <a:p>
            <a:r>
              <a:rPr lang="en-US" dirty="0" smtClean="0"/>
              <a:t>Testes - </a:t>
            </a:r>
            <a:r>
              <a:rPr lang="en-US" dirty="0" err="1" smtClean="0"/>
              <a:t>Identificação</a:t>
            </a:r>
            <a:endParaRPr lang="en-US" dirty="0"/>
          </a:p>
        </p:txBody>
      </p:sp>
      <p:pic>
        <p:nvPicPr>
          <p:cNvPr id="4" name="Content Placeholder 3" descr="Captura de tela 2011-12-03 às 18.47.25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08" b="-6508"/>
          <a:stretch>
            <a:fillRect/>
          </a:stretch>
        </p:blipFill>
        <p:spPr>
          <a:xfrm>
            <a:off x="1446167" y="1354084"/>
            <a:ext cx="6081843" cy="3645118"/>
          </a:xfrm>
        </p:spPr>
      </p:pic>
      <p:sp>
        <p:nvSpPr>
          <p:cNvPr id="5" name="TextBox 4"/>
          <p:cNvSpPr txBox="1"/>
          <p:nvPr/>
        </p:nvSpPr>
        <p:spPr>
          <a:xfrm>
            <a:off x="3281689" y="5108155"/>
            <a:ext cx="2569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dirty="0" smtClean="0"/>
              <a:t>Verdadeiro Positivo</a:t>
            </a:r>
          </a:p>
          <a:p>
            <a:pPr marL="285750" indent="-285750">
              <a:buFont typeface="Arial"/>
              <a:buChar char="•"/>
            </a:pPr>
            <a:r>
              <a:rPr lang="pt-BR" dirty="0" smtClean="0"/>
              <a:t>Verdadeiro Negativo</a:t>
            </a:r>
          </a:p>
          <a:p>
            <a:pPr marL="285750" indent="-285750">
              <a:buFont typeface="Arial"/>
              <a:buChar char="•"/>
            </a:pPr>
            <a:r>
              <a:rPr lang="pt-BR" dirty="0" smtClean="0"/>
              <a:t>Falso Negativo</a:t>
            </a:r>
            <a:endParaRPr lang="pt-BR" dirty="0"/>
          </a:p>
        </p:txBody>
      </p:sp>
      <p:sp>
        <p:nvSpPr>
          <p:cNvPr id="3" name="Retângulo de cantos arredondados 2"/>
          <p:cNvSpPr/>
          <p:nvPr/>
        </p:nvSpPr>
        <p:spPr>
          <a:xfrm>
            <a:off x="4302125" y="3533775"/>
            <a:ext cx="441326" cy="2000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smtClean="0"/>
              <a:t>95% </a:t>
            </a:r>
          </a:p>
        </p:txBody>
      </p:sp>
    </p:spTree>
    <p:extLst>
      <p:ext uri="{BB962C8B-B14F-4D97-AF65-F5344CB8AC3E}">
        <p14:creationId xmlns:p14="http://schemas.microsoft.com/office/powerpoint/2010/main" val="79972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aptura de tela 2011-12-03 às 18.52.56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667" b="-7667"/>
          <a:stretch>
            <a:fillRect/>
          </a:stretch>
        </p:blipFill>
        <p:spPr>
          <a:xfrm>
            <a:off x="1316383" y="1233686"/>
            <a:ext cx="6878570" cy="4215513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558946"/>
            <a:ext cx="8229600" cy="1066800"/>
          </a:xfrm>
        </p:spPr>
        <p:txBody>
          <a:bodyPr/>
          <a:lstStyle/>
          <a:p>
            <a:r>
              <a:rPr lang="en-US" dirty="0" smtClean="0"/>
              <a:t>Testes – </a:t>
            </a:r>
            <a:r>
              <a:rPr lang="en-US" dirty="0" err="1" smtClean="0"/>
              <a:t>Identificação</a:t>
            </a:r>
            <a:r>
              <a:rPr lang="en-US" dirty="0" smtClean="0"/>
              <a:t> – 1º </a:t>
            </a:r>
            <a:r>
              <a:rPr lang="en-US" dirty="0" err="1" smtClean="0"/>
              <a:t>Cenário</a:t>
            </a:r>
            <a:endParaRPr lang="en-US" dirty="0"/>
          </a:p>
        </p:txBody>
      </p:sp>
      <p:pic>
        <p:nvPicPr>
          <p:cNvPr id="8" name="Picture 7" descr="Captura de tela 2011-12-03 às 18.53.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459" y="5449199"/>
            <a:ext cx="3873500" cy="106680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2302784" y="2786742"/>
            <a:ext cx="449942" cy="213633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3255284" y="3205842"/>
            <a:ext cx="449942" cy="213633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7074809" y="4891767"/>
            <a:ext cx="488041" cy="213633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6067426" y="4467225"/>
            <a:ext cx="502558" cy="205467"/>
          </a:xfrm>
          <a:prstGeom prst="rect">
            <a:avLst/>
          </a:prstGeom>
          <a:noFill/>
          <a:ln w="19050">
            <a:solidFill>
              <a:srgbClr val="E8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98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  <p:bldP spid="1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58946"/>
            <a:ext cx="8229600" cy="1066800"/>
          </a:xfrm>
        </p:spPr>
        <p:txBody>
          <a:bodyPr/>
          <a:lstStyle/>
          <a:p>
            <a:r>
              <a:rPr lang="en-US" dirty="0" smtClean="0"/>
              <a:t>Testes – </a:t>
            </a:r>
            <a:r>
              <a:rPr lang="en-US" dirty="0" err="1" smtClean="0"/>
              <a:t>Identificação</a:t>
            </a:r>
            <a:r>
              <a:rPr lang="en-US" dirty="0" smtClean="0"/>
              <a:t> – 2º </a:t>
            </a:r>
            <a:r>
              <a:rPr lang="en-US" dirty="0" err="1"/>
              <a:t>Cenário</a:t>
            </a:r>
            <a:endParaRPr lang="en-US" dirty="0"/>
          </a:p>
        </p:txBody>
      </p:sp>
      <p:pic>
        <p:nvPicPr>
          <p:cNvPr id="5" name="Picture 4" descr="Captura de tela 2011-12-03 às 18.53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63" y="1625746"/>
            <a:ext cx="7123073" cy="3777983"/>
          </a:xfrm>
          <a:prstGeom prst="rect">
            <a:avLst/>
          </a:prstGeom>
        </p:spPr>
      </p:pic>
      <p:pic>
        <p:nvPicPr>
          <p:cNvPr id="6" name="Picture 5" descr="Captura de tela 2011-12-03 às 18.53.1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656" y="5564308"/>
            <a:ext cx="3695700" cy="1016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34989" y="5569636"/>
            <a:ext cx="975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AE0000"/>
                </a:solidFill>
              </a:rPr>
              <a:t>+8,87%</a:t>
            </a:r>
            <a:endParaRPr lang="pt-BR" dirty="0">
              <a:solidFill>
                <a:srgbClr val="AE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26169" y="5838821"/>
            <a:ext cx="96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AE0000"/>
                </a:solidFill>
              </a:rPr>
              <a:t>-11,27%</a:t>
            </a:r>
            <a:endParaRPr lang="pt-BR" dirty="0">
              <a:solidFill>
                <a:srgbClr val="AE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14696" y="6141637"/>
            <a:ext cx="84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AE0000"/>
                </a:solidFill>
              </a:rPr>
              <a:t>+2,4%</a:t>
            </a:r>
            <a:endParaRPr lang="pt-BR" dirty="0">
              <a:solidFill>
                <a:srgbClr val="AE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88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58946"/>
            <a:ext cx="8229600" cy="1066800"/>
          </a:xfrm>
        </p:spPr>
        <p:txBody>
          <a:bodyPr/>
          <a:lstStyle/>
          <a:p>
            <a:r>
              <a:rPr lang="en-US" dirty="0" smtClean="0"/>
              <a:t>Testes – </a:t>
            </a:r>
            <a:r>
              <a:rPr lang="en-US" dirty="0" err="1" smtClean="0"/>
              <a:t>Integração</a:t>
            </a:r>
            <a:endParaRPr lang="en-US" dirty="0"/>
          </a:p>
        </p:txBody>
      </p:sp>
      <p:pic>
        <p:nvPicPr>
          <p:cNvPr id="5" name="Picture 4" descr="twee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00" y="2136909"/>
            <a:ext cx="68834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1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3D Character and Blank Board by catheryn.carcamo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86" r="-43786"/>
          <a:stretch>
            <a:fillRect/>
          </a:stretch>
        </p:blipFill>
        <p:spPr bwMode="auto">
          <a:xfrm>
            <a:off x="457200" y="723900"/>
            <a:ext cx="8229600" cy="584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 rot="20572439">
            <a:off x="3539026" y="3046301"/>
            <a:ext cx="21011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Conclusão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0170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58946"/>
            <a:ext cx="8229600" cy="1066800"/>
          </a:xfrm>
        </p:spPr>
        <p:txBody>
          <a:bodyPr/>
          <a:lstStyle/>
          <a:p>
            <a:r>
              <a:rPr lang="en-US" dirty="0" err="1" smtClean="0"/>
              <a:t>Conclusão</a:t>
            </a:r>
            <a:endParaRPr lang="en-US" dirty="0"/>
          </a:p>
        </p:txBody>
      </p:sp>
      <p:sp>
        <p:nvSpPr>
          <p:cNvPr id="14" name="Rounded Rectangle 3"/>
          <p:cNvSpPr/>
          <p:nvPr/>
        </p:nvSpPr>
        <p:spPr>
          <a:xfrm>
            <a:off x="6882547" y="1126236"/>
            <a:ext cx="1984368" cy="1253931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Middleware </a:t>
            </a:r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Trapezóide 23"/>
          <p:cNvSpPr/>
          <p:nvPr/>
        </p:nvSpPr>
        <p:spPr>
          <a:xfrm rot="3758356">
            <a:off x="4724745" y="782502"/>
            <a:ext cx="2001555" cy="4294775"/>
          </a:xfrm>
          <a:prstGeom prst="trapezoid">
            <a:avLst>
              <a:gd name="adj" fmla="val 50000"/>
            </a:avLst>
          </a:prstGeom>
          <a:solidFill>
            <a:schemeClr val="accent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Rounded Rectangle 4"/>
          <p:cNvSpPr/>
          <p:nvPr/>
        </p:nvSpPr>
        <p:spPr>
          <a:xfrm>
            <a:off x="3235336" y="2952768"/>
            <a:ext cx="3096192" cy="189387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Sistema </a:t>
            </a:r>
            <a:r>
              <a:rPr lang="pt-BR" b="1" dirty="0" smtClean="0">
                <a:solidFill>
                  <a:srgbClr val="000000"/>
                </a:solidFill>
              </a:rPr>
              <a:t>TRUE</a:t>
            </a:r>
          </a:p>
          <a:p>
            <a:pPr algn="ctr"/>
            <a:endParaRPr lang="pt-BR" b="1" dirty="0" smtClean="0">
              <a:solidFill>
                <a:srgbClr val="000000"/>
              </a:solidFill>
            </a:endParaRPr>
          </a:p>
          <a:p>
            <a:pPr algn="ctr"/>
            <a:r>
              <a:rPr lang="en-GB" sz="1600" dirty="0" smtClean="0">
                <a:solidFill>
                  <a:srgbClr val="000000"/>
                </a:solidFill>
              </a:rPr>
              <a:t>(Tracking </a:t>
            </a:r>
            <a:r>
              <a:rPr lang="en-GB" sz="1600" dirty="0">
                <a:solidFill>
                  <a:srgbClr val="000000"/>
                </a:solidFill>
              </a:rPr>
              <a:t>and Recognizing Users in the </a:t>
            </a:r>
            <a:r>
              <a:rPr lang="en-GB" sz="1600" dirty="0" smtClean="0">
                <a:solidFill>
                  <a:srgbClr val="000000"/>
                </a:solidFill>
              </a:rPr>
              <a:t>Environment)</a:t>
            </a:r>
            <a:endParaRPr lang="en-GB" sz="1600" dirty="0">
              <a:solidFill>
                <a:srgbClr val="000000"/>
              </a:solidFill>
            </a:endParaRPr>
          </a:p>
        </p:txBody>
      </p:sp>
      <p:pic>
        <p:nvPicPr>
          <p:cNvPr id="17" name="Picture 2" descr="I:\Nova pasta\Sem-Título-1.gif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664916" y="1581036"/>
            <a:ext cx="855431" cy="769767"/>
          </a:xfrm>
          <a:prstGeom prst="rect">
            <a:avLst/>
          </a:prstGeom>
          <a:noFill/>
        </p:spPr>
      </p:pic>
      <p:pic>
        <p:nvPicPr>
          <p:cNvPr id="18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3" y="2966623"/>
            <a:ext cx="1892826" cy="1143318"/>
          </a:xfrm>
          <a:prstGeom prst="rect">
            <a:avLst/>
          </a:prstGeom>
        </p:spPr>
      </p:pic>
      <p:sp>
        <p:nvSpPr>
          <p:cNvPr id="19" name="Striped Right Arrow 10"/>
          <p:cNvSpPr/>
          <p:nvPr/>
        </p:nvSpPr>
        <p:spPr>
          <a:xfrm>
            <a:off x="2122900" y="3216932"/>
            <a:ext cx="978408" cy="484632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extBox 11"/>
          <p:cNvSpPr txBox="1"/>
          <p:nvPr/>
        </p:nvSpPr>
        <p:spPr>
          <a:xfrm>
            <a:off x="630381" y="3844838"/>
            <a:ext cx="84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Kinect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066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58946"/>
            <a:ext cx="8229600" cy="1066800"/>
          </a:xfrm>
        </p:spPr>
        <p:txBody>
          <a:bodyPr/>
          <a:lstStyle/>
          <a:p>
            <a:r>
              <a:rPr lang="en-US" dirty="0" err="1" smtClean="0"/>
              <a:t>Trabalhos</a:t>
            </a:r>
            <a:r>
              <a:rPr lang="en-US" dirty="0" smtClean="0"/>
              <a:t> </a:t>
            </a:r>
            <a:r>
              <a:rPr lang="en-US" dirty="0" err="1" smtClean="0"/>
              <a:t>Futuros</a:t>
            </a:r>
            <a:endParaRPr lang="en-US" dirty="0"/>
          </a:p>
        </p:txBody>
      </p:sp>
      <p:pic>
        <p:nvPicPr>
          <p:cNvPr id="1026" name="Picture 2" descr="C:\Users\Tales\Documents\GitHub\Artigo-TRUE-SBCUP\img\multiples_kinec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295966"/>
            <a:ext cx="8269169" cy="350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80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orris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414" y="812801"/>
            <a:ext cx="4381500" cy="5842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20572439">
            <a:off x="3451815" y="3186003"/>
            <a:ext cx="20470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Obrigado!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390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269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1071"/>
            <a:ext cx="8229600" cy="5802767"/>
          </a:xfrm>
        </p:spPr>
        <p:txBody>
          <a:bodyPr/>
          <a:lstStyle/>
          <a:p>
            <a:r>
              <a:rPr lang="pt-BR" dirty="0" smtClean="0"/>
              <a:t>Ambientes Inteligentes</a:t>
            </a:r>
            <a:endParaRPr lang="pt-BR" dirty="0"/>
          </a:p>
        </p:txBody>
      </p:sp>
      <p:pic>
        <p:nvPicPr>
          <p:cNvPr id="4" name="Picture 4" descr="Frigidaire FAA055P7A - 5,200 BTU Mini Compact Room Air Conditioner"/>
          <p:cNvPicPr>
            <a:picLocks noChangeAspect="1" noChangeArrowheads="1"/>
          </p:cNvPicPr>
          <p:nvPr/>
        </p:nvPicPr>
        <p:blipFill>
          <a:blip r:embed="rId3" cstate="print"/>
          <a:srcRect t="17182" b="17528"/>
          <a:stretch>
            <a:fillRect/>
          </a:stretch>
        </p:blipFill>
        <p:spPr bwMode="auto">
          <a:xfrm>
            <a:off x="4089453" y="2890912"/>
            <a:ext cx="871364" cy="568914"/>
          </a:xfrm>
          <a:prstGeom prst="rect">
            <a:avLst/>
          </a:prstGeom>
          <a:noFill/>
          <a:ln w="127000" cmpd="thickThin">
            <a:noFill/>
          </a:ln>
        </p:spPr>
      </p:pic>
      <p:pic>
        <p:nvPicPr>
          <p:cNvPr id="5" name="Picture 2" descr="http://darow.files.wordpress.com/2010/03/google-nexus-one.jpg"/>
          <p:cNvPicPr>
            <a:picLocks noChangeAspect="1" noChangeArrowheads="1"/>
          </p:cNvPicPr>
          <p:nvPr/>
        </p:nvPicPr>
        <p:blipFill>
          <a:blip r:embed="rId4" cstate="print"/>
          <a:srcRect l="7560" r="6761"/>
          <a:stretch>
            <a:fillRect/>
          </a:stretch>
        </p:blipFill>
        <p:spPr bwMode="auto">
          <a:xfrm>
            <a:off x="3683211" y="3069353"/>
            <a:ext cx="504056" cy="980515"/>
          </a:xfrm>
          <a:prstGeom prst="rect">
            <a:avLst/>
          </a:prstGeom>
          <a:noFill/>
          <a:ln w="127000" cmpd="thickThin">
            <a:noFill/>
          </a:ln>
        </p:spPr>
      </p:pic>
      <p:pic>
        <p:nvPicPr>
          <p:cNvPr id="7" name="Picture 6" descr="http://prosoft-informatica.com/loja/images/webcam2.jpg"/>
          <p:cNvPicPr>
            <a:picLocks noChangeAspect="1" noChangeArrowheads="1"/>
          </p:cNvPicPr>
          <p:nvPr/>
        </p:nvPicPr>
        <p:blipFill>
          <a:blip r:embed="rId5" cstate="print"/>
          <a:srcRect l="26460" t="4725" r="28181" b="5501"/>
          <a:stretch>
            <a:fillRect/>
          </a:stretch>
        </p:blipFill>
        <p:spPr bwMode="auto">
          <a:xfrm>
            <a:off x="4932362" y="3067955"/>
            <a:ext cx="466157" cy="738082"/>
          </a:xfrm>
          <a:prstGeom prst="rect">
            <a:avLst/>
          </a:prstGeom>
          <a:noFill/>
          <a:ln w="127000" cmpd="thickThin">
            <a:noFill/>
          </a:ln>
        </p:spPr>
      </p:pic>
      <p:pic>
        <p:nvPicPr>
          <p:cNvPr id="8" name="Picture 8" descr="http://www.geeky-gadgets.com/wp-content/uploads/2009/03/16000-dollar-pc_1.jpg"/>
          <p:cNvPicPr>
            <a:picLocks noChangeAspect="1" noChangeArrowheads="1"/>
          </p:cNvPicPr>
          <p:nvPr/>
        </p:nvPicPr>
        <p:blipFill>
          <a:blip r:embed="rId6" cstate="print"/>
          <a:srcRect l="6667" t="1052" r="4444" b="2174"/>
          <a:stretch>
            <a:fillRect/>
          </a:stretch>
        </p:blipFill>
        <p:spPr bwMode="auto">
          <a:xfrm>
            <a:off x="4267406" y="3581816"/>
            <a:ext cx="693411" cy="936104"/>
          </a:xfrm>
          <a:prstGeom prst="rect">
            <a:avLst/>
          </a:prstGeom>
          <a:noFill/>
          <a:ln w="127000" cmpd="thickThin"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2890492" y="3152580"/>
            <a:ext cx="514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 smtClean="0"/>
              <a:t>+</a:t>
            </a:r>
            <a:endParaRPr lang="pt-BR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5510335" y="3271674"/>
            <a:ext cx="514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 smtClean="0"/>
              <a:t>+</a:t>
            </a:r>
            <a:endParaRPr lang="pt-BR" sz="4000" dirty="0"/>
          </a:p>
        </p:txBody>
      </p:sp>
      <p:sp>
        <p:nvSpPr>
          <p:cNvPr id="11" name="Rounded Rectangle 10"/>
          <p:cNvSpPr/>
          <p:nvPr/>
        </p:nvSpPr>
        <p:spPr>
          <a:xfrm>
            <a:off x="6241129" y="3271674"/>
            <a:ext cx="1669143" cy="70788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extBox 12"/>
          <p:cNvSpPr txBox="1"/>
          <p:nvPr/>
        </p:nvSpPr>
        <p:spPr>
          <a:xfrm>
            <a:off x="6431629" y="3436705"/>
            <a:ext cx="1266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>
                    <a:lumMod val="95000"/>
                  </a:schemeClr>
                </a:solidFill>
              </a:rPr>
              <a:t>Aplicações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4" name="Picture 13" descr="bigstockphoto_Symbol_Person_Choice_Silhouett_24209603-300x300.jpg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34" y="2923235"/>
            <a:ext cx="1664162" cy="1346574"/>
          </a:xfrm>
          <a:prstGeom prst="rect">
            <a:avLst/>
          </a:prstGeom>
        </p:spPr>
      </p:pic>
      <p:pic>
        <p:nvPicPr>
          <p:cNvPr id="19" name="Picture 18" descr="740px-Curly_Brackets_svg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246" y="4363117"/>
            <a:ext cx="6045400" cy="101857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135636" y="5551714"/>
            <a:ext cx="28892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>
                <a:solidFill>
                  <a:srgbClr val="1B2859"/>
                </a:solidFill>
              </a:rPr>
              <a:t>Middleware</a:t>
            </a:r>
            <a:endParaRPr lang="pt-BR" sz="4000" dirty="0">
              <a:solidFill>
                <a:srgbClr val="1B28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12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9465"/>
            <a:ext cx="8229600" cy="1066800"/>
          </a:xfrm>
        </p:spPr>
        <p:txBody>
          <a:bodyPr/>
          <a:lstStyle/>
          <a:p>
            <a:r>
              <a:rPr lang="en-US" dirty="0" err="1"/>
              <a:t>Rastreamento</a:t>
            </a:r>
            <a:r>
              <a:rPr lang="en-US" dirty="0"/>
              <a:t> - </a:t>
            </a:r>
            <a:r>
              <a:rPr lang="en-US" dirty="0" err="1"/>
              <a:t>R</a:t>
            </a:r>
            <a:r>
              <a:rPr lang="en-US" dirty="0" err="1" smtClean="0"/>
              <a:t>epresentação</a:t>
            </a:r>
            <a:endParaRPr lang="en-US" dirty="0"/>
          </a:p>
        </p:txBody>
      </p:sp>
      <p:pic>
        <p:nvPicPr>
          <p:cNvPr id="12" name="Picture 11" descr="representaca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75" y="1856621"/>
            <a:ext cx="7475345" cy="395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0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674" y="719649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Identificação</a:t>
            </a:r>
            <a:r>
              <a:rPr lang="en-US" dirty="0"/>
              <a:t> – </a:t>
            </a:r>
            <a:r>
              <a:rPr lang="en-US" dirty="0" err="1"/>
              <a:t>Reconhecimento</a:t>
            </a:r>
            <a:r>
              <a:rPr lang="en-US" dirty="0"/>
              <a:t> Facial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3404"/>
            <a:ext cx="8229600" cy="4880434"/>
          </a:xfrm>
        </p:spPr>
        <p:txBody>
          <a:bodyPr/>
          <a:lstStyle/>
          <a:p>
            <a:r>
              <a:rPr lang="en-US" dirty="0" err="1" smtClean="0"/>
              <a:t>Distâncias</a:t>
            </a:r>
            <a:r>
              <a:rPr lang="en-US" dirty="0" smtClean="0"/>
              <a:t> entre </a:t>
            </a:r>
            <a:r>
              <a:rPr lang="en-US" dirty="0" err="1" smtClean="0"/>
              <a:t>imagens</a:t>
            </a:r>
            <a:endParaRPr lang="en-US" dirty="0" smtClean="0"/>
          </a:p>
          <a:p>
            <a:pPr lvl="1"/>
            <a:r>
              <a:rPr lang="en-US" dirty="0" err="1" smtClean="0"/>
              <a:t>Euclidiana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Mahalanobis</a:t>
            </a:r>
            <a:endParaRPr lang="en-US" dirty="0"/>
          </a:p>
        </p:txBody>
      </p:sp>
      <p:pic>
        <p:nvPicPr>
          <p:cNvPr id="4" name="Picture 3" descr="graficoDistanciaEntrePontos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826" y="2804728"/>
            <a:ext cx="2719825" cy="214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0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aptura de tela 2011-12-03 às 15.47.5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822" b="-31822"/>
          <a:stretch>
            <a:fillRect/>
          </a:stretch>
        </p:blipFill>
        <p:spPr>
          <a:xfrm>
            <a:off x="457200" y="1649413"/>
            <a:ext cx="8229600" cy="4924425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98006"/>
            <a:ext cx="8229600" cy="1066800"/>
          </a:xfrm>
        </p:spPr>
        <p:txBody>
          <a:bodyPr/>
          <a:lstStyle/>
          <a:p>
            <a:r>
              <a:rPr lang="x-none" dirty="0" smtClean="0"/>
              <a:t>TRUE – Módulo de Reconhecimento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78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1223"/>
            <a:ext cx="8229600" cy="4682615"/>
          </a:xfrm>
        </p:spPr>
        <p:txBody>
          <a:bodyPr/>
          <a:lstStyle/>
          <a:p>
            <a:r>
              <a:rPr lang="en-US" dirty="0" err="1" smtClean="0"/>
              <a:t>Número</a:t>
            </a:r>
            <a:r>
              <a:rPr lang="en-US" dirty="0" smtClean="0"/>
              <a:t> total de </a:t>
            </a:r>
            <a:r>
              <a:rPr lang="en-US" dirty="0" err="1" smtClean="0"/>
              <a:t>vezes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usuário</a:t>
            </a:r>
            <a:r>
              <a:rPr lang="en-US" dirty="0" smtClean="0"/>
              <a:t> </a:t>
            </a:r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reconhecido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nomes</a:t>
            </a:r>
            <a:r>
              <a:rPr lang="en-US" dirty="0" smtClean="0"/>
              <a:t> </a:t>
            </a:r>
            <a:r>
              <a:rPr lang="en-US" dirty="0" err="1" smtClean="0"/>
              <a:t>obtidos</a:t>
            </a:r>
            <a:r>
              <a:rPr lang="en-US" dirty="0" smtClean="0"/>
              <a:t>;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confiança</a:t>
            </a:r>
            <a:r>
              <a:rPr lang="en-US" dirty="0" smtClean="0"/>
              <a:t> </a:t>
            </a:r>
            <a:r>
              <a:rPr lang="en-US" dirty="0" err="1" smtClean="0"/>
              <a:t>média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nome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vezes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nome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obtido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688736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r>
              <a:rPr lang="en-US" dirty="0" smtClean="0"/>
              <a:t>TRUE – </a:t>
            </a:r>
            <a:r>
              <a:rPr lang="en-US" dirty="0" err="1" smtClean="0"/>
              <a:t>Relação</a:t>
            </a:r>
            <a:r>
              <a:rPr lang="en-US" dirty="0" smtClean="0"/>
              <a:t> </a:t>
            </a:r>
            <a:r>
              <a:rPr lang="en-US" dirty="0" err="1" smtClean="0"/>
              <a:t>Rastreamento</a:t>
            </a:r>
            <a:r>
              <a:rPr lang="en-US" dirty="0" smtClean="0"/>
              <a:t> e                  	     </a:t>
            </a:r>
            <a:r>
              <a:rPr lang="en-US" dirty="0" err="1" smtClean="0"/>
              <a:t>Reconhecimento</a:t>
            </a:r>
            <a:endParaRPr lang="en-US" dirty="0"/>
          </a:p>
        </p:txBody>
      </p:sp>
      <p:pic>
        <p:nvPicPr>
          <p:cNvPr id="5" name="Picture 4" descr="Captura de tela 2011-12-03 às 16.42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303" y="4649546"/>
            <a:ext cx="6130809" cy="131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08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688736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r>
              <a:rPr lang="en-US" dirty="0" smtClean="0"/>
              <a:t>TRUE – </a:t>
            </a:r>
            <a:r>
              <a:rPr lang="en-US" dirty="0" err="1" smtClean="0"/>
              <a:t>Relação</a:t>
            </a:r>
            <a:r>
              <a:rPr lang="en-US" dirty="0" smtClean="0"/>
              <a:t> </a:t>
            </a:r>
            <a:r>
              <a:rPr lang="en-US" dirty="0" err="1" smtClean="0"/>
              <a:t>Rastreamento</a:t>
            </a:r>
            <a:r>
              <a:rPr lang="en-US" dirty="0" smtClean="0"/>
              <a:t> e                  	     </a:t>
            </a:r>
            <a:r>
              <a:rPr lang="en-US" dirty="0" err="1" smtClean="0"/>
              <a:t>Reconhecimento</a:t>
            </a:r>
            <a:endParaRPr lang="en-US" dirty="0"/>
          </a:p>
        </p:txBody>
      </p:sp>
      <p:pic>
        <p:nvPicPr>
          <p:cNvPr id="5" name="Picture 4" descr="Captura de tela 2011-12-03 às 16.45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737" y="2122784"/>
            <a:ext cx="4320107" cy="1464094"/>
          </a:xfrm>
          <a:prstGeom prst="rect">
            <a:avLst/>
          </a:prstGeom>
        </p:spPr>
      </p:pic>
      <p:pic>
        <p:nvPicPr>
          <p:cNvPr id="6" name="Picture 5" descr="Captura de tela 2011-12-03 às 16.45.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520" y="3651773"/>
            <a:ext cx="5602704" cy="1095959"/>
          </a:xfrm>
          <a:prstGeom prst="rect">
            <a:avLst/>
          </a:prstGeom>
        </p:spPr>
      </p:pic>
      <p:pic>
        <p:nvPicPr>
          <p:cNvPr id="7" name="Picture 6" descr="Captura de tela 2011-12-03 às 16.45.3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767" y="4853254"/>
            <a:ext cx="4193656" cy="108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2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martRoom2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93" y="1371600"/>
            <a:ext cx="8670396" cy="520223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3857"/>
            <a:ext cx="8229600" cy="5829981"/>
          </a:xfrm>
        </p:spPr>
        <p:txBody>
          <a:bodyPr/>
          <a:lstStyle/>
          <a:p>
            <a:r>
              <a:rPr lang="en-US" dirty="0" err="1" smtClean="0"/>
              <a:t>Informações</a:t>
            </a:r>
            <a:r>
              <a:rPr lang="en-US" dirty="0" smtClean="0"/>
              <a:t> de </a:t>
            </a:r>
            <a:r>
              <a:rPr lang="en-US" dirty="0" err="1" smtClean="0"/>
              <a:t>Contexto</a:t>
            </a:r>
            <a:endParaRPr lang="en-US" dirty="0" smtClean="0"/>
          </a:p>
          <a:p>
            <a:pPr marL="109537" indent="0">
              <a:buNone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74758" y="1501853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Temperatura</a:t>
            </a:r>
            <a:endParaRPr lang="pt-BR" dirty="0"/>
          </a:p>
        </p:txBody>
      </p:sp>
      <p:sp>
        <p:nvSpPr>
          <p:cNvPr id="8" name="Rounded Rectangle 7"/>
          <p:cNvSpPr/>
          <p:nvPr/>
        </p:nvSpPr>
        <p:spPr>
          <a:xfrm>
            <a:off x="574758" y="2038418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Luminosidade</a:t>
            </a:r>
            <a:endParaRPr lang="pt-BR" dirty="0"/>
          </a:p>
        </p:txBody>
      </p:sp>
      <p:sp>
        <p:nvSpPr>
          <p:cNvPr id="9" name="Rounded Rectangle 8"/>
          <p:cNvSpPr/>
          <p:nvPr/>
        </p:nvSpPr>
        <p:spPr>
          <a:xfrm>
            <a:off x="3239410" y="3021681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Quantidade</a:t>
            </a:r>
            <a:endParaRPr lang="pt-BR" dirty="0"/>
          </a:p>
        </p:txBody>
      </p:sp>
      <p:sp>
        <p:nvSpPr>
          <p:cNvPr id="10" name="Rounded Rectangle 9"/>
          <p:cNvSpPr/>
          <p:nvPr/>
        </p:nvSpPr>
        <p:spPr>
          <a:xfrm>
            <a:off x="3239410" y="3606512"/>
            <a:ext cx="1715008" cy="9467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Frequência de entrada e saída</a:t>
            </a:r>
            <a:endParaRPr lang="pt-BR" dirty="0"/>
          </a:p>
        </p:txBody>
      </p:sp>
      <p:sp>
        <p:nvSpPr>
          <p:cNvPr id="11" name="Rounded Rectangle 10"/>
          <p:cNvSpPr/>
          <p:nvPr/>
        </p:nvSpPr>
        <p:spPr>
          <a:xfrm>
            <a:off x="3239410" y="5170324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Quem são?</a:t>
            </a:r>
            <a:endParaRPr lang="pt-BR" dirty="0"/>
          </a:p>
        </p:txBody>
      </p:sp>
      <p:sp>
        <p:nvSpPr>
          <p:cNvPr id="12" name="Rounded Rectangle 11"/>
          <p:cNvSpPr/>
          <p:nvPr/>
        </p:nvSpPr>
        <p:spPr>
          <a:xfrm>
            <a:off x="3239410" y="4604246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Onde estão?</a:t>
            </a:r>
            <a:endParaRPr lang="pt-BR" dirty="0"/>
          </a:p>
        </p:txBody>
      </p:sp>
      <p:sp>
        <p:nvSpPr>
          <p:cNvPr id="13" name="Rounded Rectangle 12"/>
          <p:cNvSpPr/>
          <p:nvPr/>
        </p:nvSpPr>
        <p:spPr>
          <a:xfrm>
            <a:off x="3239410" y="5722392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 que estão fazendo?</a:t>
            </a:r>
            <a:endParaRPr lang="pt-BR" dirty="0"/>
          </a:p>
        </p:txBody>
      </p:sp>
      <p:sp>
        <p:nvSpPr>
          <p:cNvPr id="14" name="Rounded Rectangle 13"/>
          <p:cNvSpPr/>
          <p:nvPr/>
        </p:nvSpPr>
        <p:spPr>
          <a:xfrm>
            <a:off x="574758" y="2548875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Umidade</a:t>
            </a:r>
            <a:endParaRPr lang="pt-BR" dirty="0"/>
          </a:p>
        </p:txBody>
      </p:sp>
      <p:sp>
        <p:nvSpPr>
          <p:cNvPr id="16" name="Rounded Rectangle 15"/>
          <p:cNvSpPr/>
          <p:nvPr/>
        </p:nvSpPr>
        <p:spPr>
          <a:xfrm>
            <a:off x="380838" y="4715400"/>
            <a:ext cx="1715008" cy="4728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Usuários</a:t>
            </a:r>
            <a:endParaRPr lang="pt-BR" dirty="0"/>
          </a:p>
        </p:txBody>
      </p:sp>
      <p:sp>
        <p:nvSpPr>
          <p:cNvPr id="18" name="Right Arrow 17"/>
          <p:cNvSpPr/>
          <p:nvPr/>
        </p:nvSpPr>
        <p:spPr>
          <a:xfrm rot="18419709">
            <a:off x="1935703" y="3791099"/>
            <a:ext cx="1356375" cy="275323"/>
          </a:xfrm>
          <a:prstGeom prst="rightArrow">
            <a:avLst>
              <a:gd name="adj1" fmla="val 27045"/>
              <a:gd name="adj2" fmla="val 694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ight Arrow 18"/>
          <p:cNvSpPr/>
          <p:nvPr/>
        </p:nvSpPr>
        <p:spPr>
          <a:xfrm rot="19588835">
            <a:off x="2286614" y="4388856"/>
            <a:ext cx="952144" cy="275323"/>
          </a:xfrm>
          <a:prstGeom prst="rightArrow">
            <a:avLst>
              <a:gd name="adj1" fmla="val 27045"/>
              <a:gd name="adj2" fmla="val 694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ight Arrow 19"/>
          <p:cNvSpPr/>
          <p:nvPr/>
        </p:nvSpPr>
        <p:spPr>
          <a:xfrm rot="20737042">
            <a:off x="2477314" y="4790167"/>
            <a:ext cx="711238" cy="275323"/>
          </a:xfrm>
          <a:prstGeom prst="rightArrow">
            <a:avLst>
              <a:gd name="adj1" fmla="val 27045"/>
              <a:gd name="adj2" fmla="val 694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ight Arrow 20"/>
          <p:cNvSpPr/>
          <p:nvPr/>
        </p:nvSpPr>
        <p:spPr>
          <a:xfrm rot="853244">
            <a:off x="2402223" y="5221516"/>
            <a:ext cx="620570" cy="275323"/>
          </a:xfrm>
          <a:prstGeom prst="rightArrow">
            <a:avLst>
              <a:gd name="adj1" fmla="val 27045"/>
              <a:gd name="adj2" fmla="val 694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ight Arrow 21"/>
          <p:cNvSpPr/>
          <p:nvPr/>
        </p:nvSpPr>
        <p:spPr>
          <a:xfrm rot="1230793">
            <a:off x="2275060" y="5584730"/>
            <a:ext cx="835113" cy="275323"/>
          </a:xfrm>
          <a:prstGeom prst="rightArrow">
            <a:avLst>
              <a:gd name="adj1" fmla="val 27045"/>
              <a:gd name="adj2" fmla="val 694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104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3D Character and Blank Board by catheryn.carcamo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86" r="-43786"/>
          <a:stretch>
            <a:fillRect/>
          </a:stretch>
        </p:blipFill>
        <p:spPr bwMode="auto">
          <a:xfrm>
            <a:off x="457200" y="723900"/>
            <a:ext cx="8229600" cy="584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 rot="20572439">
            <a:off x="3439875" y="2830858"/>
            <a:ext cx="229947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Objetivo do</a:t>
            </a:r>
          </a:p>
          <a:p>
            <a:pPr algn="ctr"/>
            <a:r>
              <a:rPr lang="pt-B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Trabalho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328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3"/>
          <p:cNvSpPr/>
          <p:nvPr/>
        </p:nvSpPr>
        <p:spPr>
          <a:xfrm>
            <a:off x="6882547" y="1126236"/>
            <a:ext cx="1984368" cy="1253931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Middleware </a:t>
            </a:r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Trapezóide 23"/>
          <p:cNvSpPr/>
          <p:nvPr/>
        </p:nvSpPr>
        <p:spPr>
          <a:xfrm rot="3758356">
            <a:off x="4724745" y="782502"/>
            <a:ext cx="2001555" cy="4294775"/>
          </a:xfrm>
          <a:prstGeom prst="trapezoid">
            <a:avLst>
              <a:gd name="adj" fmla="val 50000"/>
            </a:avLst>
          </a:prstGeom>
          <a:solidFill>
            <a:schemeClr val="accent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457200" y="862175"/>
            <a:ext cx="4836146" cy="76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657225" indent="-24606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charset="0"/>
              <a:buChar char="▫"/>
              <a:defRPr sz="2600" kern="1200">
                <a:solidFill>
                  <a:schemeClr val="accent2"/>
                </a:solidFill>
                <a:latin typeface="+mn-lt"/>
                <a:ea typeface="ＭＳ Ｐゴシック" pitchFamily="-107" charset="-128"/>
                <a:cs typeface="+mn-cs"/>
              </a:defRPr>
            </a:lvl2pPr>
            <a:lvl3pPr marL="922338" indent="-21907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charset="0"/>
              <a:buChar char=""/>
              <a:defRPr sz="2400" kern="1200">
                <a:solidFill>
                  <a:schemeClr val="accent1"/>
                </a:solidFill>
                <a:latin typeface="+mn-lt"/>
                <a:ea typeface="ＭＳ Ｐゴシック" pitchFamily="-107" charset="-128"/>
                <a:cs typeface="+mn-cs"/>
              </a:defRPr>
            </a:lvl3pPr>
            <a:lvl4pPr marL="1179513" indent="-20002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charset="0"/>
              <a:buChar char=""/>
              <a:defRPr sz="2200" kern="1200">
                <a:solidFill>
                  <a:schemeClr val="accent1"/>
                </a:solidFill>
                <a:latin typeface="+mn-lt"/>
                <a:ea typeface="ＭＳ Ｐゴシック" pitchFamily="-107" charset="-128"/>
                <a:cs typeface="+mn-cs"/>
              </a:defRPr>
            </a:lvl4pPr>
            <a:lvl5pPr marL="1389063" indent="-182563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charset="0"/>
              <a:buChar char="▫"/>
              <a:defRPr sz="2000" kern="1200">
                <a:solidFill>
                  <a:srgbClr val="A04DA3"/>
                </a:solidFill>
                <a:latin typeface="+mn-lt"/>
                <a:ea typeface="ＭＳ Ｐゴシック" pitchFamily="-107" charset="-128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Objetivo do Trabalho</a:t>
            </a:r>
            <a:endParaRPr lang="en-US" dirty="0"/>
          </a:p>
        </p:txBody>
      </p:sp>
      <p:sp>
        <p:nvSpPr>
          <p:cNvPr id="16" name="Rounded Rectangle 4"/>
          <p:cNvSpPr/>
          <p:nvPr/>
        </p:nvSpPr>
        <p:spPr>
          <a:xfrm>
            <a:off x="3235336" y="2952768"/>
            <a:ext cx="3096192" cy="189387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Sistema </a:t>
            </a:r>
            <a:r>
              <a:rPr lang="pt-BR" b="1" dirty="0" smtClean="0">
                <a:solidFill>
                  <a:srgbClr val="000000"/>
                </a:solidFill>
              </a:rPr>
              <a:t>TRUE</a:t>
            </a:r>
          </a:p>
          <a:p>
            <a:pPr algn="ctr"/>
            <a:endParaRPr lang="pt-BR" b="1" dirty="0" smtClean="0">
              <a:solidFill>
                <a:srgbClr val="000000"/>
              </a:solidFill>
            </a:endParaRPr>
          </a:p>
          <a:p>
            <a:pPr algn="ctr"/>
            <a:r>
              <a:rPr lang="en-GB" sz="1600" dirty="0" smtClean="0">
                <a:solidFill>
                  <a:srgbClr val="000000"/>
                </a:solidFill>
              </a:rPr>
              <a:t>(Tracking </a:t>
            </a:r>
            <a:r>
              <a:rPr lang="en-GB" sz="1600" dirty="0">
                <a:solidFill>
                  <a:srgbClr val="000000"/>
                </a:solidFill>
              </a:rPr>
              <a:t>and Recognizing Users in the </a:t>
            </a:r>
            <a:r>
              <a:rPr lang="en-GB" sz="1600" dirty="0" smtClean="0">
                <a:solidFill>
                  <a:srgbClr val="000000"/>
                </a:solidFill>
              </a:rPr>
              <a:t>Environment)</a:t>
            </a:r>
            <a:endParaRPr lang="en-GB" sz="1600" dirty="0">
              <a:solidFill>
                <a:srgbClr val="000000"/>
              </a:solidFill>
            </a:endParaRPr>
          </a:p>
        </p:txBody>
      </p:sp>
      <p:pic>
        <p:nvPicPr>
          <p:cNvPr id="17" name="Picture 2" descr="I:\Nova pasta\Sem-Título-1.gif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664916" y="1581036"/>
            <a:ext cx="855431" cy="769767"/>
          </a:xfrm>
          <a:prstGeom prst="rect">
            <a:avLst/>
          </a:prstGeom>
          <a:noFill/>
        </p:spPr>
      </p:pic>
      <p:pic>
        <p:nvPicPr>
          <p:cNvPr id="18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3" y="2966623"/>
            <a:ext cx="1892826" cy="1143318"/>
          </a:xfrm>
          <a:prstGeom prst="rect">
            <a:avLst/>
          </a:prstGeom>
        </p:spPr>
      </p:pic>
      <p:sp>
        <p:nvSpPr>
          <p:cNvPr id="19" name="Striped Right Arrow 10"/>
          <p:cNvSpPr/>
          <p:nvPr/>
        </p:nvSpPr>
        <p:spPr>
          <a:xfrm>
            <a:off x="2122900" y="3216932"/>
            <a:ext cx="978408" cy="484632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extBox 11"/>
          <p:cNvSpPr txBox="1"/>
          <p:nvPr/>
        </p:nvSpPr>
        <p:spPr>
          <a:xfrm>
            <a:off x="630381" y="3844838"/>
            <a:ext cx="84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Kinect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296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3D Character and Blank Board by catheryn.carcamo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86" r="-43786"/>
          <a:stretch>
            <a:fillRect/>
          </a:stretch>
        </p:blipFill>
        <p:spPr bwMode="auto">
          <a:xfrm>
            <a:off x="457200" y="723900"/>
            <a:ext cx="8229600" cy="584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 rot="20572439">
            <a:off x="3457085" y="2850480"/>
            <a:ext cx="224612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Identificação </a:t>
            </a:r>
          </a:p>
          <a:p>
            <a:pPr algn="ctr"/>
            <a:r>
              <a:rPr lang="pt-BR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 </a:t>
            </a:r>
          </a:p>
          <a:p>
            <a:pPr algn="ctr"/>
            <a:r>
              <a:rPr lang="pt-BR" sz="2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Rastreamento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4198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resentação_GPC_2010_DSOA_ultim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Apresentação_GPC_2010_DSOA_ultimo.thmx</Template>
  <TotalTime>2853</TotalTime>
  <Words>632</Words>
  <Application>Microsoft Office PowerPoint</Application>
  <PresentationFormat>Apresentação na tela (4:3)</PresentationFormat>
  <Paragraphs>214</Paragraphs>
  <Slides>54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54</vt:i4>
      </vt:variant>
    </vt:vector>
  </HeadingPairs>
  <TitlesOfParts>
    <vt:vector size="55" baseType="lpstr">
      <vt:lpstr>Apresentação_GPC_2010_DSOA_ultimo</vt:lpstr>
      <vt:lpstr>TRUE: um sistema para rastreamento, localização e identificação de usuários em ambientes inteligentes</vt:lpstr>
      <vt:lpstr>Roteiro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Identificação</vt:lpstr>
      <vt:lpstr>Identificação – Detecção Facial</vt:lpstr>
      <vt:lpstr>Identificação – Reconhecimento Facial</vt:lpstr>
      <vt:lpstr>Localização</vt:lpstr>
      <vt:lpstr>Rastreamento</vt:lpstr>
      <vt:lpstr>Rastreamento - Detecção</vt:lpstr>
      <vt:lpstr>Rastreamento</vt:lpstr>
      <vt:lpstr>Apresentação do PowerPoint</vt:lpstr>
      <vt:lpstr>Apresentação do PowerPoint</vt:lpstr>
      <vt:lpstr>Apresentação do PowerPoint</vt:lpstr>
      <vt:lpstr>Sistema TRUE - Arquitetura</vt:lpstr>
      <vt:lpstr>Sistema TRUE – Middleware uOS</vt:lpstr>
      <vt:lpstr>TRUE – Módulo de Registro</vt:lpstr>
      <vt:lpstr>TRUE – Módulo de Registro</vt:lpstr>
      <vt:lpstr>TRUE – Módulo de Reconhecimento</vt:lpstr>
      <vt:lpstr>TRUE – Módulo de Reconhecimento</vt:lpstr>
      <vt:lpstr>TRUE – Módulo de Reconhecimento</vt:lpstr>
      <vt:lpstr>TRUE – Módulo de Reconhecimento</vt:lpstr>
      <vt:lpstr>TRUE – Módulo de Rastreamento</vt:lpstr>
      <vt:lpstr>TRUE – Módulo de Rastreamento</vt:lpstr>
      <vt:lpstr>TRUE – Módulo de Integração</vt:lpstr>
      <vt:lpstr>TRUE – Módulo de Integração</vt:lpstr>
      <vt:lpstr>Apresentação do PowerPoint</vt:lpstr>
      <vt:lpstr>Ambiente e Resultados Experimentais</vt:lpstr>
      <vt:lpstr>Testes – Rastreamento - Detecção</vt:lpstr>
      <vt:lpstr>Testes – Rastreamento - Oclusão</vt:lpstr>
      <vt:lpstr>Testes – Rastreamento - Interferências</vt:lpstr>
      <vt:lpstr>Apresentação do PowerPoint</vt:lpstr>
      <vt:lpstr>Apresentação do PowerPoint</vt:lpstr>
      <vt:lpstr>Apresentação do PowerPoint</vt:lpstr>
      <vt:lpstr>Apresentação do PowerPoint</vt:lpstr>
      <vt:lpstr>Testes - Identificação</vt:lpstr>
      <vt:lpstr>Testes – Identificação – 1º Cenário</vt:lpstr>
      <vt:lpstr>Testes – Identificação – 2º Cenário</vt:lpstr>
      <vt:lpstr>Testes – Integração</vt:lpstr>
      <vt:lpstr>Apresentação do PowerPoint</vt:lpstr>
      <vt:lpstr>Conclusão</vt:lpstr>
      <vt:lpstr>Trabalhos Futuros</vt:lpstr>
      <vt:lpstr>Apresentação do PowerPoint</vt:lpstr>
      <vt:lpstr>Apresentação do PowerPoint</vt:lpstr>
      <vt:lpstr>Rastreamento - Representação</vt:lpstr>
      <vt:lpstr>Identificação – Reconhecimento Facial</vt:lpstr>
      <vt:lpstr>TRUE – Módulo de Reconhecimento</vt:lpstr>
      <vt:lpstr>Apresentação do PowerPoint</vt:lpstr>
      <vt:lpstr>Apresentação do PowerPoint</vt:lpstr>
    </vt:vector>
  </TitlesOfParts>
  <Company>unb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TRUE: um sistema para rastreamento, localização e identificação de usuários em ambientes inteligentes</dc:title>
  <dc:creator>danilo avila</dc:creator>
  <cp:lastModifiedBy>Tales</cp:lastModifiedBy>
  <cp:revision>220</cp:revision>
  <dcterms:created xsi:type="dcterms:W3CDTF">2011-12-03T10:22:09Z</dcterms:created>
  <dcterms:modified xsi:type="dcterms:W3CDTF">2012-06-30T20:36:45Z</dcterms:modified>
</cp:coreProperties>
</file>