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Problema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Normalizar -1  +1 para explorar melhor os termos de TERCEIRO GRAU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Lembrar da NORMALIZAÇÃO -1 +1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Polynomial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GRAU 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Select 10 Best Features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Corretora de Seguros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Lembrar da NORMALIZAÇÃO -1 +1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Polynomial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GRAU 3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Visitar propriedades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Avaliar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Preço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Visitar residencias em TODO o país?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Não!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Zestimate neles!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Zestimate FALHO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Pode MELHORAR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www.kaggle.com/c/zillow-prize-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FnrlgU9DrS4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2168375" y="1017925"/>
            <a:ext cx="41523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/>
              <a:t>Zillow Prize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Zillow’s Home  Value Prediction</a:t>
            </a:r>
          </a:p>
        </p:txBody>
      </p:sp>
      <p:pic>
        <p:nvPicPr>
          <p:cNvPr descr="Captura de tela de 2017-05-29 19-50-02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00" y="742137"/>
            <a:ext cx="1256475" cy="12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ctrTitle"/>
          </p:nvPr>
        </p:nvSpPr>
        <p:spPr>
          <a:xfrm>
            <a:off x="2168375" y="4086775"/>
            <a:ext cx="3096900" cy="37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by Tales Tenorio Pimentel</a:t>
            </a:r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2168375" y="2642638"/>
            <a:ext cx="83277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</a:rPr>
              <a:t>Avaliando impacto da adição de </a:t>
            </a:r>
            <a:r>
              <a:rPr i="1" lang="pt-BR" sz="2400">
                <a:solidFill>
                  <a:srgbClr val="FFFFFF"/>
                </a:solidFill>
              </a:rPr>
              <a:t>hidden layers</a:t>
            </a:r>
            <a:r>
              <a:rPr lang="pt-BR" sz="2400">
                <a:solidFill>
                  <a:srgbClr val="FFFFFF"/>
                </a:solidFill>
              </a:rPr>
              <a:t>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</a:rPr>
              <a:t>em uma Rede Neural.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42125"/>
            <a:ext cx="568902" cy="12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sp>
        <p:nvSpPr>
          <p:cNvPr id="134" name="Shape 134"/>
          <p:cNvSpPr/>
          <p:nvPr/>
        </p:nvSpPr>
        <p:spPr>
          <a:xfrm>
            <a:off x="1521625" y="2496800"/>
            <a:ext cx="864300" cy="1178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089725" y="2468225"/>
            <a:ext cx="1571700" cy="13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100350" y="2719925"/>
            <a:ext cx="15717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Zestimate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</a:p>
        </p:txBody>
      </p:sp>
      <p:sp>
        <p:nvSpPr>
          <p:cNvPr id="137" name="Shape 137"/>
          <p:cNvSpPr/>
          <p:nvPr/>
        </p:nvSpPr>
        <p:spPr>
          <a:xfrm>
            <a:off x="5300675" y="2628875"/>
            <a:ext cx="2071800" cy="885900"/>
          </a:xfrm>
          <a:prstGeom prst="verticalScroll">
            <a:avLst>
              <a:gd fmla="val 1975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515025" y="2603975"/>
            <a:ext cx="16431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521625" y="2674775"/>
            <a:ext cx="864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</a:p>
        </p:txBody>
      </p:sp>
      <p:cxnSp>
        <p:nvCxnSpPr>
          <p:cNvPr id="140" name="Shape 140"/>
          <p:cNvCxnSpPr>
            <a:stCxn id="139" idx="3"/>
            <a:endCxn id="135" idx="1"/>
          </p:cNvCxnSpPr>
          <p:nvPr/>
        </p:nvCxnSpPr>
        <p:spPr>
          <a:xfrm>
            <a:off x="2385925" y="3117725"/>
            <a:ext cx="703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36" idx="3"/>
            <a:endCxn id="138" idx="1"/>
          </p:cNvCxnSpPr>
          <p:nvPr/>
        </p:nvCxnSpPr>
        <p:spPr>
          <a:xfrm>
            <a:off x="4672050" y="3121925"/>
            <a:ext cx="8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48213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2800"/>
              <a:t>target variable: </a:t>
            </a:r>
            <a:r>
              <a:rPr b="1" i="1" lang="pt-BR" sz="3600"/>
              <a:t>logerror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descr="imageedit_6_3119759544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75" y="2070850"/>
            <a:ext cx="3546000" cy="26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138497"/>
            <a:ext cx="52405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2346175" y="3363875"/>
            <a:ext cx="1154700" cy="493800"/>
          </a:xfrm>
          <a:prstGeom prst="verticalScroll">
            <a:avLst>
              <a:gd fmla="val 1975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448825" y="3363875"/>
            <a:ext cx="1154700" cy="493800"/>
          </a:xfrm>
          <a:prstGeom prst="verticalScroll">
            <a:avLst>
              <a:gd fmla="val 1975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466350" y="3458713"/>
            <a:ext cx="985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617725" y="3458713"/>
            <a:ext cx="985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sale price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sp>
        <p:nvSpPr>
          <p:cNvPr id="159" name="Shape 159"/>
          <p:cNvSpPr/>
          <p:nvPr/>
        </p:nvSpPr>
        <p:spPr>
          <a:xfrm>
            <a:off x="854625" y="2657011"/>
            <a:ext cx="1056600" cy="144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771784" y="2622075"/>
            <a:ext cx="1921500" cy="15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2784774" y="2929803"/>
            <a:ext cx="19215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</p:txBody>
      </p:sp>
      <p:sp>
        <p:nvSpPr>
          <p:cNvPr id="162" name="Shape 162"/>
          <p:cNvSpPr/>
          <p:nvPr/>
        </p:nvSpPr>
        <p:spPr>
          <a:xfrm>
            <a:off x="5474892" y="2818485"/>
            <a:ext cx="2532900" cy="1083000"/>
          </a:xfrm>
          <a:prstGeom prst="verticalScroll">
            <a:avLst>
              <a:gd fmla="val 1975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736956" y="2788043"/>
            <a:ext cx="20088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logerror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54625" y="2874603"/>
            <a:ext cx="1056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</a:p>
        </p:txBody>
      </p:sp>
      <p:cxnSp>
        <p:nvCxnSpPr>
          <p:cNvPr id="165" name="Shape 165"/>
          <p:cNvCxnSpPr>
            <a:stCxn id="164" idx="3"/>
            <a:endCxn id="160" idx="1"/>
          </p:cNvCxnSpPr>
          <p:nvPr/>
        </p:nvCxnSpPr>
        <p:spPr>
          <a:xfrm>
            <a:off x="1911225" y="3416103"/>
            <a:ext cx="860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>
            <a:stCxn id="161" idx="3"/>
            <a:endCxn id="163" idx="1"/>
          </p:cNvCxnSpPr>
          <p:nvPr/>
        </p:nvCxnSpPr>
        <p:spPr>
          <a:xfrm>
            <a:off x="4706274" y="3421353"/>
            <a:ext cx="10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The Data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 sz="3600"/>
              <a:t>~ 48 attributes + target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pt-BR" sz="3600"/>
              <a:t>~ numeric attributes used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pt-BR" sz="3600"/>
              <a:t>~63k rows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The Data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2781850"/>
            <a:ext cx="8543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Missing values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The Data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2781850"/>
            <a:ext cx="8543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Missing values replaced by </a:t>
            </a:r>
            <a:r>
              <a:rPr b="1" lang="pt-BR" sz="2200">
                <a:solidFill>
                  <a:srgbClr val="0000FF"/>
                </a:solidFill>
              </a:rPr>
              <a:t>column median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25" y="2800912"/>
            <a:ext cx="8543925" cy="194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The Data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2781850"/>
            <a:ext cx="8543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Normalizing data </a:t>
            </a:r>
            <a:r>
              <a:rPr b="1" lang="pt-BR" sz="2200">
                <a:solidFill>
                  <a:srgbClr val="0000FF"/>
                </a:solidFill>
              </a:rPr>
              <a:t>(-1, +1)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25" y="2882775"/>
            <a:ext cx="8590025" cy="18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The Data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900" y="1919075"/>
            <a:ext cx="34743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Normalizing data </a:t>
            </a:r>
            <a:r>
              <a:rPr b="1" lang="pt-BR" sz="2200">
                <a:solidFill>
                  <a:srgbClr val="0000FF"/>
                </a:solidFill>
              </a:rPr>
              <a:t>(-1, +1)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828" y="1709150"/>
            <a:ext cx="3423375" cy="34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The Data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71900" y="1919075"/>
            <a:ext cx="34743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 sz="2200"/>
              <a:t>Feature Selection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pt-BR" sz="1400"/>
              <a:t>SelectKBest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825" y="1865575"/>
            <a:ext cx="4614324" cy="30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The Data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1900" y="1919075"/>
            <a:ext cx="34743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Feature Selection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pt-BR" sz="1400"/>
              <a:t>SelectKBest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425" y="1807000"/>
            <a:ext cx="4893000" cy="318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 sz="3600"/>
              <a:t>Predictive</a:t>
            </a:r>
            <a:r>
              <a:rPr b="1" lang="pt-BR" sz="2800"/>
              <a:t> modeling</a:t>
            </a:r>
            <a:r>
              <a:rPr lang="pt-BR" sz="2800"/>
              <a:t> and </a:t>
            </a:r>
            <a:r>
              <a:rPr b="1" lang="pt-BR" sz="3800"/>
              <a:t>Analytics</a:t>
            </a:r>
            <a:r>
              <a:rPr lang="pt-BR" sz="2800"/>
              <a:t> </a:t>
            </a:r>
            <a:r>
              <a:rPr b="1" lang="pt-BR" sz="2800"/>
              <a:t>challenge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2800"/>
              <a:t>Hosted by 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pic>
        <p:nvPicPr>
          <p:cNvPr descr="download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525" y="2785125"/>
            <a:ext cx="1439675" cy="6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60950" y="3563600"/>
            <a:ext cx="23283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Link </a:t>
            </a:r>
            <a:r>
              <a:rPr lang="pt-BR" sz="2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here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71900" y="1919075"/>
            <a:ext cx="34743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Score Metric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71900" y="2421500"/>
            <a:ext cx="34743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~ Mean Absolute Error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924000"/>
            <a:ext cx="30575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idx="1" type="body"/>
          </p:nvPr>
        </p:nvSpPr>
        <p:spPr>
          <a:xfrm>
            <a:off x="4353325" y="2421500"/>
            <a:ext cx="34743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 sz="2200"/>
              <a:t>~ Cross Validation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pt-BR" sz="2200"/>
              <a:t>~ k = 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200"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281900" y="1919075"/>
            <a:ext cx="34743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Validation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634800" y="2293600"/>
            <a:ext cx="34050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SGDRegressor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(Stochastic Gradient Descent)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learning rate:</a:t>
            </a:r>
            <a:r>
              <a:rPr b="1"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0.001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max_iter:</a:t>
            </a:r>
            <a:r>
              <a:rPr b="1"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 1000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039800" y="2293600"/>
            <a:ext cx="34983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MLPRegressor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(Multi Layer Perceptron)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neurons per layer</a:t>
            </a: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1.5 * number of attributes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hidden layers size:</a:t>
            </a:r>
            <a:r>
              <a:rPr b="1"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[10, 50, 100, 200, 300, 400]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1063"/>
            <a:ext cx="2699451" cy="27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225" y="2341175"/>
            <a:ext cx="2169325" cy="21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1063"/>
            <a:ext cx="2699451" cy="27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225" y="2341175"/>
            <a:ext cx="2169325" cy="21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325" y="2341175"/>
            <a:ext cx="2169325" cy="21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71900" y="1919075"/>
            <a:ext cx="26784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Feature Engineering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00" y="1735850"/>
            <a:ext cx="5111476" cy="34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71900" y="1919075"/>
            <a:ext cx="26784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Feature Engineering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00" y="1735850"/>
            <a:ext cx="5053426" cy="33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300" y="1735850"/>
            <a:ext cx="5053426" cy="336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71900" y="1919075"/>
            <a:ext cx="26784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Feature Engineering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00" y="1735850"/>
            <a:ext cx="5053426" cy="33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300" y="1735850"/>
            <a:ext cx="5053426" cy="336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71900" y="1919075"/>
            <a:ext cx="26784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Feature Engineering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00" y="1735850"/>
            <a:ext cx="5053426" cy="33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300" y="1735850"/>
            <a:ext cx="5111453" cy="34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71900" y="1919075"/>
            <a:ext cx="26784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2200"/>
              <a:t>Feature Engineering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00" y="1735850"/>
            <a:ext cx="5053426" cy="33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300" y="1735850"/>
            <a:ext cx="5111476" cy="34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71900" y="1919075"/>
            <a:ext cx="2678400" cy="25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 sz="2200"/>
              <a:t>Feature Engineering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2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pt-BR" sz="1400"/>
              <a:t>nn_logerror_median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Neighborhood logerror median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Neighborhood.size = 2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00" y="1735850"/>
            <a:ext cx="5053426" cy="33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300" y="1735850"/>
            <a:ext cx="5111476" cy="34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12480" r="-12479" t="0"/>
          <a:stretch/>
        </p:blipFill>
        <p:spPr>
          <a:xfrm>
            <a:off x="1499275" y="1173050"/>
            <a:ext cx="4819980" cy="397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tela de 2017-05-29 19-50-02.png"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900" y="2536862"/>
            <a:ext cx="1256475" cy="12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Modeling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9800"/>
            <a:ext cx="2169325" cy="21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100" y="2669800"/>
            <a:ext cx="2169325" cy="21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325" y="2669800"/>
            <a:ext cx="2169325" cy="21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4675" y="2669801"/>
            <a:ext cx="2169325" cy="21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>
            <p:ph idx="1" type="body"/>
          </p:nvPr>
        </p:nvSpPr>
        <p:spPr>
          <a:xfrm>
            <a:off x="1214850" y="1976250"/>
            <a:ext cx="24570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2200"/>
              <a:t>Default attributes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5243525" y="2019100"/>
            <a:ext cx="3836100" cy="55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pt-BR" sz="2200"/>
              <a:t>With</a:t>
            </a:r>
            <a:r>
              <a:rPr b="1" lang="pt-BR" sz="2200"/>
              <a:t> nn_logerror_median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00" y="1678000"/>
            <a:ext cx="5198251" cy="34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00" y="1678000"/>
            <a:ext cx="5198251" cy="34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496" y="1106375"/>
            <a:ext cx="3679175" cy="20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00" y="1678000"/>
            <a:ext cx="5198251" cy="34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496" y="1106375"/>
            <a:ext cx="3679175" cy="20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950" y="3457575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 rot="165">
            <a:off x="4071925" y="3550600"/>
            <a:ext cx="6259500" cy="295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8000">
                <a:solidFill>
                  <a:srgbClr val="FFFFFF"/>
                </a:solidFill>
                <a:highlight>
                  <a:srgbClr val="3C78D8"/>
                </a:highlight>
              </a:rPr>
              <a:t> </a:t>
            </a:r>
            <a:r>
              <a:rPr b="1" lang="pt-BR" sz="7000">
                <a:solidFill>
                  <a:srgbClr val="FFFFFF"/>
                </a:solidFill>
                <a:highlight>
                  <a:srgbClr val="3C78D8"/>
                </a:highlight>
              </a:rPr>
              <a:t>Zestimate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075" y="1693075"/>
            <a:ext cx="6510220" cy="34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9475"/>
            <a:ext cx="4143375" cy="17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 sz="4800"/>
              <a:t>Zillow Prize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48213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pt-BR" sz="3600"/>
              <a:t>Can you improve </a:t>
            </a:r>
            <a:r>
              <a:rPr b="1" lang="pt-BR" sz="3600">
                <a:solidFill>
                  <a:srgbClr val="0000FF"/>
                </a:solidFill>
              </a:rPr>
              <a:t>the algorithm that changed the world of real estate</a:t>
            </a:r>
            <a:r>
              <a:rPr b="1" lang="pt-BR" sz="3600"/>
              <a:t>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descr="imageedit_6_3119759544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175" y="1753513"/>
            <a:ext cx="4055100" cy="30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60950" y="702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 sz="4800"/>
              <a:t>Zestimate</a:t>
            </a:r>
          </a:p>
        </p:txBody>
      </p:sp>
      <p:sp>
        <p:nvSpPr>
          <p:cNvPr descr="If you own property or you’re looking to buy, Zillow’s Zestimate® is a starting point for determining a home's value. But how is calculated? Is it an official appraisal? Get answers and learn more here: http://www.zillow.com/zestimate/  See how much your home is worth: http://www.zillow.com/how-much-is-my-home-worth/   Check out your personalized Owner Dashboard: http://www.zillow.com/sellerlanding/claimyourhome/   From unique homes to real estate advice, Zillow videos inform, inspire – and make you feel at home. Subscribe to see the latest: https://www.youtube.com/Zillow?sub_confirmation=1" id="128" name="Shape 128" title="What Is a Zestimate?">
            <a:hlinkClick r:id="rId3"/>
          </p:cNvPr>
          <p:cNvSpPr/>
          <p:nvPr/>
        </p:nvSpPr>
        <p:spPr>
          <a:xfrm>
            <a:off x="2470800" y="1832225"/>
            <a:ext cx="4202400" cy="31518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