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6F"/>
    <a:srgbClr val="358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&#1051;&#1080;&#1089;&#1090;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dirty="0" smtClean="0"/>
              <a:t>Сетевой</a:t>
            </a:r>
            <a:r>
              <a:rPr lang="ru-RU" baseline="0" dirty="0" smtClean="0"/>
              <a:t> график </a:t>
            </a:r>
            <a:endParaRPr lang="ru-RU" dirty="0"/>
          </a:p>
        </c:rich>
      </c:tx>
      <c:layout>
        <c:manualLayout>
          <c:xMode val="edge"/>
          <c:yMode val="edge"/>
          <c:x val="0.40164759539852168"/>
          <c:y val="2.77778409728604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Аркуш1!$B$2:$B$20</c:f>
              <c:strCache>
                <c:ptCount val="19"/>
                <c:pt idx="0">
                  <c:v>Сюжетная часть</c:v>
                </c:pt>
                <c:pt idx="1">
                  <c:v>Прописывание характеров
 персонажей</c:v>
                </c:pt>
                <c:pt idx="2">
                  <c:v>Прописывание синопсиса
 сюжета</c:v>
                </c:pt>
                <c:pt idx="3">
                  <c:v>Прописывание сцены
 "Сон"</c:v>
                </c:pt>
                <c:pt idx="4">
                  <c:v>Прописывание сцены
 "Квартира"</c:v>
                </c:pt>
                <c:pt idx="5">
                  <c:v>Визуальная часть</c:v>
                </c:pt>
                <c:pt idx="6">
                  <c:v>Изучение документации
 Stable Difffusion</c:v>
                </c:pt>
                <c:pt idx="7">
                  <c:v>Генерация и обработка
 3 спрайтов персонажей</c:v>
                </c:pt>
                <c:pt idx="8">
                  <c:v>Генерация и обработка
 6 спрайтов бэкграунда</c:v>
                </c:pt>
                <c:pt idx="9">
                  <c:v>Музыкальная часть</c:v>
                </c:pt>
                <c:pt idx="10">
                  <c:v>Изучение документации
 FL Studio</c:v>
                </c:pt>
                <c:pt idx="11">
                  <c:v>Синхронизация инструментов
 под настроение в сценах</c:v>
                </c:pt>
                <c:pt idx="12">
                  <c:v>Написание трека для сцены
 "Сон"</c:v>
                </c:pt>
                <c:pt idx="13">
                  <c:v>Написание трека для сцены
 "Квартира"</c:v>
                </c:pt>
                <c:pt idx="14">
                  <c:v>Написание кода</c:v>
                </c:pt>
                <c:pt idx="15">
                  <c:v>Изучение документации
 Renpy</c:v>
                </c:pt>
                <c:pt idx="16">
                  <c:v>Составление структурной
 схемы</c:v>
                </c:pt>
                <c:pt idx="17">
                  <c:v>Создание сцены
 "Сон"</c:v>
                </c:pt>
                <c:pt idx="18">
                  <c:v>Создание сцены
 "Квартира"</c:v>
                </c:pt>
              </c:strCache>
            </c:strRef>
          </c:cat>
          <c:val>
            <c:numRef>
              <c:f>Аркуш1!$C$2:$C$20</c:f>
              <c:numCache>
                <c:formatCode>m/d/yyyy</c:formatCode>
                <c:ptCount val="19"/>
                <c:pt idx="0">
                  <c:v>44896</c:v>
                </c:pt>
                <c:pt idx="1">
                  <c:v>44896</c:v>
                </c:pt>
                <c:pt idx="2">
                  <c:v>44899</c:v>
                </c:pt>
                <c:pt idx="3">
                  <c:v>44901</c:v>
                </c:pt>
                <c:pt idx="4">
                  <c:v>44903</c:v>
                </c:pt>
                <c:pt idx="5">
                  <c:v>44905</c:v>
                </c:pt>
                <c:pt idx="6">
                  <c:v>44905</c:v>
                </c:pt>
                <c:pt idx="7">
                  <c:v>44907</c:v>
                </c:pt>
                <c:pt idx="8">
                  <c:v>44909</c:v>
                </c:pt>
                <c:pt idx="9">
                  <c:v>44905</c:v>
                </c:pt>
                <c:pt idx="10">
                  <c:v>44905</c:v>
                </c:pt>
                <c:pt idx="11">
                  <c:v>44906</c:v>
                </c:pt>
                <c:pt idx="12">
                  <c:v>44907</c:v>
                </c:pt>
                <c:pt idx="13">
                  <c:v>44909</c:v>
                </c:pt>
                <c:pt idx="14">
                  <c:v>44911</c:v>
                </c:pt>
                <c:pt idx="15">
                  <c:v>44911</c:v>
                </c:pt>
                <c:pt idx="16">
                  <c:v>44912</c:v>
                </c:pt>
                <c:pt idx="17">
                  <c:v>44913</c:v>
                </c:pt>
                <c:pt idx="18">
                  <c:v>44915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5F-494E-90F9-97E2945C1138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Аркуш1!$B$2:$B$20</c:f>
              <c:strCache>
                <c:ptCount val="19"/>
                <c:pt idx="0">
                  <c:v>Сюжетная часть</c:v>
                </c:pt>
                <c:pt idx="1">
                  <c:v>Прописывание характеров
 персонажей</c:v>
                </c:pt>
                <c:pt idx="2">
                  <c:v>Прописывание синопсиса
 сюжета</c:v>
                </c:pt>
                <c:pt idx="3">
                  <c:v>Прописывание сцены
 "Сон"</c:v>
                </c:pt>
                <c:pt idx="4">
                  <c:v>Прописывание сцены
 "Квартира"</c:v>
                </c:pt>
                <c:pt idx="5">
                  <c:v>Визуальная часть</c:v>
                </c:pt>
                <c:pt idx="6">
                  <c:v>Изучение документации
 Stable Difffusion</c:v>
                </c:pt>
                <c:pt idx="7">
                  <c:v>Генерация и обработка
 3 спрайтов персонажей</c:v>
                </c:pt>
                <c:pt idx="8">
                  <c:v>Генерация и обработка
 6 спрайтов бэкграунда</c:v>
                </c:pt>
                <c:pt idx="9">
                  <c:v>Музыкальная часть</c:v>
                </c:pt>
                <c:pt idx="10">
                  <c:v>Изучение документации
 FL Studio</c:v>
                </c:pt>
                <c:pt idx="11">
                  <c:v>Синхронизация инструментов
 под настроение в сценах</c:v>
                </c:pt>
                <c:pt idx="12">
                  <c:v>Написание трека для сцены
 "Сон"</c:v>
                </c:pt>
                <c:pt idx="13">
                  <c:v>Написание трека для сцены
 "Квартира"</c:v>
                </c:pt>
                <c:pt idx="14">
                  <c:v>Написание кода</c:v>
                </c:pt>
                <c:pt idx="15">
                  <c:v>Изучение документации
 Renpy</c:v>
                </c:pt>
                <c:pt idx="16">
                  <c:v>Составление структурной
 схемы</c:v>
                </c:pt>
                <c:pt idx="17">
                  <c:v>Создание сцены
 "Сон"</c:v>
                </c:pt>
                <c:pt idx="18">
                  <c:v>Создание сцены
 "Квартира"</c:v>
                </c:pt>
              </c:strCache>
            </c:strRef>
          </c:cat>
          <c:val>
            <c:numRef>
              <c:f>Аркуш1!$E$2:$E$20</c:f>
              <c:numCache>
                <c:formatCode>General</c:formatCode>
                <c:ptCount val="19"/>
                <c:pt idx="0">
                  <c:v>10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7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7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6</c:v>
                </c:pt>
                <c:pt idx="15">
                  <c:v>2</c:v>
                </c:pt>
                <c:pt idx="16">
                  <c:v>2</c:v>
                </c:pt>
                <c:pt idx="17">
                  <c:v>3</c:v>
                </c:pt>
                <c:pt idx="1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5F-494E-90F9-97E2945C11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733829167"/>
        <c:axId val="1733818351"/>
      </c:barChart>
      <c:catAx>
        <c:axId val="173382916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3818351"/>
        <c:crosses val="autoZero"/>
        <c:auto val="1"/>
        <c:lblAlgn val="ctr"/>
        <c:lblOffset val="100"/>
        <c:noMultiLvlLbl val="0"/>
      </c:catAx>
      <c:valAx>
        <c:axId val="1733818351"/>
        <c:scaling>
          <c:orientation val="minMax"/>
          <c:max val="44917"/>
          <c:min val="44896"/>
        </c:scaling>
        <c:delete val="0"/>
        <c:axPos val="t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dd\ mmm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3829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C17AA-D1AD-4F93-B015-5BBA99B9942E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DD03-B9ED-4876-9769-7225CE8BC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82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6530c48d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6530c48d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77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6530c48da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6530c48da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37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4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2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61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7711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6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6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2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0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9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8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E9D5-E8F2-4764-A191-EB5E9C0608A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8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6312" y="2091627"/>
            <a:ext cx="4151376" cy="2387600"/>
          </a:xfrm>
        </p:spPr>
        <p:txBody>
          <a:bodyPr/>
          <a:lstStyle/>
          <a:p>
            <a:r>
              <a:rPr lang="ru-RU" sz="4800" b="1" dirty="0" smtClean="0">
                <a:solidFill>
                  <a:schemeClr val="bg1"/>
                </a:solidFill>
                <a:latin typeface="+mn-lt"/>
              </a:rPr>
              <a:t>Презентация </a:t>
            </a:r>
            <a:br>
              <a:rPr lang="ru-RU" sz="4800" b="1" dirty="0" smtClean="0">
                <a:solidFill>
                  <a:schemeClr val="bg1"/>
                </a:solidFill>
                <a:latin typeface="+mn-lt"/>
              </a:rPr>
            </a:br>
            <a:r>
              <a:rPr lang="ru-RU" sz="4800" b="1" dirty="0" smtClean="0">
                <a:solidFill>
                  <a:schemeClr val="bg1"/>
                </a:solidFill>
                <a:latin typeface="+mn-lt"/>
              </a:rPr>
              <a:t>Проекта</a:t>
            </a:r>
            <a:endParaRPr lang="en-US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62158"/>
            <a:ext cx="6858000" cy="1655762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FF6F6F"/>
                </a:solidFill>
              </a:rPr>
              <a:t>“In the </a:t>
            </a:r>
            <a:r>
              <a:rPr lang="en-US" sz="1800" dirty="0" err="1" smtClean="0">
                <a:solidFill>
                  <a:srgbClr val="FF6F6F"/>
                </a:solidFill>
              </a:rPr>
              <a:t>Nolands</a:t>
            </a:r>
            <a:r>
              <a:rPr lang="en-US" sz="1800" dirty="0" smtClean="0">
                <a:solidFill>
                  <a:srgbClr val="FF6F6F"/>
                </a:solidFill>
              </a:rPr>
              <a:t>”</a:t>
            </a:r>
            <a:endParaRPr lang="en-US" sz="1800" dirty="0">
              <a:solidFill>
                <a:srgbClr val="FF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97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2350349" y="857250"/>
            <a:ext cx="4612199" cy="73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" sz="3600" dirty="0">
                <a:solidFill>
                  <a:schemeClr val="bg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Резюме проекта</a:t>
            </a:r>
            <a:endParaRPr sz="3600" dirty="0">
              <a:solidFill>
                <a:schemeClr val="bg1"/>
              </a:solidFill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942613" y="4032363"/>
            <a:ext cx="1857237" cy="207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Туркин А. И.</a:t>
            </a:r>
          </a:p>
          <a:p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Ревякин Д.В.</a:t>
            </a:r>
          </a:p>
          <a:p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Тихонов И.К.</a:t>
            </a:r>
          </a:p>
          <a:p>
            <a:r>
              <a:rPr lang="ru-RU" dirty="0" err="1">
                <a:solidFill>
                  <a:schemeClr val="bg1"/>
                </a:solidFill>
                <a:latin typeface="Century Gothic" panose="020B0502020202020204" pitchFamily="34" charset="0"/>
              </a:rPr>
              <a:t>Барматин</a:t>
            </a: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 Е.Е.</a:t>
            </a:r>
          </a:p>
          <a:p>
            <a:r>
              <a:rPr lang="ru-RU" dirty="0" err="1">
                <a:solidFill>
                  <a:schemeClr val="bg1"/>
                </a:solidFill>
                <a:latin typeface="Century Gothic" panose="020B0502020202020204" pitchFamily="34" charset="0"/>
              </a:rPr>
              <a:t>Былинкина</a:t>
            </a: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 Ю.К.</a:t>
            </a:r>
          </a:p>
          <a:p>
            <a:pPr algn="ctr">
              <a:lnSpc>
                <a:spcPct val="115000"/>
              </a:lnSpc>
              <a:spcBef>
                <a:spcPts val="300"/>
              </a:spcBef>
            </a:pPr>
            <a:endParaRPr sz="1100" dirty="0">
              <a:solidFill>
                <a:srgbClr val="FF6F6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69125" y="1914201"/>
            <a:ext cx="3901500" cy="121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ru" dirty="0">
                <a:solidFill>
                  <a:schemeClr val="bg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Название проекта</a:t>
            </a:r>
            <a:r>
              <a:rPr lang="ru" dirty="0" smtClean="0">
                <a:solidFill>
                  <a:schemeClr val="bg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: Альфа версия визуальной новеллы «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In the Noland</a:t>
            </a:r>
            <a:r>
              <a:rPr lang="ru" dirty="0" smtClean="0">
                <a:solidFill>
                  <a:schemeClr val="bg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»</a:t>
            </a:r>
            <a:endParaRPr dirty="0">
              <a:solidFill>
                <a:schemeClr val="bg1"/>
              </a:solidFill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69125" y="2991161"/>
            <a:ext cx="3901500" cy="89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ru" dirty="0">
                <a:solidFill>
                  <a:schemeClr val="bg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Место/сфера реализации: Gamedev</a:t>
            </a:r>
            <a:endParaRPr dirty="0">
              <a:solidFill>
                <a:schemeClr val="bg1"/>
              </a:solidFill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/>
          <p:nvPr/>
        </p:nvCxnSpPr>
        <p:spPr>
          <a:xfrm rot="10800000" flipH="1">
            <a:off x="14650" y="857525"/>
            <a:ext cx="8785200" cy="48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4"/>
          <p:cNvCxnSpPr/>
          <p:nvPr/>
        </p:nvCxnSpPr>
        <p:spPr>
          <a:xfrm rot="10800000" flipH="1">
            <a:off x="358975" y="1019850"/>
            <a:ext cx="8798700" cy="4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4"/>
          <p:cNvSpPr txBox="1"/>
          <p:nvPr/>
        </p:nvSpPr>
        <p:spPr>
          <a:xfrm>
            <a:off x="7251011" y="3175644"/>
            <a:ext cx="1538700" cy="89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ru" dirty="0">
                <a:solidFill>
                  <a:schemeClr val="bg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Команда проекта </a:t>
            </a:r>
            <a:endParaRPr dirty="0">
              <a:solidFill>
                <a:schemeClr val="bg1"/>
              </a:solidFill>
              <a:latin typeface="Century Gothic" panose="020B0502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962549" y="3889600"/>
            <a:ext cx="1676353" cy="19509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470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740" y="72890"/>
            <a:ext cx="8520600" cy="593167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Примеры спрайтов и общего </a:t>
            </a:r>
            <a:r>
              <a:rPr lang="ru-RU" sz="32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сеттинга</a:t>
            </a:r>
            <a:endParaRPr lang="ru-RU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901"/>
            <a:ext cx="2973202" cy="297320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122" y="772886"/>
            <a:ext cx="2989217" cy="29892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061" y="3701143"/>
            <a:ext cx="2973202" cy="298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0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-242">
            <a:off x="236711" y="2392351"/>
            <a:ext cx="8520600" cy="151779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ru" sz="1900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Описание проекта</a:t>
            </a:r>
            <a:endParaRPr sz="1900" b="1" dirty="0">
              <a:solidFill>
                <a:schemeClr val="bg1"/>
              </a:solidFill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Проект представляет собой создание альфа-версии видео игры с демонстрацией возможностей команды для последующей онлайн публикации и привлечения инвесторов.</a:t>
            </a:r>
            <a:endParaRPr sz="1400" b="1" dirty="0">
              <a:solidFill>
                <a:schemeClr val="bg1"/>
              </a:solidFill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55000" y="3910448"/>
            <a:ext cx="8107200" cy="99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ru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Требования к проекту и продукту</a:t>
            </a:r>
            <a:endParaRPr b="1" dirty="0">
              <a:solidFill>
                <a:schemeClr val="bg1"/>
              </a:solidFill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15000"/>
              </a:lnSpc>
            </a:pPr>
            <a:r>
              <a:rPr lang="ru-RU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Реализация альфа-версии визуальной новеллы к срокам окончания проекта. Отсутствие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ошибок в тексте, спрайты в одной стилистике.</a:t>
            </a:r>
            <a:endParaRPr sz="1400" b="1" dirty="0">
              <a:solidFill>
                <a:schemeClr val="bg1"/>
              </a:solidFill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55000" y="1319401"/>
            <a:ext cx="8070600" cy="115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ru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Цель и задачи </a:t>
            </a:r>
            <a:r>
              <a:rPr lang="ru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проекта</a:t>
            </a:r>
            <a:r>
              <a:rPr lang="en-US" sz="15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/>
            </a:r>
            <a:br>
              <a:rPr lang="en-US" sz="15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</a:br>
            <a:r>
              <a:rPr lang="ru-RU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Разработать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альфа-версию визуальной новеллы, используя движок “</a:t>
            </a:r>
            <a:r>
              <a:rPr lang="en-US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Renpi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” и </a:t>
            </a:r>
            <a:r>
              <a:rPr lang="ru-RU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нейросети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для генерации изображений, за 3 месяца.</a:t>
            </a:r>
            <a:endParaRPr sz="1400" b="1" dirty="0">
              <a:solidFill>
                <a:schemeClr val="bg1"/>
              </a:solidFill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598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Процедуры сотрудничества между участниками проекта</a:t>
            </a:r>
            <a:endParaRPr lang="ru-RU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2343"/>
            <a:ext cx="9144000" cy="4850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46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Иерархическая структура работ проекта</a:t>
            </a:r>
            <a:endParaRPr lang="ru-RU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1349"/>
            <a:ext cx="9144000" cy="41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9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-8399"/>
            <a:ext cx="8520600" cy="11084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Диаграмма </a:t>
            </a:r>
            <a:r>
              <a:rPr lang="ru-RU" sz="32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Ганта</a:t>
            </a:r>
            <a:endParaRPr lang="ru-RU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124782"/>
              </p:ext>
            </p:extLst>
          </p:nvPr>
        </p:nvGraphicFramePr>
        <p:xfrm>
          <a:off x="226422" y="1100002"/>
          <a:ext cx="8238309" cy="5274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366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Заключение и выводы</a:t>
            </a:r>
            <a:endParaRPr lang="ru-RU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1. Благодаря этой работе мы научились достигать более высоких целей в меньшее время.</a:t>
            </a:r>
            <a:b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2. Мы поняли, как правильно определить расходы и риски, а также как принимать наилучшие решения.</a:t>
            </a:r>
            <a:b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3. Мы осознали, насколько важно грамотно распределить и координировать работу команды.</a:t>
            </a:r>
            <a:b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4. Мы научились адаптироваться к изменениям в процессе разработки проекта.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944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128</Words>
  <Application>Microsoft Office PowerPoint</Application>
  <PresentationFormat>Экран (4:3)</PresentationFormat>
  <Paragraphs>23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Open Sans</vt:lpstr>
      <vt:lpstr>Times New Roman</vt:lpstr>
      <vt:lpstr>Office Theme</vt:lpstr>
      <vt:lpstr>Презентация  Проекта</vt:lpstr>
      <vt:lpstr>Резюме проекта</vt:lpstr>
      <vt:lpstr>Примеры спрайтов и общего сеттинга</vt:lpstr>
      <vt:lpstr>Презентация PowerPoint</vt:lpstr>
      <vt:lpstr>Процедуры сотрудничества между участниками проекта</vt:lpstr>
      <vt:lpstr>Иерархическая структура работ проекта</vt:lpstr>
      <vt:lpstr>Диаграмма Ганта</vt:lpstr>
      <vt:lpstr>Заключение и 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Admin</cp:lastModifiedBy>
  <cp:revision>9</cp:revision>
  <dcterms:created xsi:type="dcterms:W3CDTF">2019-08-22T12:28:48Z</dcterms:created>
  <dcterms:modified xsi:type="dcterms:W3CDTF">2022-12-21T06:02:59Z</dcterms:modified>
</cp:coreProperties>
</file>