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4" r:id="rId5"/>
    <p:sldId id="268" r:id="rId6"/>
    <p:sldId id="269" r:id="rId7"/>
    <p:sldId id="270" r:id="rId8"/>
    <p:sldId id="271" r:id="rId9"/>
    <p:sldId id="263" r:id="rId10"/>
    <p:sldId id="258" r:id="rId11"/>
    <p:sldId id="273" r:id="rId12"/>
    <p:sldId id="272" r:id="rId13"/>
    <p:sldId id="260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32C6-B535-402D-A8BF-F61D3D8A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3D432-0235-46EC-A232-9C86FF87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5AC1-BA72-4549-90EF-85F89AB5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3724-1E47-40C3-977D-EA58A1AA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29EF-174E-4F39-AF9A-03086F03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A33D-49BE-442B-A23B-912B21D8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6100C-B982-4350-9CD4-9DC248C8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C2B2-E950-48C1-A918-4ACE0110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D239-9F46-4261-B6C4-636C9DDF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7159-C705-46CB-ABFE-EA81FE51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7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1D5A7-C1C3-4710-9233-E7A18FFB5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C2BC4-25C7-42C3-8719-5361DDA0D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ED4A-8517-44B0-BB64-689C80F8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C2FD-57A8-4265-B940-40776A79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E29C-EDDA-4741-B614-A6912F99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8B79-1BF1-4903-98A6-6147C97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5D95-22FF-4627-84B6-81E8064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57AD-8E4E-409C-B688-722A01D6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5E16-6316-4643-AC1D-2C97EEA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C304-68D6-4687-A547-766D8E53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D1FF-612C-4EC6-8F3A-D0A4C06A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6AAE-AE27-4EA5-B231-21BB50C8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7C5B-DD82-4743-B691-CBCEE6BD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563F-B65F-4D16-B9CD-DDCFBE84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6897-2E80-4389-8D23-6B4A996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7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8196-13D0-47F6-9D35-1DEA2B6A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E90D-6BEB-4BF0-A242-52B15AA10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D228-198E-4D60-9387-4C563C6F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A8B3-9C59-45F5-A17E-136DEF96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7676-189B-4DB5-B175-7601127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3243-6702-43FE-90CD-0E73B6DE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4585-9B98-4951-8B32-77597D01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A13F-09A6-4CBB-9028-7B8ED078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8027-19CB-4A50-ADD9-A7EA2322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7423-45C7-4022-9B18-DA5A498BF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4DBBE-32AE-4BFF-9294-87E2E9DA7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17FF2-A734-4B62-8A8C-77B3D46B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042BD-AA7C-4696-B512-68E46E74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076FB-CDD4-4E3F-9898-2216DEC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0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87FE-4784-4FA9-9038-11D48D05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2DC13-5215-4C24-BFFF-748C1FBD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E3E2F-8663-408A-9F72-6E9B426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A558C-A05F-4DBF-B4F7-8FE394E8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B2818-A9C2-4DDB-8CC6-B29FE2D8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3768-1B8B-4708-BC9F-802CB088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3C4DE-3164-4EEF-8E81-5220087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2773-2D4A-46B8-AC1D-2602F720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F55-B008-4DB3-B56F-B8A940F1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B8D1-479C-4472-B60F-6387DE31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17F-4BB8-4854-B5F0-A03D481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A6A8-4CFF-444F-898A-F0345AFD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FD24-0043-4AEE-9818-1F97FEF0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4E0E-24F8-4B13-A256-B4E5D1CA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A547-B203-44B0-A797-42C9451D0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A0E65-3CA7-444E-94FE-DEC0FD409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C240-1A89-4430-AD02-67FA6ADC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0E00-4F30-4568-95D8-F47C0655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8A64-9854-41E1-BEBF-ABE2FC86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4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28B3C-641E-4918-A419-3F8FB8D9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77490-1483-4275-8332-B21D670C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EED6-8A2D-447F-858F-0C55791D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C600-34D3-4639-998C-712B005F73C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4ED0-F719-4754-A3F7-A335E7A0A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F40E-361A-4C0A-B53E-F3FABBF1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6D75-AD06-46DF-96BF-7A0FF451C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450C6-263A-4583-AEFE-2C6F8AE551C7}"/>
              </a:ext>
            </a:extLst>
          </p:cNvPr>
          <p:cNvSpPr txBox="1"/>
          <p:nvPr/>
        </p:nvSpPr>
        <p:spPr>
          <a:xfrm>
            <a:off x="1163782" y="1015999"/>
            <a:ext cx="986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Fira Sans" panose="020B0503050000020004" pitchFamily="34" charset="0"/>
              </a:rPr>
              <a:t>Prioritized memory access explains planning and hippocampal replay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8EE3-771E-4A1C-B37B-1027542A0530}"/>
              </a:ext>
            </a:extLst>
          </p:cNvPr>
          <p:cNvSpPr txBox="1"/>
          <p:nvPr/>
        </p:nvSpPr>
        <p:spPr>
          <a:xfrm>
            <a:off x="1163782" y="2313708"/>
            <a:ext cx="986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Fira Sans Light" panose="020B0403050000020004" pitchFamily="34" charset="0"/>
              </a:rPr>
              <a:t>Mattar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Fira Sans Light" panose="020B0403050000020004" pitchFamily="34" charset="0"/>
              </a:rPr>
              <a:t> and Daw (2017)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38DEE-54D2-40B2-A9BD-2265BF2224A2}"/>
              </a:ext>
            </a:extLst>
          </p:cNvPr>
          <p:cNvCxnSpPr>
            <a:cxnSpLocks/>
          </p:cNvCxnSpPr>
          <p:nvPr/>
        </p:nvCxnSpPr>
        <p:spPr>
          <a:xfrm>
            <a:off x="1256145" y="3429000"/>
            <a:ext cx="925483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7F1F12-0DE8-455A-8FD8-CAC75E933C0D}"/>
              </a:ext>
            </a:extLst>
          </p:cNvPr>
          <p:cNvSpPr txBox="1"/>
          <p:nvPr/>
        </p:nvSpPr>
        <p:spPr>
          <a:xfrm>
            <a:off x="1163782" y="3925453"/>
            <a:ext cx="98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Fira Sans Light" panose="020B0403050000020004" pitchFamily="34" charset="0"/>
              </a:rPr>
              <a:t>UCL 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  <a:latin typeface="Fira Sans Light" panose="020B0403050000020004" pitchFamily="34" charset="0"/>
              </a:rPr>
              <a:t>CompHip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Fira Sans Light" panose="020B0403050000020004" pitchFamily="34" charset="0"/>
              </a:rPr>
              <a:t>. Journal Club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56135-F01D-43E7-A280-89118E83A9C6}"/>
              </a:ext>
            </a:extLst>
          </p:cNvPr>
          <p:cNvSpPr/>
          <p:nvPr/>
        </p:nvSpPr>
        <p:spPr>
          <a:xfrm>
            <a:off x="1163782" y="469890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Fira Sans ExtraLight" panose="020B0403050000020004" pitchFamily="34" charset="0"/>
              </a:rPr>
              <a:t>December 13, 2017</a:t>
            </a:r>
          </a:p>
        </p:txBody>
      </p:sp>
    </p:spTree>
    <p:extLst>
      <p:ext uri="{BB962C8B-B14F-4D97-AF65-F5344CB8AC3E}">
        <p14:creationId xmlns:p14="http://schemas.microsoft.com/office/powerpoint/2010/main" val="14705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2: Forward and reverse replay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070D1-89AF-43E7-B6C8-2596DE484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27"/>
          <a:stretch/>
        </p:blipFill>
        <p:spPr>
          <a:xfrm>
            <a:off x="164147" y="1084342"/>
            <a:ext cx="11658767" cy="1801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B33700-6CE1-49FA-846F-8430536F5F60}"/>
              </a:ext>
            </a:extLst>
          </p:cNvPr>
          <p:cNvSpPr/>
          <p:nvPr/>
        </p:nvSpPr>
        <p:spPr>
          <a:xfrm>
            <a:off x="487682" y="3449320"/>
            <a:ext cx="5293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Prediction errors (unexpected / changed reward) cause large gain term directly behind the animal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3A392-0BE3-4E54-876B-5B16ECEF46ED}"/>
              </a:ext>
            </a:extLst>
          </p:cNvPr>
          <p:cNvSpPr/>
          <p:nvPr/>
        </p:nvSpPr>
        <p:spPr>
          <a:xfrm>
            <a:off x="487682" y="4659531"/>
            <a:ext cx="5293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Changes to this state directly affect the probability of collecting the reward in the future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A78D8-EB37-455E-A1B0-4C09BB4E86F7}"/>
              </a:ext>
            </a:extLst>
          </p:cNvPr>
          <p:cNvSpPr/>
          <p:nvPr/>
        </p:nvSpPr>
        <p:spPr>
          <a:xfrm>
            <a:off x="487682" y="5773658"/>
            <a:ext cx="5293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After first state is updated, choose two steps back, three steps back… = reverse replay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F4DC4-6791-4BBA-875D-05EF7C01C049}"/>
              </a:ext>
            </a:extLst>
          </p:cNvPr>
          <p:cNvSpPr/>
          <p:nvPr/>
        </p:nvSpPr>
        <p:spPr>
          <a:xfrm>
            <a:off x="6096000" y="3449320"/>
            <a:ext cx="5293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Need term larger in states ahead of the animal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4619F-A2A5-48D7-A7AE-DBD751D5A978}"/>
              </a:ext>
            </a:extLst>
          </p:cNvPr>
          <p:cNvSpPr/>
          <p:nvPr/>
        </p:nvSpPr>
        <p:spPr>
          <a:xfrm>
            <a:off x="6096000" y="5773657"/>
            <a:ext cx="5293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When need &gt; gain, greatest utility in states ahead producing forward sweeps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02D36-1F09-43B8-A260-58E5E87D06B5}"/>
              </a:ext>
            </a:extLst>
          </p:cNvPr>
          <p:cNvSpPr/>
          <p:nvPr/>
        </p:nvSpPr>
        <p:spPr>
          <a:xfrm>
            <a:off x="6096000" y="4521031"/>
            <a:ext cx="5710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Need term (expected discounted visits) related to previous trajectories, which tend to lead to the goal as policies improve</a:t>
            </a:r>
          </a:p>
        </p:txBody>
      </p:sp>
    </p:spTree>
    <p:extLst>
      <p:ext uri="{BB962C8B-B14F-4D97-AF65-F5344CB8AC3E}">
        <p14:creationId xmlns:p14="http://schemas.microsoft.com/office/powerpoint/2010/main" val="276387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2: Forward and reverse replay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070D1-89AF-43E7-B6C8-2596DE484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27"/>
          <a:stretch/>
        </p:blipFill>
        <p:spPr>
          <a:xfrm>
            <a:off x="164147" y="1084342"/>
            <a:ext cx="11658767" cy="1801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D3A392-0BE3-4E54-876B-5B16ECEF46ED}"/>
              </a:ext>
            </a:extLst>
          </p:cNvPr>
          <p:cNvSpPr/>
          <p:nvPr/>
        </p:nvSpPr>
        <p:spPr>
          <a:xfrm>
            <a:off x="1228492" y="4347213"/>
            <a:ext cx="5293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Compare to </a:t>
            </a:r>
            <a:r>
              <a:rPr lang="en-GB" dirty="0" err="1">
                <a:latin typeface="Fira Sans" panose="020B0503050000020004" pitchFamily="34" charset="0"/>
              </a:rPr>
              <a:t>Diba</a:t>
            </a:r>
            <a:r>
              <a:rPr lang="en-GB" dirty="0">
                <a:latin typeface="Fira Sans" panose="020B0503050000020004" pitchFamily="34" charset="0"/>
              </a:rPr>
              <a:t> and </a:t>
            </a:r>
            <a:r>
              <a:rPr lang="en-GB" dirty="0" err="1">
                <a:latin typeface="Fira Sans" panose="020B0503050000020004" pitchFamily="34" charset="0"/>
              </a:rPr>
              <a:t>Buzsaki</a:t>
            </a:r>
            <a:r>
              <a:rPr lang="en-GB" dirty="0">
                <a:latin typeface="Fira Sans" panose="020B0503050000020004" pitchFamily="34" charset="0"/>
              </a:rPr>
              <a:t> (2007):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01F9EE-7C48-4259-B2E3-980F6A55B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2" b="60115"/>
          <a:stretch/>
        </p:blipFill>
        <p:spPr>
          <a:xfrm>
            <a:off x="5923279" y="2939992"/>
            <a:ext cx="6094324" cy="31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1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3: Asymmetric modulation of replay events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6ED54-B1CF-44DE-ACA0-9F9F1D703534}"/>
              </a:ext>
            </a:extLst>
          </p:cNvPr>
          <p:cNvGrpSpPr/>
          <p:nvPr/>
        </p:nvGrpSpPr>
        <p:grpSpPr>
          <a:xfrm>
            <a:off x="5925192" y="1264963"/>
            <a:ext cx="6116318" cy="5264536"/>
            <a:chOff x="-160648" y="1356403"/>
            <a:chExt cx="6116318" cy="52645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86E806-3404-4CD6-9F1C-DF6A757BC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886" b="31298"/>
            <a:stretch/>
          </p:blipFill>
          <p:spPr>
            <a:xfrm>
              <a:off x="125092" y="2117042"/>
              <a:ext cx="5739543" cy="16925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884D46-13F6-4075-9BB4-299FB9B83DB7}"/>
                </a:ext>
              </a:extLst>
            </p:cNvPr>
            <p:cNvSpPr/>
            <p:nvPr/>
          </p:nvSpPr>
          <p:spPr>
            <a:xfrm>
              <a:off x="-160648" y="1356403"/>
              <a:ext cx="61163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>
                  <a:latin typeface="Fira Sans" panose="020B0503050000020004" pitchFamily="34" charset="0"/>
                </a:rPr>
                <a:t>Rate of reverse replay increases in response to unexpectedly large rewards (positive prediction errors; Ambrose et al., 2016)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9FF40-E795-45A2-B87C-A6AE5CDE7DCA}"/>
                </a:ext>
              </a:extLst>
            </p:cNvPr>
            <p:cNvSpPr/>
            <p:nvPr/>
          </p:nvSpPr>
          <p:spPr>
            <a:xfrm>
              <a:off x="467362" y="3987800"/>
              <a:ext cx="54883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>
                  <a:latin typeface="Fira Sans" panose="020B0503050000020004" pitchFamily="34" charset="0"/>
                </a:rPr>
                <a:t>Rate of reverse replay decreases for unexpectedly small reward (negative prediction error; Ambrose et al., 2016)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CCC30F-22FC-44E0-9BD8-11FBFDA5D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752"/>
            <a:stretch/>
          </p:blipFill>
          <p:spPr>
            <a:xfrm>
              <a:off x="125092" y="4696872"/>
              <a:ext cx="5830578" cy="192406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A90C6-D1CF-494E-80D1-D320054FB8C8}"/>
              </a:ext>
            </a:extLst>
          </p:cNvPr>
          <p:cNvSpPr/>
          <p:nvPr/>
        </p:nvSpPr>
        <p:spPr>
          <a:xfrm>
            <a:off x="570872" y="1255386"/>
            <a:ext cx="535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Ambrose et al. (2016): Repeated trials with either 4x or 0x reward on linear track</a:t>
            </a:r>
            <a:br>
              <a:rPr lang="en-GB" dirty="0">
                <a:latin typeface="Fira Sans" panose="020B0503050000020004" pitchFamily="34" charset="0"/>
              </a:rPr>
            </a:br>
            <a:br>
              <a:rPr lang="en-GB" dirty="0">
                <a:latin typeface="Fira Sans" panose="020B0503050000020004" pitchFamily="34" charset="0"/>
              </a:rPr>
            </a:br>
            <a:r>
              <a:rPr lang="en-GB" dirty="0">
                <a:latin typeface="Fira Sans" panose="020B0503050000020004" pitchFamily="34" charset="0"/>
              </a:rPr>
              <a:t>Forward events not affected by changing reward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94F03C-2494-42C7-B4F1-ACB19BDF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8" y="2593546"/>
            <a:ext cx="5067927" cy="2249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420FC3-6B56-460E-AE0F-7DBD14CB5890}"/>
              </a:ext>
            </a:extLst>
          </p:cNvPr>
          <p:cNvSpPr/>
          <p:nvPr/>
        </p:nvSpPr>
        <p:spPr>
          <a:xfrm>
            <a:off x="1698631" y="5300572"/>
            <a:ext cx="3706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Fira Sans" panose="020B0503050000020004" pitchFamily="34" charset="0"/>
              </a:rPr>
              <a:t>Note small increase in reverse replay events in response to conventional 1x rewards in 0x reward trials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60339D-B2CA-4BE1-A73F-138A195B9B26}"/>
              </a:ext>
            </a:extLst>
          </p:cNvPr>
          <p:cNvSpPr/>
          <p:nvPr/>
        </p:nvSpPr>
        <p:spPr>
          <a:xfrm>
            <a:off x="4704080" y="5913121"/>
            <a:ext cx="5547360" cy="740675"/>
          </a:xfrm>
          <a:custGeom>
            <a:avLst/>
            <a:gdLst>
              <a:gd name="connsiteX0" fmla="*/ 0 w 4856480"/>
              <a:gd name="connsiteY0" fmla="*/ 233680 h 684853"/>
              <a:gd name="connsiteX1" fmla="*/ 2794000 w 4856480"/>
              <a:gd name="connsiteY1" fmla="*/ 680720 h 684853"/>
              <a:gd name="connsiteX2" fmla="*/ 4856480 w 4856480"/>
              <a:gd name="connsiteY2" fmla="*/ 0 h 68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6480" h="684853">
                <a:moveTo>
                  <a:pt x="0" y="233680"/>
                </a:moveTo>
                <a:cubicBezTo>
                  <a:pt x="992293" y="476673"/>
                  <a:pt x="1984587" y="719667"/>
                  <a:pt x="2794000" y="680720"/>
                </a:cubicBezTo>
                <a:cubicBezTo>
                  <a:pt x="3603413" y="641773"/>
                  <a:pt x="4482253" y="167640"/>
                  <a:pt x="485648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0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4: Statistics of replay locations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105999-B417-4AC7-885C-8795BB398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13" t="40070" r="4946" b="31325"/>
          <a:stretch/>
        </p:blipFill>
        <p:spPr>
          <a:xfrm>
            <a:off x="6269374" y="1935533"/>
            <a:ext cx="2145885" cy="20193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CEDE26-87A4-4E76-AD8E-97C2814C65E1}"/>
              </a:ext>
            </a:extLst>
          </p:cNvPr>
          <p:cNvGrpSpPr/>
          <p:nvPr/>
        </p:nvGrpSpPr>
        <p:grpSpPr>
          <a:xfrm>
            <a:off x="203428" y="1222387"/>
            <a:ext cx="5549190" cy="2033485"/>
            <a:chOff x="313010" y="1994548"/>
            <a:chExt cx="6482517" cy="17941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C6FDA-FD24-4C44-B5F4-C2CD5CEAD2E2}"/>
                </a:ext>
              </a:extLst>
            </p:cNvPr>
            <p:cNvSpPr/>
            <p:nvPr/>
          </p:nvSpPr>
          <p:spPr>
            <a:xfrm>
              <a:off x="469272" y="1994548"/>
              <a:ext cx="6326255" cy="325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latin typeface="Fira Sans" panose="020B0503050000020004" pitchFamily="34" charset="0"/>
                </a:rPr>
                <a:t>Distribution of start and end locations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43920-6FE4-4DF8-A8AF-DC2022F2A371}"/>
                </a:ext>
              </a:extLst>
            </p:cNvPr>
            <p:cNvGrpSpPr/>
            <p:nvPr/>
          </p:nvGrpSpPr>
          <p:grpSpPr>
            <a:xfrm>
              <a:off x="313010" y="2510523"/>
              <a:ext cx="5589950" cy="1278171"/>
              <a:chOff x="313010" y="2510523"/>
              <a:chExt cx="5589950" cy="127817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C02D17-F5CD-42DE-A020-AD1E64A64C45}"/>
                  </a:ext>
                </a:extLst>
              </p:cNvPr>
              <p:cNvSpPr/>
              <p:nvPr/>
            </p:nvSpPr>
            <p:spPr>
              <a:xfrm>
                <a:off x="313010" y="3142363"/>
                <a:ext cx="50476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dirty="0">
                    <a:latin typeface="Fira Sans" panose="020B0503050000020004" pitchFamily="34" charset="0"/>
                  </a:rPr>
                  <a:t>…no bias for the end of the trajectories (at least for animal location)</a:t>
                </a:r>
                <a:endParaRPr lang="en-GB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031B10-6DA6-4376-AE31-75F7E2CC5C05}"/>
                  </a:ext>
                </a:extLst>
              </p:cNvPr>
              <p:cNvSpPr/>
              <p:nvPr/>
            </p:nvSpPr>
            <p:spPr>
              <a:xfrm>
                <a:off x="469272" y="2510523"/>
                <a:ext cx="5433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Fira Sans" panose="020B0503050000020004" pitchFamily="34" charset="0"/>
                  </a:rPr>
                  <a:t>Beginning of replay trajectories biased towards animal and goal locations…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8597BC4-178B-4575-A200-3E6A83056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" t="7591" r="49525" b="33871"/>
          <a:stretch/>
        </p:blipFill>
        <p:spPr>
          <a:xfrm>
            <a:off x="565677" y="3110250"/>
            <a:ext cx="3748414" cy="36176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C7BFAA-4FD1-44FC-984F-A93A66CBD9CD}"/>
              </a:ext>
            </a:extLst>
          </p:cNvPr>
          <p:cNvSpPr/>
          <p:nvPr/>
        </p:nvSpPr>
        <p:spPr>
          <a:xfrm>
            <a:off x="4699445" y="1234405"/>
            <a:ext cx="5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Fira Sans" panose="020B0503050000020004" pitchFamily="34" charset="0"/>
              </a:rPr>
              <a:t>Effect on simulated behaviour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B954D-629E-499F-9039-2293E6611506}"/>
              </a:ext>
            </a:extLst>
          </p:cNvPr>
          <p:cNvSpPr/>
          <p:nvPr/>
        </p:nvSpPr>
        <p:spPr>
          <a:xfrm>
            <a:off x="4609353" y="2488331"/>
            <a:ext cx="197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Forward events predict </a:t>
            </a:r>
            <a:r>
              <a:rPr lang="en-GB" dirty="0">
                <a:solidFill>
                  <a:srgbClr val="00B050"/>
                </a:solidFill>
                <a:latin typeface="Fira Sans" panose="020B0503050000020004" pitchFamily="34" charset="0"/>
              </a:rPr>
              <a:t>future</a:t>
            </a:r>
            <a:r>
              <a:rPr lang="en-GB" dirty="0">
                <a:latin typeface="Fira Sans" panose="020B0503050000020004" pitchFamily="34" charset="0"/>
              </a:rPr>
              <a:t> occupancy: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BC1999-72F4-49E7-9F76-C3EDC8CA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13" t="71684" b="93"/>
          <a:stretch/>
        </p:blipFill>
        <p:spPr>
          <a:xfrm>
            <a:off x="6289688" y="4232826"/>
            <a:ext cx="2660717" cy="20193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C7190C-5E65-4D18-AF0D-B2B31E6A6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8" t="68519" r="43051"/>
          <a:stretch/>
        </p:blipFill>
        <p:spPr>
          <a:xfrm>
            <a:off x="9025318" y="3657118"/>
            <a:ext cx="2705344" cy="20193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1B79B2-405C-403A-A28E-BA09E071FE1E}"/>
              </a:ext>
            </a:extLst>
          </p:cNvPr>
          <p:cNvSpPr/>
          <p:nvPr/>
        </p:nvSpPr>
        <p:spPr>
          <a:xfrm>
            <a:off x="4609353" y="4753127"/>
            <a:ext cx="1860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Backward events predict </a:t>
            </a:r>
            <a:r>
              <a:rPr lang="en-GB" dirty="0">
                <a:solidFill>
                  <a:srgbClr val="7030A0"/>
                </a:solidFill>
                <a:latin typeface="Fira Sans" panose="020B0503050000020004" pitchFamily="34" charset="0"/>
              </a:rPr>
              <a:t>past</a:t>
            </a:r>
            <a:r>
              <a:rPr lang="en-GB" dirty="0">
                <a:latin typeface="Fira Sans" panose="020B0503050000020004" pitchFamily="34" charset="0"/>
              </a:rPr>
              <a:t> occupancy: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3E6A24-ED65-444F-9FA7-D77AC14D6498}"/>
              </a:ext>
            </a:extLst>
          </p:cNvPr>
          <p:cNvSpPr/>
          <p:nvPr/>
        </p:nvSpPr>
        <p:spPr>
          <a:xfrm>
            <a:off x="8623603" y="1234405"/>
            <a:ext cx="5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Fira Sans" panose="020B0503050000020004" pitchFamily="34" charset="0"/>
              </a:rPr>
              <a:t>Effect on offline reactivations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CC8AF-01DF-4362-B7B7-C6CF115EDBC6}"/>
              </a:ext>
            </a:extLst>
          </p:cNvPr>
          <p:cNvSpPr/>
          <p:nvPr/>
        </p:nvSpPr>
        <p:spPr>
          <a:xfrm>
            <a:off x="8623603" y="1807193"/>
            <a:ext cx="3107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Fira Sans" panose="020B0503050000020004" pitchFamily="34" charset="0"/>
              </a:rPr>
              <a:t>Simulated T-maze with reward on one arm (</a:t>
            </a:r>
            <a:r>
              <a:rPr lang="en-GB" dirty="0" err="1">
                <a:latin typeface="Fira Sans" panose="020B0503050000020004" pitchFamily="34" charset="0"/>
              </a:rPr>
              <a:t>Olafsdottir</a:t>
            </a:r>
            <a:r>
              <a:rPr lang="en-GB" dirty="0">
                <a:latin typeface="Fira Sans" panose="020B0503050000020004" pitchFamily="34" charset="0"/>
              </a:rPr>
              <a:t> et al., 2015)</a:t>
            </a:r>
          </a:p>
          <a:p>
            <a:endParaRPr lang="en-GB" dirty="0">
              <a:latin typeface="Fira Sans" panose="020B0503050000020004" pitchFamily="34" charset="0"/>
            </a:endParaRPr>
          </a:p>
          <a:p>
            <a:r>
              <a:rPr lang="en-GB" dirty="0">
                <a:latin typeface="Fira Sans" panose="020B0503050000020004" pitchFamily="34" charset="0"/>
              </a:rPr>
              <a:t>Updated states over-represent reward location</a:t>
            </a:r>
          </a:p>
        </p:txBody>
      </p:sp>
    </p:spTree>
    <p:extLst>
      <p:ext uri="{BB962C8B-B14F-4D97-AF65-F5344CB8AC3E}">
        <p14:creationId xmlns:p14="http://schemas.microsoft.com/office/powerpoint/2010/main" val="403493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5: Replay frequency decreases with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9F5253-4C89-4606-B884-74C6613C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81" y="1223519"/>
            <a:ext cx="5970414" cy="5238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7230B-4475-49F8-980F-41CF23EAA0FF}"/>
              </a:ext>
            </a:extLst>
          </p:cNvPr>
          <p:cNvSpPr/>
          <p:nvPr/>
        </p:nvSpPr>
        <p:spPr>
          <a:xfrm>
            <a:off x="391505" y="1570071"/>
            <a:ext cx="56404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Fira Sans" panose="020B0503050000020004" pitchFamily="34" charset="0"/>
              </a:rPr>
              <a:t>Gain </a:t>
            </a:r>
            <a:r>
              <a:rPr lang="en-GB" sz="2000" dirty="0">
                <a:latin typeface="Fira Sans" panose="020B0503050000020004" pitchFamily="34" charset="0"/>
              </a:rPr>
              <a:t>term decreases with experience since its related to predictions errors, which also decrease due to improving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Fira Sans" panose="020B0503050000020004" pitchFamily="34" charset="0"/>
              </a:rPr>
              <a:t>Need</a:t>
            </a:r>
            <a:r>
              <a:rPr lang="en-GB" sz="2000" dirty="0">
                <a:latin typeface="Fira Sans" panose="020B0503050000020004" pitchFamily="34" charset="0"/>
              </a:rPr>
              <a:t> term increases since trajectories become more stereotyped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Decreasing </a:t>
            </a:r>
            <a:r>
              <a:rPr lang="en-GB" sz="2000" dirty="0">
                <a:solidFill>
                  <a:schemeClr val="accent2"/>
                </a:solidFill>
                <a:latin typeface="Fira Sans" panose="020B0503050000020004" pitchFamily="34" charset="0"/>
              </a:rPr>
              <a:t>gain</a:t>
            </a:r>
            <a:r>
              <a:rPr lang="en-GB" sz="2000" dirty="0">
                <a:latin typeface="Fira Sans" panose="020B0503050000020004" pitchFamily="34" charset="0"/>
              </a:rPr>
              <a:t> leads to fewer overall replay events (i.e. there are still replayed states, but they are no longer contiguous in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But, increasing </a:t>
            </a:r>
            <a:r>
              <a:rPr lang="en-GB" sz="2000" dirty="0">
                <a:solidFill>
                  <a:schemeClr val="accent1"/>
                </a:solidFill>
                <a:latin typeface="Fira Sans" panose="020B0503050000020004" pitchFamily="34" charset="0"/>
              </a:rPr>
              <a:t>need</a:t>
            </a:r>
            <a:r>
              <a:rPr lang="en-GB" sz="2000" dirty="0">
                <a:latin typeface="Fira Sans" panose="020B0503050000020004" pitchFamily="34" charset="0"/>
              </a:rPr>
              <a:t> term increase probability that a given state is included in a significant replay event</a:t>
            </a:r>
          </a:p>
        </p:txBody>
      </p:sp>
    </p:spTree>
    <p:extLst>
      <p:ext uri="{BB962C8B-B14F-4D97-AF65-F5344CB8AC3E}">
        <p14:creationId xmlns:p14="http://schemas.microsoft.com/office/powerpoint/2010/main" val="418939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8C7A8-8943-4922-AB83-C896F8C23844}"/>
              </a:ext>
            </a:extLst>
          </p:cNvPr>
          <p:cNvSpPr/>
          <p:nvPr/>
        </p:nvSpPr>
        <p:spPr>
          <a:xfrm>
            <a:off x="3099682" y="3075057"/>
            <a:ext cx="5415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Fira Sans" panose="020B05030500000200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879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Reinforcement learning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72830E-C432-4E3C-AA64-BA0675139B87}"/>
                  </a:ext>
                </a:extLst>
              </p:cNvPr>
              <p:cNvSpPr/>
              <p:nvPr/>
            </p:nvSpPr>
            <p:spPr>
              <a:xfrm>
                <a:off x="656105" y="2557264"/>
                <a:ext cx="6271973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72830E-C432-4E3C-AA64-BA0675139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5" y="2557264"/>
                <a:ext cx="6271973" cy="931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C9913E-A4E3-4F5A-A69D-8FBACFC4FAA0}"/>
                  </a:ext>
                </a:extLst>
              </p:cNvPr>
              <p:cNvSpPr txBox="1"/>
              <p:nvPr/>
            </p:nvSpPr>
            <p:spPr>
              <a:xfrm>
                <a:off x="751840" y="4089737"/>
                <a:ext cx="5740482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C9913E-A4E3-4F5A-A69D-8FBACFC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4089737"/>
                <a:ext cx="5740482" cy="83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F7A97-F1D8-4874-B1D0-FC9661DB0D20}"/>
                  </a:ext>
                </a:extLst>
              </p:cNvPr>
              <p:cNvSpPr txBox="1"/>
              <p:nvPr/>
            </p:nvSpPr>
            <p:spPr>
              <a:xfrm>
                <a:off x="751840" y="5692850"/>
                <a:ext cx="7182543" cy="480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limLow>
                            <m:limLowPr>
                              <m:ctrlP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  <m:r>
                            <a:rPr lang="en-GB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F7A97-F1D8-4874-B1D0-FC9661DB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5692850"/>
                <a:ext cx="7182543" cy="480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4DA4A9-3AD4-4EAC-BAF8-97BCDA85E949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D7740-0F34-424C-AD98-D041F78FE440}"/>
              </a:ext>
            </a:extLst>
          </p:cNvPr>
          <p:cNvSpPr txBox="1"/>
          <p:nvPr/>
        </p:nvSpPr>
        <p:spPr>
          <a:xfrm>
            <a:off x="6695440" y="138369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Goal</a:t>
            </a:r>
            <a:r>
              <a:rPr lang="en-GB" dirty="0">
                <a:latin typeface="Fira Sans" panose="020B0503050000020004" pitchFamily="34" charset="0"/>
              </a:rPr>
              <a:t>: To select actions that maximize the expected cumulative discounted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A9892-B221-4E13-8494-A0131D1C4723}"/>
              </a:ext>
            </a:extLst>
          </p:cNvPr>
          <p:cNvSpPr txBox="1"/>
          <p:nvPr/>
        </p:nvSpPr>
        <p:spPr>
          <a:xfrm>
            <a:off x="7813122" y="2823138"/>
            <a:ext cx="38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Cumulative discounted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F8711-79D6-4847-9377-A1D0045C2CC5}"/>
                  </a:ext>
                </a:extLst>
              </p:cNvPr>
              <p:cNvSpPr txBox="1"/>
              <p:nvPr/>
            </p:nvSpPr>
            <p:spPr>
              <a:xfrm>
                <a:off x="8046802" y="4104106"/>
                <a:ext cx="3627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i="1" dirty="0">
                    <a:latin typeface="Fira Sans" panose="020B0503050000020004" pitchFamily="34" charset="0"/>
                  </a:rPr>
                  <a:t>Expected discounted return from following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until end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F8711-79D6-4847-9377-A1D0045C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02" y="4104106"/>
                <a:ext cx="3627038" cy="646331"/>
              </a:xfrm>
              <a:prstGeom prst="rect">
                <a:avLst/>
              </a:prstGeom>
              <a:blipFill>
                <a:blip r:embed="rId5"/>
                <a:stretch>
                  <a:fillRect t="-4717" r="-285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59025E5-929C-4861-913E-F9E83C912107}"/>
              </a:ext>
            </a:extLst>
          </p:cNvPr>
          <p:cNvSpPr txBox="1"/>
          <p:nvPr/>
        </p:nvSpPr>
        <p:spPr>
          <a:xfrm>
            <a:off x="8046802" y="5579005"/>
            <a:ext cx="362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Update policy towards action that produces max.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264133-9055-4F9E-AD07-3C9342EA0578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264133-9055-4F9E-AD07-3C9342EA0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FAF3ED4-1C12-4DA6-8612-96A46F2194F2}"/>
              </a:ext>
            </a:extLst>
          </p:cNvPr>
          <p:cNvSpPr txBox="1"/>
          <p:nvPr/>
        </p:nvSpPr>
        <p:spPr>
          <a:xfrm>
            <a:off x="1302518" y="3277877"/>
            <a:ext cx="164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Fira Sans Light" panose="020B0403050000020004" pitchFamily="34" charset="0"/>
              </a:rPr>
              <a:t>Reward at time t+1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E0D0E-D8BB-4D3E-97B6-EDF651C874C7}"/>
              </a:ext>
            </a:extLst>
          </p:cNvPr>
          <p:cNvSpPr txBox="1"/>
          <p:nvPr/>
        </p:nvSpPr>
        <p:spPr>
          <a:xfrm>
            <a:off x="6492322" y="6248736"/>
            <a:ext cx="164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Fira Sans Light" panose="020B0403050000020004" pitchFamily="34" charset="0"/>
              </a:rPr>
              <a:t>Old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10855-6AFD-46F1-986E-0AC1BFBD8A21}"/>
              </a:ext>
            </a:extLst>
          </p:cNvPr>
          <p:cNvSpPr txBox="1"/>
          <p:nvPr/>
        </p:nvSpPr>
        <p:spPr>
          <a:xfrm>
            <a:off x="4238759" y="6248735"/>
            <a:ext cx="164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  <a:latin typeface="Fira Sans Light" panose="020B0403050000020004" pitchFamily="34" charset="0"/>
              </a:rPr>
              <a:t>New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89AE37-A83D-4D21-8B08-65A193C8BA19}"/>
              </a:ext>
            </a:extLst>
          </p:cNvPr>
          <p:cNvSpPr txBox="1"/>
          <p:nvPr/>
        </p:nvSpPr>
        <p:spPr>
          <a:xfrm>
            <a:off x="4168656" y="3950217"/>
            <a:ext cx="164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Fira Sans Light" panose="020B0403050000020004" pitchFamily="34" charset="0"/>
              </a:rPr>
              <a:t>State at time t =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0D622-2B1B-4A28-8EA1-97A59ADA3DB0}"/>
              </a:ext>
            </a:extLst>
          </p:cNvPr>
          <p:cNvSpPr txBox="1"/>
          <p:nvPr/>
        </p:nvSpPr>
        <p:spPr>
          <a:xfrm>
            <a:off x="5040378" y="4849390"/>
            <a:ext cx="164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  <a:latin typeface="Fira Sans Light" panose="020B0403050000020004" pitchFamily="34" charset="0"/>
              </a:rPr>
              <a:t>Action at time t =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8315AE-F8A1-43EF-983B-72E68478763B}"/>
              </a:ext>
            </a:extLst>
          </p:cNvPr>
          <p:cNvSpPr txBox="1"/>
          <p:nvPr/>
        </p:nvSpPr>
        <p:spPr>
          <a:xfrm>
            <a:off x="518160" y="6141013"/>
            <a:ext cx="164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70C0"/>
                </a:solidFill>
                <a:latin typeface="Fira Sans Light" panose="020B0403050000020004" pitchFamily="34" charset="0"/>
              </a:rPr>
              <a:t>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8111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Reinforcement learning recap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DA4A9-3AD4-4EAC-BAF8-97BCDA85E949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D7740-0F34-424C-AD98-D041F78FE440}"/>
              </a:ext>
            </a:extLst>
          </p:cNvPr>
          <p:cNvSpPr txBox="1"/>
          <p:nvPr/>
        </p:nvSpPr>
        <p:spPr>
          <a:xfrm>
            <a:off x="6695440" y="138369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Goal</a:t>
            </a:r>
            <a:r>
              <a:rPr lang="en-GB" dirty="0">
                <a:latin typeface="Fira Sans" panose="020B0503050000020004" pitchFamily="34" charset="0"/>
              </a:rPr>
              <a:t>: To select actions that maximize the expected cumulative discounted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264133-9055-4F9E-AD07-3C9342EA0578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264133-9055-4F9E-AD07-3C9342EA0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A999AC-5B3D-425D-88E3-FAD182C09DB1}"/>
              </a:ext>
            </a:extLst>
          </p:cNvPr>
          <p:cNvGrpSpPr/>
          <p:nvPr/>
        </p:nvGrpSpPr>
        <p:grpSpPr>
          <a:xfrm>
            <a:off x="3352348" y="2657771"/>
            <a:ext cx="4994051" cy="3237013"/>
            <a:chOff x="2864668" y="2708591"/>
            <a:chExt cx="4994051" cy="32370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A63929-3F4D-4247-841B-6F4A981050A3}"/>
                </a:ext>
              </a:extLst>
            </p:cNvPr>
            <p:cNvSpPr txBox="1"/>
            <p:nvPr/>
          </p:nvSpPr>
          <p:spPr>
            <a:xfrm>
              <a:off x="4169267" y="2708591"/>
              <a:ext cx="2326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Choose action A </a:t>
              </a:r>
              <a:br>
                <a:rPr lang="en-GB" i="1" dirty="0">
                  <a:latin typeface="Fira Sans" panose="020B0503050000020004" pitchFamily="34" charset="0"/>
                </a:rPr>
              </a:br>
              <a:r>
                <a:rPr lang="en-GB" i="1" dirty="0">
                  <a:latin typeface="Fira Sans" panose="020B0503050000020004" pitchFamily="34" charset="0"/>
                </a:rPr>
                <a:t>given state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30ACE0-AACD-4901-A9BF-F5842C93D88E}"/>
                </a:ext>
              </a:extLst>
            </p:cNvPr>
            <p:cNvSpPr txBox="1"/>
            <p:nvPr/>
          </p:nvSpPr>
          <p:spPr>
            <a:xfrm>
              <a:off x="5532161" y="4902029"/>
              <a:ext cx="2326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Take action A and</a:t>
              </a:r>
              <a:br>
                <a:rPr lang="en-GB" i="1" dirty="0">
                  <a:latin typeface="Fira Sans" panose="020B0503050000020004" pitchFamily="34" charset="0"/>
                </a:rPr>
              </a:br>
              <a:r>
                <a:rPr lang="en-GB" i="1" dirty="0">
                  <a:latin typeface="Fira Sans" panose="020B0503050000020004" pitchFamily="34" charset="0"/>
                </a:rPr>
                <a:t>observe R, S’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E91040-82E2-423C-8CDF-4EE3BE248CA9}"/>
                </a:ext>
              </a:extLst>
            </p:cNvPr>
            <p:cNvSpPr txBox="1"/>
            <p:nvPr/>
          </p:nvSpPr>
          <p:spPr>
            <a:xfrm>
              <a:off x="2864668" y="4902029"/>
              <a:ext cx="232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Update Q(S,A)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DE8513-C6D6-419E-81FE-E42F0023AAE5}"/>
                </a:ext>
              </a:extLst>
            </p:cNvPr>
            <p:cNvGrpSpPr/>
            <p:nvPr/>
          </p:nvGrpSpPr>
          <p:grpSpPr>
            <a:xfrm>
              <a:off x="3852537" y="2973306"/>
              <a:ext cx="2995305" cy="2972298"/>
              <a:chOff x="4055735" y="3279260"/>
              <a:chExt cx="2233995" cy="2216836"/>
            </a:xfrm>
          </p:grpSpPr>
          <p:sp>
            <p:nvSpPr>
              <p:cNvPr id="2" name="Arc 1">
                <a:extLst>
                  <a:ext uri="{FF2B5EF4-FFF2-40B4-BE49-F238E27FC236}">
                    <a16:creationId xmlns:a16="http://schemas.microsoft.com/office/drawing/2014/main" id="{CC8A7E46-3BEC-4A1E-A449-26BF4D84DA20}"/>
                  </a:ext>
                </a:extLst>
              </p:cNvPr>
              <p:cNvSpPr/>
              <p:nvPr/>
            </p:nvSpPr>
            <p:spPr>
              <a:xfrm rot="16200000">
                <a:off x="4062734" y="3279261"/>
                <a:ext cx="2216835" cy="2216835"/>
              </a:xfrm>
              <a:prstGeom prst="arc">
                <a:avLst>
                  <a:gd name="adj1" fmla="val 15361679"/>
                  <a:gd name="adj2" fmla="val 19613417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395989B3-B148-4266-9BB7-0B9D96CCFE17}"/>
                  </a:ext>
                </a:extLst>
              </p:cNvPr>
              <p:cNvSpPr/>
              <p:nvPr/>
            </p:nvSpPr>
            <p:spPr>
              <a:xfrm rot="3600000">
                <a:off x="4055735" y="3279260"/>
                <a:ext cx="2216835" cy="2216835"/>
              </a:xfrm>
              <a:prstGeom prst="arc">
                <a:avLst>
                  <a:gd name="adj1" fmla="val 14486409"/>
                  <a:gd name="adj2" fmla="val 1893710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6B9CCC50-AC39-4BC8-B30C-19C40F6C2863}"/>
                  </a:ext>
                </a:extLst>
              </p:cNvPr>
              <p:cNvSpPr/>
              <p:nvPr/>
            </p:nvSpPr>
            <p:spPr>
              <a:xfrm rot="9000000">
                <a:off x="4072895" y="3279261"/>
                <a:ext cx="2216835" cy="2216835"/>
              </a:xfrm>
              <a:prstGeom prst="arc">
                <a:avLst>
                  <a:gd name="adj1" fmla="val 15382727"/>
                  <a:gd name="adj2" fmla="val 2140464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06ECB87-352C-451A-AC8E-AFB415157BB4}"/>
              </a:ext>
            </a:extLst>
          </p:cNvPr>
          <p:cNvSpPr txBox="1"/>
          <p:nvPr/>
        </p:nvSpPr>
        <p:spPr>
          <a:xfrm>
            <a:off x="751841" y="2851504"/>
            <a:ext cx="21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Repeat until end:</a:t>
            </a:r>
          </a:p>
        </p:txBody>
      </p:sp>
    </p:spTree>
    <p:extLst>
      <p:ext uri="{BB962C8B-B14F-4D97-AF65-F5344CB8AC3E}">
        <p14:creationId xmlns:p14="http://schemas.microsoft.com/office/powerpoint/2010/main" val="20243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DYNA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79C6A-BF14-4069-89BF-F597834779EB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72E3F-4E88-4146-B344-0DF9B0AA145B}"/>
              </a:ext>
            </a:extLst>
          </p:cNvPr>
          <p:cNvSpPr txBox="1"/>
          <p:nvPr/>
        </p:nvSpPr>
        <p:spPr>
          <a:xfrm>
            <a:off x="6695440" y="138369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Goal</a:t>
            </a:r>
            <a:r>
              <a:rPr lang="en-GB" dirty="0">
                <a:latin typeface="Fira Sans" panose="020B0503050000020004" pitchFamily="34" charset="0"/>
              </a:rPr>
              <a:t>: To select actions that maximize the expected cumulative discounted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4892C-D0F2-4B89-BE22-BA17F477A6EC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4892C-D0F2-4B89-BE22-BA17F477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C851947-0AD7-46E3-B166-66E8BBF520C1}"/>
              </a:ext>
            </a:extLst>
          </p:cNvPr>
          <p:cNvSpPr/>
          <p:nvPr/>
        </p:nvSpPr>
        <p:spPr>
          <a:xfrm>
            <a:off x="751842" y="2856710"/>
            <a:ext cx="3576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Fira Sans" panose="020B0503050000020004" pitchFamily="34" charset="0"/>
              </a:rPr>
              <a:t>Model-Free RL: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No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Fira Sans" panose="020B0503050000020004" pitchFamily="34" charset="0"/>
              </a:rPr>
              <a:t>Learn</a:t>
            </a:r>
            <a:r>
              <a:rPr lang="en-GB" dirty="0">
                <a:latin typeface="Fira Sans" panose="020B0503050000020004" pitchFamily="34" charset="0"/>
              </a:rPr>
              <a:t> value function (and/or policy) from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Can’t update policy to reflect change in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91053D-8814-482B-8C11-FE2D9A96E1EF}"/>
              </a:ext>
            </a:extLst>
          </p:cNvPr>
          <p:cNvSpPr/>
          <p:nvPr/>
        </p:nvSpPr>
        <p:spPr>
          <a:xfrm>
            <a:off x="7941282" y="2856710"/>
            <a:ext cx="3881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Fira Sans" panose="020B0503050000020004" pitchFamily="34" charset="0"/>
              </a:rPr>
              <a:t>Dyna: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Learn a model from real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Fira Sans" panose="020B0503050000020004" pitchFamily="34" charset="0"/>
              </a:rPr>
              <a:t>Learn and plan</a:t>
            </a:r>
            <a:r>
              <a:rPr lang="en-GB" dirty="0">
                <a:latin typeface="Fira Sans" panose="020B0503050000020004" pitchFamily="34" charset="0"/>
              </a:rPr>
              <a:t> value function (and/or policy) from real and simulated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Fusion of model-based / model-free methods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86FBD-0F9E-46BA-BA7D-7F80DF204F8D}"/>
              </a:ext>
            </a:extLst>
          </p:cNvPr>
          <p:cNvSpPr/>
          <p:nvPr/>
        </p:nvSpPr>
        <p:spPr>
          <a:xfrm>
            <a:off x="4328161" y="2856710"/>
            <a:ext cx="3613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Fira Sans" panose="020B0503050000020004" pitchFamily="34" charset="0"/>
              </a:rPr>
              <a:t>Model-Based RL: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Learn a model from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Fira Sans" panose="020B0503050000020004" pitchFamily="34" charset="0"/>
              </a:rPr>
              <a:t>Plan</a:t>
            </a:r>
            <a:r>
              <a:rPr lang="en-GB" dirty="0">
                <a:latin typeface="Fira Sans" panose="020B0503050000020004" pitchFamily="34" charset="0"/>
              </a:rPr>
              <a:t> value function (and/or policy) from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Slower than model-free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</a:rPr>
              <a:t>Changes in the environment reflected in planning</a:t>
            </a:r>
          </a:p>
        </p:txBody>
      </p:sp>
    </p:spTree>
    <p:extLst>
      <p:ext uri="{BB962C8B-B14F-4D97-AF65-F5344CB8AC3E}">
        <p14:creationId xmlns:p14="http://schemas.microsoft.com/office/powerpoint/2010/main" val="29430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DYNA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79C6A-BF14-4069-89BF-F597834779EB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72E3F-4E88-4146-B344-0DF9B0AA145B}"/>
              </a:ext>
            </a:extLst>
          </p:cNvPr>
          <p:cNvSpPr txBox="1"/>
          <p:nvPr/>
        </p:nvSpPr>
        <p:spPr>
          <a:xfrm>
            <a:off x="6695440" y="138369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Goal</a:t>
            </a:r>
            <a:r>
              <a:rPr lang="en-GB" dirty="0">
                <a:latin typeface="Fira Sans" panose="020B0503050000020004" pitchFamily="34" charset="0"/>
              </a:rPr>
              <a:t>: To select actions that maximize the expected cumulative discounted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4892C-D0F2-4B89-BE22-BA17F477A6EC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4892C-D0F2-4B89-BE22-BA17F477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E91053D-8814-482B-8C11-FE2D9A96E1EF}"/>
              </a:ext>
            </a:extLst>
          </p:cNvPr>
          <p:cNvSpPr/>
          <p:nvPr/>
        </p:nvSpPr>
        <p:spPr>
          <a:xfrm>
            <a:off x="643921" y="2856710"/>
            <a:ext cx="4080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Fira Sans" panose="020B0503050000020004" pitchFamily="34" charset="0"/>
              </a:rPr>
              <a:t>Learn from two sources:</a:t>
            </a:r>
            <a:br>
              <a:rPr lang="en-GB" dirty="0">
                <a:solidFill>
                  <a:srgbClr val="7030A0"/>
                </a:solidFill>
                <a:latin typeface="Fira Sans" panose="020B0503050000020004" pitchFamily="34" charset="0"/>
              </a:rPr>
            </a:br>
            <a:endParaRPr lang="en-GB" dirty="0">
              <a:solidFill>
                <a:srgbClr val="7030A0"/>
              </a:solidFill>
              <a:latin typeface="Fira Sans" panose="020B05030500000200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Fira Sans" panose="020B0503050000020004" pitchFamily="34" charset="0"/>
              </a:rPr>
              <a:t>Real experience (animal movement)</a:t>
            </a:r>
            <a:br>
              <a:rPr lang="en-GB" dirty="0">
                <a:latin typeface="Fira Sans" panose="020B0503050000020004" pitchFamily="34" charset="0"/>
              </a:rPr>
            </a:br>
            <a:endParaRPr lang="en-GB" dirty="0">
              <a:latin typeface="Fira Sans" panose="020B05030500000200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Fira Sans" panose="020B0503050000020004" pitchFamily="34" charset="0"/>
              </a:rPr>
              <a:t>Simulate experience (replay) from learned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57E8D-B731-42E8-8C6E-DF71316D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11" y="2800172"/>
            <a:ext cx="4604789" cy="337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F87F1-C9B2-43CC-A15B-B31183D19678}"/>
              </a:ext>
            </a:extLst>
          </p:cNvPr>
          <p:cNvCxnSpPr/>
          <p:nvPr/>
        </p:nvCxnSpPr>
        <p:spPr>
          <a:xfrm>
            <a:off x="4196080" y="3604855"/>
            <a:ext cx="1899920" cy="535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54D076-6EAD-425A-B873-031E43D17454}"/>
              </a:ext>
            </a:extLst>
          </p:cNvPr>
          <p:cNvCxnSpPr>
            <a:cxnSpLocks/>
          </p:cNvCxnSpPr>
          <p:nvPr/>
        </p:nvCxnSpPr>
        <p:spPr>
          <a:xfrm>
            <a:off x="4714239" y="4620517"/>
            <a:ext cx="4165601" cy="72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F9B73-0C44-41EE-9E06-67742E3BEDC9}"/>
              </a:ext>
            </a:extLst>
          </p:cNvPr>
          <p:cNvSpPr/>
          <p:nvPr/>
        </p:nvSpPr>
        <p:spPr>
          <a:xfrm>
            <a:off x="643921" y="5453537"/>
            <a:ext cx="5523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Fira Sans" panose="020B0503050000020004" pitchFamily="34" charset="0"/>
              </a:rPr>
              <a:t>Model = transition structure of environment</a:t>
            </a:r>
          </a:p>
        </p:txBody>
      </p:sp>
    </p:spTree>
    <p:extLst>
      <p:ext uri="{BB962C8B-B14F-4D97-AF65-F5344CB8AC3E}">
        <p14:creationId xmlns:p14="http://schemas.microsoft.com/office/powerpoint/2010/main" val="11804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DYNA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D91C1-3D3B-423A-BCDD-F926E7EFEB39}"/>
              </a:ext>
            </a:extLst>
          </p:cNvPr>
          <p:cNvGrpSpPr/>
          <p:nvPr/>
        </p:nvGrpSpPr>
        <p:grpSpPr>
          <a:xfrm>
            <a:off x="731404" y="3276736"/>
            <a:ext cx="4994051" cy="3237013"/>
            <a:chOff x="2864668" y="2708591"/>
            <a:chExt cx="4994051" cy="32370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909A11-1CD0-44F2-A24D-DA5011ED0E68}"/>
                </a:ext>
              </a:extLst>
            </p:cNvPr>
            <p:cNvSpPr txBox="1"/>
            <p:nvPr/>
          </p:nvSpPr>
          <p:spPr>
            <a:xfrm>
              <a:off x="4169267" y="2708591"/>
              <a:ext cx="2326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Choose action A </a:t>
              </a:r>
              <a:br>
                <a:rPr lang="en-GB" i="1" dirty="0">
                  <a:latin typeface="Fira Sans" panose="020B0503050000020004" pitchFamily="34" charset="0"/>
                </a:rPr>
              </a:br>
              <a:r>
                <a:rPr lang="en-GB" i="1" dirty="0">
                  <a:latin typeface="Fira Sans" panose="020B0503050000020004" pitchFamily="34" charset="0"/>
                </a:rPr>
                <a:t>given state 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BF24A2-5C0A-47E0-B839-A3B470354B42}"/>
                </a:ext>
              </a:extLst>
            </p:cNvPr>
            <p:cNvSpPr txBox="1"/>
            <p:nvPr/>
          </p:nvSpPr>
          <p:spPr>
            <a:xfrm>
              <a:off x="5532161" y="4902029"/>
              <a:ext cx="2326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Take action A and</a:t>
              </a:r>
              <a:br>
                <a:rPr lang="en-GB" i="1" dirty="0">
                  <a:latin typeface="Fira Sans" panose="020B0503050000020004" pitchFamily="34" charset="0"/>
                </a:rPr>
              </a:br>
              <a:r>
                <a:rPr lang="en-GB" i="1" dirty="0">
                  <a:latin typeface="Fira Sans" panose="020B0503050000020004" pitchFamily="34" charset="0"/>
                </a:rPr>
                <a:t>observe R, S’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5ECDE-3180-42FA-B1A2-F774712B1614}"/>
                </a:ext>
              </a:extLst>
            </p:cNvPr>
            <p:cNvSpPr txBox="1"/>
            <p:nvPr/>
          </p:nvSpPr>
          <p:spPr>
            <a:xfrm>
              <a:off x="2864668" y="4902029"/>
              <a:ext cx="232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Fira Sans" panose="020B0503050000020004" pitchFamily="34" charset="0"/>
                </a:rPr>
                <a:t>Update Q(S,A)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8DE9C7-4D12-46F4-9184-3E000FFA68E2}"/>
                </a:ext>
              </a:extLst>
            </p:cNvPr>
            <p:cNvGrpSpPr/>
            <p:nvPr/>
          </p:nvGrpSpPr>
          <p:grpSpPr>
            <a:xfrm>
              <a:off x="3852537" y="2973306"/>
              <a:ext cx="2995305" cy="2972298"/>
              <a:chOff x="4055735" y="3279260"/>
              <a:chExt cx="2233995" cy="2216836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79C4523F-735D-429F-AA90-0FA8D5C1E5E5}"/>
                  </a:ext>
                </a:extLst>
              </p:cNvPr>
              <p:cNvSpPr/>
              <p:nvPr/>
            </p:nvSpPr>
            <p:spPr>
              <a:xfrm rot="16200000">
                <a:off x="4062734" y="3279261"/>
                <a:ext cx="2216835" cy="2216835"/>
              </a:xfrm>
              <a:prstGeom prst="arc">
                <a:avLst>
                  <a:gd name="adj1" fmla="val 15361679"/>
                  <a:gd name="adj2" fmla="val 19613417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25C76FFD-3106-4C3D-99A9-2E57CD85988B}"/>
                  </a:ext>
                </a:extLst>
              </p:cNvPr>
              <p:cNvSpPr/>
              <p:nvPr/>
            </p:nvSpPr>
            <p:spPr>
              <a:xfrm rot="3600000">
                <a:off x="4055735" y="3279260"/>
                <a:ext cx="2216835" cy="2216835"/>
              </a:xfrm>
              <a:prstGeom prst="arc">
                <a:avLst>
                  <a:gd name="adj1" fmla="val 14486409"/>
                  <a:gd name="adj2" fmla="val 1893710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B06E482-8A71-45E3-9DC0-094FE711CA11}"/>
                  </a:ext>
                </a:extLst>
              </p:cNvPr>
              <p:cNvSpPr/>
              <p:nvPr/>
            </p:nvSpPr>
            <p:spPr>
              <a:xfrm rot="9000000">
                <a:off x="4072895" y="3279261"/>
                <a:ext cx="2216835" cy="2216835"/>
              </a:xfrm>
              <a:prstGeom prst="arc">
                <a:avLst>
                  <a:gd name="adj1" fmla="val 15382727"/>
                  <a:gd name="adj2" fmla="val 2140464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58C574-E587-4B0E-93FC-DC8168425994}"/>
              </a:ext>
            </a:extLst>
          </p:cNvPr>
          <p:cNvGrpSpPr/>
          <p:nvPr/>
        </p:nvGrpSpPr>
        <p:grpSpPr>
          <a:xfrm>
            <a:off x="6197600" y="3291045"/>
            <a:ext cx="5497128" cy="3073862"/>
            <a:chOff x="6197600" y="2794260"/>
            <a:chExt cx="5497128" cy="30738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1FE6B8-3E36-4AD3-9E13-AB97E8885900}"/>
                </a:ext>
              </a:extLst>
            </p:cNvPr>
            <p:cNvSpPr txBox="1"/>
            <p:nvPr/>
          </p:nvSpPr>
          <p:spPr>
            <a:xfrm>
              <a:off x="6440816" y="3168015"/>
              <a:ext cx="379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1. Choose random previous state 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8155-D4E5-4C5B-B8C0-C3180343500A}"/>
                </a:ext>
              </a:extLst>
            </p:cNvPr>
            <p:cNvSpPr txBox="1"/>
            <p:nvPr/>
          </p:nvSpPr>
          <p:spPr>
            <a:xfrm>
              <a:off x="6440816" y="3910160"/>
              <a:ext cx="525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2. Choose random action A previously taken at 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64C97C-279D-457E-8204-2F956F0289FD}"/>
                </a:ext>
              </a:extLst>
            </p:cNvPr>
            <p:cNvSpPr txBox="1"/>
            <p:nvPr/>
          </p:nvSpPr>
          <p:spPr>
            <a:xfrm>
              <a:off x="6440816" y="4652305"/>
              <a:ext cx="4302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3. Transition to S’ given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E09C2D-6865-4191-BC43-2FA88007B35E}"/>
                </a:ext>
              </a:extLst>
            </p:cNvPr>
            <p:cNvSpPr txBox="1"/>
            <p:nvPr/>
          </p:nvSpPr>
          <p:spPr>
            <a:xfrm>
              <a:off x="6440816" y="5394451"/>
              <a:ext cx="232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4. Update Q(S,A)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290608-75EA-46D8-9743-C94294700E3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23" y="3152760"/>
              <a:ext cx="7604" cy="271536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11B0AE-4BF1-4A7F-A16A-4E8658948636}"/>
                </a:ext>
              </a:extLst>
            </p:cNvPr>
            <p:cNvSpPr txBox="1"/>
            <p:nvPr/>
          </p:nvSpPr>
          <p:spPr>
            <a:xfrm>
              <a:off x="6197600" y="2794260"/>
              <a:ext cx="379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Repeat: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A806C9-FBFA-43B8-82BE-416F0D9FBF7B}"/>
              </a:ext>
            </a:extLst>
          </p:cNvPr>
          <p:cNvSpPr txBox="1"/>
          <p:nvPr/>
        </p:nvSpPr>
        <p:spPr>
          <a:xfrm>
            <a:off x="6197600" y="2810171"/>
            <a:ext cx="37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Fira Sans" panose="020B0503050000020004" pitchFamily="34" charset="0"/>
              </a:rPr>
              <a:t>Simulated experience using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7BD5-538F-425D-9B03-C523B6F92308}"/>
              </a:ext>
            </a:extLst>
          </p:cNvPr>
          <p:cNvSpPr txBox="1"/>
          <p:nvPr/>
        </p:nvSpPr>
        <p:spPr>
          <a:xfrm>
            <a:off x="1198312" y="2810171"/>
            <a:ext cx="37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Fira Sans" panose="020B0503050000020004" pitchFamily="34" charset="0"/>
              </a:rPr>
              <a:t>Direct Experience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92189-EB8F-446B-BF56-7841FBF7E4C9}"/>
              </a:ext>
            </a:extLst>
          </p:cNvPr>
          <p:cNvSpPr txBox="1"/>
          <p:nvPr/>
        </p:nvSpPr>
        <p:spPr>
          <a:xfrm>
            <a:off x="1175304" y="1588172"/>
            <a:ext cx="49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These two modes of learning can operate in parallel, or sequentially: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83580-4E95-4DC0-A594-1CD2530E5663}"/>
              </a:ext>
            </a:extLst>
          </p:cNvPr>
          <p:cNvSpPr txBox="1"/>
          <p:nvPr/>
        </p:nvSpPr>
        <p:spPr>
          <a:xfrm>
            <a:off x="7678770" y="1717186"/>
            <a:ext cx="255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Fira Sans" panose="020B0503050000020004" pitchFamily="34" charset="0"/>
              </a:rPr>
              <a:t>One run is equivalent to a two-state ‘replay event’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D605274-A13D-47C4-9084-3CAE03EF2C75}"/>
              </a:ext>
            </a:extLst>
          </p:cNvPr>
          <p:cNvSpPr/>
          <p:nvPr/>
        </p:nvSpPr>
        <p:spPr>
          <a:xfrm rot="5400000">
            <a:off x="8686207" y="-70127"/>
            <a:ext cx="477520" cy="5253911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DYNA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58C574-E587-4B0E-93FC-DC8168425994}"/>
              </a:ext>
            </a:extLst>
          </p:cNvPr>
          <p:cNvGrpSpPr/>
          <p:nvPr/>
        </p:nvGrpSpPr>
        <p:grpSpPr>
          <a:xfrm>
            <a:off x="6197600" y="3291045"/>
            <a:ext cx="5497128" cy="3073862"/>
            <a:chOff x="6197600" y="2794260"/>
            <a:chExt cx="5497128" cy="30738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1FE6B8-3E36-4AD3-9E13-AB97E8885900}"/>
                </a:ext>
              </a:extLst>
            </p:cNvPr>
            <p:cNvSpPr txBox="1"/>
            <p:nvPr/>
          </p:nvSpPr>
          <p:spPr>
            <a:xfrm>
              <a:off x="6440816" y="3168015"/>
              <a:ext cx="379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1. Choose </a:t>
              </a:r>
              <a:r>
                <a:rPr lang="en-GB" i="1" dirty="0">
                  <a:solidFill>
                    <a:srgbClr val="FF0000"/>
                  </a:solidFill>
                  <a:latin typeface="Fira Sans" panose="020B0503050000020004" pitchFamily="34" charset="0"/>
                </a:rPr>
                <a:t>random</a:t>
              </a:r>
              <a:r>
                <a:rPr lang="en-GB" i="1" dirty="0">
                  <a:latin typeface="Fira Sans" panose="020B0503050000020004" pitchFamily="34" charset="0"/>
                </a:rPr>
                <a:t> previous state 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8155-D4E5-4C5B-B8C0-C3180343500A}"/>
                </a:ext>
              </a:extLst>
            </p:cNvPr>
            <p:cNvSpPr txBox="1"/>
            <p:nvPr/>
          </p:nvSpPr>
          <p:spPr>
            <a:xfrm>
              <a:off x="6440816" y="3910160"/>
              <a:ext cx="525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2. Choose random action A previously taken at 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64C97C-279D-457E-8204-2F956F0289FD}"/>
                </a:ext>
              </a:extLst>
            </p:cNvPr>
            <p:cNvSpPr txBox="1"/>
            <p:nvPr/>
          </p:nvSpPr>
          <p:spPr>
            <a:xfrm>
              <a:off x="6440816" y="4652305"/>
              <a:ext cx="4302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3. Transition to S’ given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E09C2D-6865-4191-BC43-2FA88007B35E}"/>
                </a:ext>
              </a:extLst>
            </p:cNvPr>
            <p:cNvSpPr txBox="1"/>
            <p:nvPr/>
          </p:nvSpPr>
          <p:spPr>
            <a:xfrm>
              <a:off x="6440816" y="5394451"/>
              <a:ext cx="232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4. Update Q(S,A)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290608-75EA-46D8-9743-C94294700E3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23" y="3152760"/>
              <a:ext cx="7604" cy="271536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11B0AE-4BF1-4A7F-A16A-4E8658948636}"/>
                </a:ext>
              </a:extLst>
            </p:cNvPr>
            <p:cNvSpPr txBox="1"/>
            <p:nvPr/>
          </p:nvSpPr>
          <p:spPr>
            <a:xfrm>
              <a:off x="6197600" y="2794260"/>
              <a:ext cx="379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Fira Sans" panose="020B0503050000020004" pitchFamily="34" charset="0"/>
                </a:rPr>
                <a:t>Repeat: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A806C9-FBFA-43B8-82BE-416F0D9FBF7B}"/>
              </a:ext>
            </a:extLst>
          </p:cNvPr>
          <p:cNvSpPr txBox="1"/>
          <p:nvPr/>
        </p:nvSpPr>
        <p:spPr>
          <a:xfrm>
            <a:off x="6197600" y="2810171"/>
            <a:ext cx="37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Fira Sans" panose="020B0503050000020004" pitchFamily="34" charset="0"/>
              </a:rPr>
              <a:t>Simulated experience using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92189-EB8F-446B-BF56-7841FBF7E4C9}"/>
              </a:ext>
            </a:extLst>
          </p:cNvPr>
          <p:cNvSpPr txBox="1"/>
          <p:nvPr/>
        </p:nvSpPr>
        <p:spPr>
          <a:xfrm>
            <a:off x="562050" y="4776277"/>
            <a:ext cx="492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- Instead, prioritize states based on </a:t>
            </a:r>
            <a:r>
              <a:rPr lang="en-GB" sz="2000" dirty="0">
                <a:solidFill>
                  <a:schemeClr val="accent2"/>
                </a:solidFill>
                <a:latin typeface="Fira Sans" panose="020B0503050000020004" pitchFamily="34" charset="0"/>
              </a:rPr>
              <a:t>gain</a:t>
            </a:r>
            <a:r>
              <a:rPr lang="en-GB" sz="2000" dirty="0">
                <a:latin typeface="Fira Sans" panose="020B0503050000020004" pitchFamily="34" charset="0"/>
              </a:rPr>
              <a:t> and </a:t>
            </a:r>
            <a:r>
              <a:rPr lang="en-GB" sz="2000" dirty="0">
                <a:solidFill>
                  <a:srgbClr val="0070C0"/>
                </a:solidFill>
                <a:latin typeface="Fira Sans" panose="020B0503050000020004" pitchFamily="34" charset="0"/>
              </a:rPr>
              <a:t>need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83580-4E95-4DC0-A594-1CD2530E5663}"/>
              </a:ext>
            </a:extLst>
          </p:cNvPr>
          <p:cNvSpPr txBox="1"/>
          <p:nvPr/>
        </p:nvSpPr>
        <p:spPr>
          <a:xfrm>
            <a:off x="7678770" y="1717186"/>
            <a:ext cx="255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Fira Sans" panose="020B0503050000020004" pitchFamily="34" charset="0"/>
              </a:rPr>
              <a:t>One run is equivalent to a two-state ‘replay event’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D605274-A13D-47C4-9084-3CAE03EF2C75}"/>
              </a:ext>
            </a:extLst>
          </p:cNvPr>
          <p:cNvSpPr/>
          <p:nvPr/>
        </p:nvSpPr>
        <p:spPr>
          <a:xfrm rot="5400000">
            <a:off x="8686207" y="-70127"/>
            <a:ext cx="477520" cy="5253911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CCF100-2BB4-41CD-B897-412CC61A15CD}"/>
              </a:ext>
            </a:extLst>
          </p:cNvPr>
          <p:cNvCxnSpPr>
            <a:cxnSpLocks/>
          </p:cNvCxnSpPr>
          <p:nvPr/>
        </p:nvCxnSpPr>
        <p:spPr>
          <a:xfrm flipV="1">
            <a:off x="5140960" y="3913317"/>
            <a:ext cx="2367280" cy="165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ADAE99-CF90-4E85-81C3-2733004482FF}"/>
              </a:ext>
            </a:extLst>
          </p:cNvPr>
          <p:cNvSpPr txBox="1"/>
          <p:nvPr/>
        </p:nvSpPr>
        <p:spPr>
          <a:xfrm>
            <a:off x="612509" y="3649545"/>
            <a:ext cx="492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- </a:t>
            </a:r>
            <a:r>
              <a:rPr lang="en-GB" sz="2000" dirty="0" err="1">
                <a:latin typeface="Fira Sans" panose="020B0503050000020004" pitchFamily="34" charset="0"/>
              </a:rPr>
              <a:t>Mattar</a:t>
            </a:r>
            <a:r>
              <a:rPr lang="en-GB" sz="2000" dirty="0">
                <a:latin typeface="Fira Sans" panose="020B0503050000020004" pitchFamily="34" charset="0"/>
              </a:rPr>
              <a:t> and Daw propose a better way to select which states are updated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786A1F-11A4-4956-A8B8-14DB3A210D79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6F979F-61CD-4A78-9AAA-43F1F0F57446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6F979F-61CD-4A78-9AAA-43F1F0F57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Intro: Prioritized memory access (PME)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786A1F-11A4-4956-A8B8-14DB3A210D79}"/>
              </a:ext>
            </a:extLst>
          </p:cNvPr>
          <p:cNvSpPr txBox="1"/>
          <p:nvPr/>
        </p:nvSpPr>
        <p:spPr>
          <a:xfrm>
            <a:off x="751841" y="1275866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Fira Sans" panose="020B0503050000020004" pitchFamily="34" charset="0"/>
              </a:rPr>
              <a:t>s</a:t>
            </a:r>
            <a:r>
              <a:rPr lang="en-GB" dirty="0">
                <a:latin typeface="Fira Sans" panose="020B0503050000020004" pitchFamily="34" charset="0"/>
              </a:rPr>
              <a:t> : State</a:t>
            </a:r>
          </a:p>
          <a:p>
            <a:r>
              <a:rPr lang="en-GB" i="1" dirty="0">
                <a:latin typeface="Fira Sans" panose="020B0503050000020004" pitchFamily="34" charset="0"/>
              </a:rPr>
              <a:t>a </a:t>
            </a:r>
            <a:r>
              <a:rPr lang="en-GB" dirty="0">
                <a:latin typeface="Fira Sans" panose="020B0503050000020004" pitchFamily="34" charset="0"/>
              </a:rPr>
              <a:t>: Action</a:t>
            </a:r>
          </a:p>
          <a:p>
            <a:r>
              <a:rPr lang="en-GB" i="1" dirty="0">
                <a:latin typeface="Fira Sans" panose="020B0503050000020004" pitchFamily="34" charset="0"/>
              </a:rPr>
              <a:t>R</a:t>
            </a:r>
            <a:r>
              <a:rPr lang="en-GB" dirty="0">
                <a:latin typeface="Fira Sans" panose="020B0503050000020004" pitchFamily="34" charset="0"/>
              </a:rPr>
              <a:t> : Reward</a:t>
            </a:r>
            <a:endParaRPr lang="en-GB" i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6F979F-61CD-4A78-9AAA-43F1F0F57446}"/>
                  </a:ext>
                </a:extLst>
              </p:cNvPr>
              <p:cNvSpPr txBox="1"/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Policy (action given state)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</a:t>
                </a:r>
                <a:r>
                  <a:rPr lang="en-GB" dirty="0">
                    <a:latin typeface="Fira Sans" panose="020B0503050000020004" pitchFamily="34" charset="0"/>
                  </a:rPr>
                  <a:t>: Discount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dirty="0">
                    <a:latin typeface="Fira Sans" panose="020B0503050000020004" pitchFamily="34" charset="0"/>
                  </a:rPr>
                  <a:t> : Expected return</a:t>
                </a:r>
                <a:endParaRPr lang="en-GB" i="1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6F979F-61CD-4A78-9AAA-43F1F0F57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20" y="1241293"/>
                <a:ext cx="4178239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09C66BC-9644-4A57-BC76-49FBE00782E5}"/>
              </a:ext>
            </a:extLst>
          </p:cNvPr>
          <p:cNvGrpSpPr/>
          <p:nvPr/>
        </p:nvGrpSpPr>
        <p:grpSpPr>
          <a:xfrm>
            <a:off x="751841" y="5829734"/>
            <a:ext cx="11094637" cy="646331"/>
            <a:chOff x="751841" y="4954192"/>
            <a:chExt cx="11094637" cy="6463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669798-6555-44AB-B0B5-9227E3746D33}"/>
                </a:ext>
              </a:extLst>
            </p:cNvPr>
            <p:cNvGrpSpPr/>
            <p:nvPr/>
          </p:nvGrpSpPr>
          <p:grpSpPr>
            <a:xfrm>
              <a:off x="751841" y="5092692"/>
              <a:ext cx="5712468" cy="369332"/>
              <a:chOff x="751841" y="5092692"/>
              <a:chExt cx="571246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B0757D3-5D4A-44EA-836D-BFE9305771B9}"/>
                      </a:ext>
                    </a:extLst>
                  </p:cNvPr>
                  <p:cNvSpPr txBox="1"/>
                  <p:nvPr/>
                </p:nvSpPr>
                <p:spPr>
                  <a:xfrm>
                    <a:off x="751841" y="5092692"/>
                    <a:ext cx="159921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Need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B0757D3-5D4A-44EA-836D-BFE930577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841" y="5092692"/>
                    <a:ext cx="159921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83" r="-1141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EBA58F4-ABAC-4499-BF5E-8E63A303986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0251" y="5092692"/>
                    <a:ext cx="31140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𝐷𝑖𝑠𝑐𝑜𝑢𝑛𝑡𝑒𝑑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𝑣𝑖𝑠𝑖𝑡𝑠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GB" i="1" dirty="0">
                      <a:solidFill>
                        <a:schemeClr val="accent6"/>
                      </a:solidFill>
                      <a:latin typeface="Fira Sans" panose="020B05030500000200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EBA58F4-ABAC-4499-BF5E-8E63A3039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0251" y="5092692"/>
                    <a:ext cx="311405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373" r="-2862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A81A23-1AA8-455D-A915-7E11AD01A8E1}"/>
                </a:ext>
              </a:extLst>
            </p:cNvPr>
            <p:cNvSpPr txBox="1"/>
            <p:nvPr/>
          </p:nvSpPr>
          <p:spPr>
            <a:xfrm>
              <a:off x="7985760" y="4954192"/>
              <a:ext cx="3860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i="1" dirty="0">
                  <a:latin typeface="Fira Sans" panose="020B0503050000020004" pitchFamily="34" charset="0"/>
                </a:rPr>
                <a:t>(This can be approximated by the successor representation)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BAA8E-025F-41A2-B0D9-44EF6746640F}"/>
              </a:ext>
            </a:extLst>
          </p:cNvPr>
          <p:cNvGrpSpPr/>
          <p:nvPr/>
        </p:nvGrpSpPr>
        <p:grpSpPr>
          <a:xfrm>
            <a:off x="751841" y="4598313"/>
            <a:ext cx="11063751" cy="923330"/>
            <a:chOff x="751841" y="3691058"/>
            <a:chExt cx="11063751" cy="9233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B8C532-08C3-4BE4-9450-399842B5E81B}"/>
                </a:ext>
              </a:extLst>
            </p:cNvPr>
            <p:cNvGrpSpPr/>
            <p:nvPr/>
          </p:nvGrpSpPr>
          <p:grpSpPr>
            <a:xfrm>
              <a:off x="751841" y="3803403"/>
              <a:ext cx="7233919" cy="669235"/>
              <a:chOff x="787420" y="3659999"/>
              <a:chExt cx="7233919" cy="669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688E190-9303-4ADD-802C-86C248B35B2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0" y="3786830"/>
                    <a:ext cx="19257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Gain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688E190-9303-4ADD-802C-86C248B35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0" y="3786830"/>
                    <a:ext cx="19257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65" r="-126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DEA02A-8525-4276-9709-EE7059FE4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281" y="3682903"/>
                    <a:ext cx="31140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𝑝𝑜𝑙𝑖𝑐𝑦</m:t>
                          </m:r>
                        </m:oMath>
                      </m:oMathPara>
                    </a14:m>
                    <a:endParaRPr lang="en-GB" i="1" dirty="0">
                      <a:solidFill>
                        <a:schemeClr val="accent2"/>
                      </a:solidFill>
                      <a:latin typeface="Fira Sans" panose="020B05030500000200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DEA02A-8525-4276-9709-EE7059FE4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281" y="3682903"/>
                    <a:ext cx="311405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0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074A579-FB31-4E9C-9B36-FC43BD129B35}"/>
                      </a:ext>
                    </a:extLst>
                  </p:cNvPr>
                  <p:cNvSpPr txBox="1"/>
                  <p:nvPr/>
                </p:nvSpPr>
                <p:spPr>
                  <a:xfrm>
                    <a:off x="2342346" y="3659999"/>
                    <a:ext cx="31140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𝑢𝑝𝑑𝑎𝑡𝑒𝑑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𝑝𝑜𝑙𝑖𝑐𝑦</m:t>
                          </m:r>
                        </m:oMath>
                      </m:oMathPara>
                    </a14:m>
                    <a:endParaRPr lang="en-GB" i="1" dirty="0">
                      <a:solidFill>
                        <a:schemeClr val="accent2"/>
                      </a:solidFill>
                      <a:latin typeface="Fira Sans" panose="020B05030500000200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074A579-FB31-4E9C-9B36-FC43BD129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2346" y="3659999"/>
                    <a:ext cx="3114058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0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37B102D-5549-4AA5-8EC5-D810A47E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3721110" y="3821403"/>
                    <a:ext cx="31140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GB" i="1" dirty="0">
                      <a:solidFill>
                        <a:schemeClr val="accent2"/>
                      </a:solidFill>
                      <a:latin typeface="Fira Sans" panose="020B05030500000200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37B102D-5549-4AA5-8EC5-D810A47E8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10" y="3821403"/>
                    <a:ext cx="311405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23C15A-3539-4C81-91D6-53B194170D42}"/>
                    </a:ext>
                  </a:extLst>
                </p:cNvPr>
                <p:cNvSpPr txBox="1"/>
                <p:nvPr/>
              </p:nvSpPr>
              <p:spPr>
                <a:xfrm>
                  <a:off x="7954874" y="3691058"/>
                  <a:ext cx="386071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i="1" dirty="0">
                      <a:latin typeface="Fira Sans" panose="020B0503050000020004" pitchFamily="34" charset="0"/>
                    </a:rPr>
                    <a:t>i.e. the increase in expected returns resulting from an update to state-action value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i="1" dirty="0">
                    <a:latin typeface="Fira Sans" panose="020B05030500000200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23C15A-3539-4C81-91D6-53B194170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874" y="3691058"/>
                  <a:ext cx="3860718" cy="923330"/>
                </a:xfrm>
                <a:prstGeom prst="rect">
                  <a:avLst/>
                </a:prstGeom>
                <a:blipFill>
                  <a:blip r:embed="rId9"/>
                  <a:stretch>
                    <a:fillRect l="-632" t="-3289" r="-2528" b="-92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44DE50-C598-4846-ACB7-F0811EAFD70C}"/>
                  </a:ext>
                </a:extLst>
              </p:cNvPr>
              <p:cNvSpPr txBox="1"/>
              <p:nvPr/>
            </p:nvSpPr>
            <p:spPr>
              <a:xfrm>
                <a:off x="751841" y="3658961"/>
                <a:ext cx="4118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𝑁𝑒𝑒𝑑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44DE50-C598-4846-ACB7-F0811EAFD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1" y="3658961"/>
                <a:ext cx="4118692" cy="369332"/>
              </a:xfrm>
              <a:prstGeom prst="rect">
                <a:avLst/>
              </a:prstGeom>
              <a:blipFill>
                <a:blip r:embed="rId10"/>
                <a:stretch>
                  <a:fillRect l="-1923" r="-1036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7E1DFF-3257-4FBB-BD62-ABD4454A2B21}"/>
                  </a:ext>
                </a:extLst>
              </p:cNvPr>
              <p:cNvSpPr txBox="1"/>
              <p:nvPr/>
            </p:nvSpPr>
            <p:spPr>
              <a:xfrm>
                <a:off x="7985760" y="3520461"/>
                <a:ext cx="38607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i="1" dirty="0">
                    <a:latin typeface="Fira Sans" panose="020B0503050000020004" pitchFamily="34" charset="0"/>
                  </a:rPr>
                  <a:t>Choose the experience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i="1" dirty="0">
                    <a:latin typeface="Fira Sans" panose="020B0503050000020004" pitchFamily="34" charset="0"/>
                  </a:rPr>
                  <a:t> with the highest expected utility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7E1DFF-3257-4FBB-BD62-ABD4454A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60" y="3520461"/>
                <a:ext cx="3860718" cy="646331"/>
              </a:xfrm>
              <a:prstGeom prst="rect">
                <a:avLst/>
              </a:prstGeom>
              <a:blipFill>
                <a:blip r:embed="rId11"/>
                <a:stretch>
                  <a:fillRect t="-5660" r="-2686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EA798F6-AAFD-45BC-AD93-E647D3C696C2}"/>
              </a:ext>
            </a:extLst>
          </p:cNvPr>
          <p:cNvGrpSpPr/>
          <p:nvPr/>
        </p:nvGrpSpPr>
        <p:grpSpPr>
          <a:xfrm>
            <a:off x="751841" y="2551615"/>
            <a:ext cx="11094637" cy="596417"/>
            <a:chOff x="751841" y="2625775"/>
            <a:chExt cx="11094637" cy="448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AE072D-1FDD-4264-825C-5736132AF81E}"/>
                    </a:ext>
                  </a:extLst>
                </p:cNvPr>
                <p:cNvSpPr txBox="1"/>
                <p:nvPr/>
              </p:nvSpPr>
              <p:spPr>
                <a:xfrm>
                  <a:off x="751841" y="2625775"/>
                  <a:ext cx="28356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AE072D-1FDD-4264-825C-5736132AF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41" y="2625775"/>
                  <a:ext cx="283564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860" r="-3656" b="-1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172FF7-B641-49A0-9A4D-4882FC5093A0}"/>
                </a:ext>
              </a:extLst>
            </p:cNvPr>
            <p:cNvSpPr txBox="1"/>
            <p:nvPr/>
          </p:nvSpPr>
          <p:spPr>
            <a:xfrm>
              <a:off x="7985760" y="2704539"/>
              <a:ext cx="386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i="1" dirty="0">
                  <a:latin typeface="Fira Sans" panose="020B0503050000020004" pitchFamily="34" charset="0"/>
                </a:rPr>
                <a:t>A single experience (replay event)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F27CC49-E4E0-4EF7-8728-9855D5308217}"/>
              </a:ext>
            </a:extLst>
          </p:cNvPr>
          <p:cNvSpPr txBox="1"/>
          <p:nvPr/>
        </p:nvSpPr>
        <p:spPr>
          <a:xfrm>
            <a:off x="6695440" y="138369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Fira Sans" panose="020B0503050000020004" pitchFamily="34" charset="0"/>
              </a:rPr>
              <a:t>Goal</a:t>
            </a:r>
            <a:r>
              <a:rPr lang="en-GB" dirty="0">
                <a:latin typeface="Fira Sans" panose="020B0503050000020004" pitchFamily="34" charset="0"/>
              </a:rPr>
              <a:t>: To select actions that maximize the expected cumulative discounted reward</a:t>
            </a:r>
            <a:endParaRPr lang="en-GB" i="1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6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AF811-AE5D-420D-94E5-4070F750C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7" r="1" b="41497"/>
          <a:stretch/>
        </p:blipFill>
        <p:spPr>
          <a:xfrm>
            <a:off x="7267309" y="656704"/>
            <a:ext cx="4233810" cy="32561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83733A-178F-4084-ADAC-851CD20F6A73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dirty="0">
                <a:latin typeface="Fira Sans Light" panose="020B0403050000020004" pitchFamily="34" charset="0"/>
                <a:cs typeface="Arial" panose="020B0604020202020204" pitchFamily="34" charset="0"/>
              </a:rPr>
              <a:t>Results 1: PME access improves learning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77BE4-C205-4009-866F-E293C276B5BE}"/>
              </a:ext>
            </a:extLst>
          </p:cNvPr>
          <p:cNvSpPr txBox="1"/>
          <p:nvPr/>
        </p:nvSpPr>
        <p:spPr>
          <a:xfrm>
            <a:off x="206110" y="1397384"/>
            <a:ext cx="6692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‘Grid-world’ environments – move UP, DOWN, LEFT,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Environment 1: Linear track with end reward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Environment 2: 2D room with objects and reward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Fira Sans" panose="020B0503050000020004" pitchFamily="34" charset="0"/>
              </a:rPr>
              <a:t>Softmax</a:t>
            </a:r>
            <a:r>
              <a:rPr lang="en-GB" sz="2000" dirty="0">
                <a:latin typeface="Fira Sans" panose="020B0503050000020004" pitchFamily="34" charset="0"/>
              </a:rPr>
              <a:t> action decisions at each state (balance of exploration vs. exploitation)</a:t>
            </a:r>
          </a:p>
          <a:p>
            <a:br>
              <a:rPr lang="en-GB" sz="2000" dirty="0">
                <a:latin typeface="Fira Sans" panose="020B0503050000020004" pitchFamily="34" charset="0"/>
              </a:rPr>
            </a:br>
            <a:br>
              <a:rPr lang="en-GB" sz="2000" dirty="0">
                <a:latin typeface="Fira Sans" panose="020B0503050000020004" pitchFamily="34" charset="0"/>
              </a:rPr>
            </a:br>
            <a:endParaRPr lang="en-GB" sz="2000" dirty="0">
              <a:latin typeface="Fira Sans" panose="020B0503050000020004" pitchFamily="34" charset="0"/>
            </a:endParaRPr>
          </a:p>
          <a:p>
            <a:endParaRPr lang="en-GB" sz="2000" dirty="0">
              <a:latin typeface="Fira Sans" panose="020B0503050000020004" pitchFamily="34" charset="0"/>
            </a:endParaRPr>
          </a:p>
          <a:p>
            <a:endParaRPr lang="en-GB" sz="2000" dirty="0">
              <a:latin typeface="Fira Sans" panose="020B0503050000020004" pitchFamily="34" charset="0"/>
            </a:endParaRPr>
          </a:p>
          <a:p>
            <a:endParaRPr lang="en-GB" sz="2000" dirty="0">
              <a:latin typeface="Fira Sans" panose="020B0503050000020004" pitchFamily="34" charset="0"/>
            </a:endParaRPr>
          </a:p>
          <a:p>
            <a:endParaRPr lang="en-GB" sz="2000" dirty="0">
              <a:latin typeface="Fira Sans" panose="020B05030500000200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E2450-3CA5-40DB-9739-69570B54D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09" b="42678"/>
          <a:stretch/>
        </p:blipFill>
        <p:spPr>
          <a:xfrm>
            <a:off x="3778070" y="3896569"/>
            <a:ext cx="3088637" cy="27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D558D-3214-4772-8104-36CAB5923C4D}"/>
              </a:ext>
            </a:extLst>
          </p:cNvPr>
          <p:cNvSpPr txBox="1"/>
          <p:nvPr/>
        </p:nvSpPr>
        <p:spPr>
          <a:xfrm>
            <a:off x="7155549" y="4264667"/>
            <a:ext cx="492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Reverse replay after 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B97EC-C748-4B36-A91C-67607ADE04AD}"/>
              </a:ext>
            </a:extLst>
          </p:cNvPr>
          <p:cNvSpPr txBox="1"/>
          <p:nvPr/>
        </p:nvSpPr>
        <p:spPr>
          <a:xfrm>
            <a:off x="7155548" y="6001241"/>
            <a:ext cx="492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Prospective activation before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6A266-77FB-4AD2-8D77-0CFBF73E0AE2}"/>
              </a:ext>
            </a:extLst>
          </p:cNvPr>
          <p:cNvSpPr txBox="1"/>
          <p:nvPr/>
        </p:nvSpPr>
        <p:spPr>
          <a:xfrm>
            <a:off x="7155548" y="5111450"/>
            <a:ext cx="492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Sans" panose="020B0503050000020004" pitchFamily="34" charset="0"/>
              </a:rPr>
              <a:t>‘Offline’ reactivation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FE1B-9778-41A2-AC05-53567882677B}"/>
              </a:ext>
            </a:extLst>
          </p:cNvPr>
          <p:cNvSpPr txBox="1"/>
          <p:nvPr/>
        </p:nvSpPr>
        <p:spPr>
          <a:xfrm>
            <a:off x="683629" y="5111450"/>
            <a:ext cx="492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Fira Sans" panose="020B0503050000020004" pitchFamily="34" charset="0"/>
              </a:rPr>
              <a:t>Three ways to learn:</a:t>
            </a:r>
          </a:p>
        </p:txBody>
      </p:sp>
    </p:spTree>
    <p:extLst>
      <p:ext uri="{BB962C8B-B14F-4D97-AF65-F5344CB8AC3E}">
        <p14:creationId xmlns:p14="http://schemas.microsoft.com/office/powerpoint/2010/main" val="36016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1152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Fira Sans</vt:lpstr>
      <vt:lpstr>Fira Sans ExtraLight</vt:lpstr>
      <vt:lpstr>Fira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talfan_evans@outlook.com</dc:creator>
  <cp:lastModifiedBy>Evans, Talfan</cp:lastModifiedBy>
  <cp:revision>124</cp:revision>
  <dcterms:created xsi:type="dcterms:W3CDTF">2017-12-13T12:14:45Z</dcterms:created>
  <dcterms:modified xsi:type="dcterms:W3CDTF">2018-02-05T14:13:42Z</dcterms:modified>
</cp:coreProperties>
</file>