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00F1-59B1-4739-BBF5-B55775EF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25EE6-B5CD-4E0E-B00E-FE5B464A9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3B6EF-833A-4701-A81A-49234780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1864-FEE5-4133-A7A2-71FD2CE6C43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6CC8-F410-4978-A503-F4CB27EA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E866-D1C1-4777-8833-E4FB3654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BAB8-FACF-4C8C-B717-2DD4F024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4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37B0-1D6E-4284-AEE3-C65E1B9A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D9F6F-AB11-4415-B499-BA2F5C3C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B083-6CDD-47CD-91DE-B7C817F6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1864-FEE5-4133-A7A2-71FD2CE6C43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BB36-5726-4808-B299-96A50757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1301-245E-415A-ABD2-3A8FA60A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BAB8-FACF-4C8C-B717-2DD4F024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2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4A2C0-B7B9-4469-9490-5DB11C078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DC3B4-DF3D-4264-9483-530ED9CD8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5BB62-6BEA-43B0-BBF3-5EB403A1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1864-FEE5-4133-A7A2-71FD2CE6C43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4B03-741C-4C05-A0B0-50ADC7DC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069B-842F-4AFD-98E2-1FEBE6C2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BAB8-FACF-4C8C-B717-2DD4F024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9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5272-2E24-480F-929F-294C028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18D3-AAFC-4A0A-A848-0B0ED9CC8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4A15-C183-4223-8184-EB5B8DB6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1864-FEE5-4133-A7A2-71FD2CE6C43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0BD22-AA7A-47F6-90C0-E0D6B0C6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797B-F858-4B40-9BF4-1A227E92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BAB8-FACF-4C8C-B717-2DD4F024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3EAF-E180-4BF9-B980-15ACE00B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3CDD4-1377-4D36-9A36-AFA4E8D2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585A-FAB2-4689-9287-AE5B352D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1864-FEE5-4133-A7A2-71FD2CE6C43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9468-B7FC-459E-AB8F-B8152872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B015-C40A-48C9-BA31-B09DBDE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BAB8-FACF-4C8C-B717-2DD4F024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CFBF-3FD5-4B68-9D1C-950DE4A2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189F-11B4-472B-B7EE-CB7E3D84D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10EB6-4C0A-44F0-A60F-AABD9B0DD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1C37F-1001-4522-B06C-1123F72D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1864-FEE5-4133-A7A2-71FD2CE6C43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89383-724E-4A0A-884F-1332BA77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FD7C0-5A94-499A-B1A3-B7BBD14B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BAB8-FACF-4C8C-B717-2DD4F024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E26F-6275-44D6-8855-31286A0C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1C9C-5FA7-44A0-B47D-200ABC638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0A7DF-F51E-4DB3-B7E1-4F99183D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777EC-4ED0-4FDD-83A7-8A532F2C7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309FB-FC60-4255-B5AC-87A90F221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13B35-2489-48D9-8190-FB2ABEEC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1864-FEE5-4133-A7A2-71FD2CE6C43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4566F-766A-4576-A244-224BBC7E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1369A-9A1B-4EFE-9C9D-9650335F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BAB8-FACF-4C8C-B717-2DD4F024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7A8D-9CAF-4A52-A7C3-F93E2C2B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EA239-4044-49ED-82ED-E650EFB1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1864-FEE5-4133-A7A2-71FD2CE6C43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AE5F2-29A7-4FAB-9A9F-4861DA44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BEC32-B72E-4241-BBC1-8D88C8BF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BAB8-FACF-4C8C-B717-2DD4F024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DCBC3-7539-4252-82D2-7A1CE3F6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1864-FEE5-4133-A7A2-71FD2CE6C43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A8724-CD86-457F-AC47-2FB8927F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034A7-DB72-4669-AE13-1DFAB57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BAB8-FACF-4C8C-B717-2DD4F024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6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D950-1673-49BA-A3A0-EB7C8354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8DA2-A0AE-41E8-B669-6EEE4B2F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55E85-7D84-4DCF-9B1A-3E2C91B8D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8FD23-C955-471E-BBFA-1B3F360A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1864-FEE5-4133-A7A2-71FD2CE6C43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258D5-1BFC-44EC-9899-3EB959AB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9FA31-DDB4-4F7F-A7A9-05CBF084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BAB8-FACF-4C8C-B717-2DD4F024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9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3434-F862-4CEE-A842-0B05AA53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C1DA0-B3BE-4FB8-BE16-7F792E6ED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BB611-5E31-4AD5-A8BD-6E1941682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DAB25-613B-4C38-97D5-47102D13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1864-FEE5-4133-A7A2-71FD2CE6C43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A8DD-D4DF-4C05-B19D-5DD8173D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3B76A-8CE6-473B-9AB5-F57E526F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BAB8-FACF-4C8C-B717-2DD4F024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8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32427-90C6-4B82-8DDA-67005298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A6246-9F1B-4742-9972-937BD5CDF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C321-E1E7-4C8B-B143-FE45F6865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21864-FEE5-4133-A7A2-71FD2CE6C43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3B341-46EA-4A50-AECD-1A504755C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B54E-6B09-47AC-B4D3-590562256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BAB8-FACF-4C8C-B717-2DD4F024B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demany1@gmail.com" TargetMode="External"/><Relationship Id="rId2" Type="http://schemas.openxmlformats.org/officeDocument/2006/relationships/hyperlink" Target="mailto:talfik2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lfik2/Data-Glacier-Data-Ba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77CC-3287-4FA7-9CA2-C39E1E221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WEEK 11 DELIVERABLES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EE42-1A5C-412D-8967-81F534908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Name: Data Bank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Tevfik SASTIM,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talfik22@gmail.com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Turkey, Self- Employed, Data Science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Marelly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Escelade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u="none" strike="noStrike" dirty="0">
                <a:solidFill>
                  <a:srgbClr val="3A6D99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idemany1@gmail.com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Peru, Self- Employed, Data Science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C822D-27CD-4A54-8085-37A72120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073F47-CCFD-4DD8-BF1F-194C1C677D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3725" t="9405" r="12359" b="47779"/>
          <a:stretch/>
        </p:blipFill>
        <p:spPr bwMode="auto">
          <a:xfrm>
            <a:off x="4038600" y="2256243"/>
            <a:ext cx="7188199" cy="234212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414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D65D2-14F3-4956-9A82-71D5AD92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Github Repo Link</a:t>
            </a:r>
            <a:br>
              <a:rPr lang="en-US" sz="5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6014-4D44-48EA-ACF4-2A08526F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indent="457200">
              <a:spcAft>
                <a:spcPts val="800"/>
              </a:spcAft>
            </a:pPr>
            <a:r>
              <a:rPr lang="en-US" sz="2200">
                <a:effectLst/>
                <a:latin typeface="CIDFont+F1"/>
                <a:ea typeface="Calibri" panose="020F0502020204030204" pitchFamily="34" charset="0"/>
                <a:cs typeface="CIDFont+F1"/>
              </a:rPr>
              <a:t>Github Repo link: https://github.com/talfik2/Data-Glacier-Data-Bank-Bank-Marketing-Group-Project</a:t>
            </a:r>
            <a:endParaRPr lang="en-US" sz="2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spcAft>
                <a:spcPts val="800"/>
              </a:spcAft>
            </a:pPr>
            <a:r>
              <a:rPr lang="en-US" sz="2200">
                <a:effectLst/>
                <a:latin typeface="CIDFont+F1"/>
                <a:ea typeface="Calibri" panose="020F0502020204030204" pitchFamily="34" charset="0"/>
                <a:cs typeface="CIDFont+F1"/>
              </a:rPr>
              <a:t>Link for Step 5: </a:t>
            </a:r>
            <a:r>
              <a:rPr lang="en-US" sz="2200" u="sng">
                <a:effectLst/>
                <a:latin typeface="CIDFont+F1"/>
                <a:ea typeface="Calibri" panose="020F0502020204030204" pitchFamily="34" charset="0"/>
                <a:cs typeface="CIDFont+F1"/>
                <a:hlinkClick r:id="rId2"/>
              </a:rPr>
              <a:t>https://github.com/talfik2/Data-Glacier-Data-Bank</a:t>
            </a:r>
            <a:r>
              <a:rPr lang="en-US" sz="2200">
                <a:effectLst/>
                <a:latin typeface="CIDFont+F1"/>
                <a:ea typeface="Calibri" panose="020F0502020204030204" pitchFamily="34" charset="0"/>
                <a:cs typeface="CIDFont+F1"/>
              </a:rPr>
              <a:t> Bank-Marketing-Group-Project/tree/Step-5-Model-evaluation</a:t>
            </a:r>
            <a:endParaRPr lang="en-US" sz="2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5533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6E4C2-20E3-49FB-9323-2BA0E5D7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indent="457200">
              <a:spcAft>
                <a:spcPts val="800"/>
              </a:spcAft>
            </a:pPr>
            <a:r>
              <a:rPr lang="en-US" sz="2600">
                <a:effectLst/>
                <a:latin typeface="CIDFont+F2"/>
                <a:ea typeface="Calibri" panose="020F0502020204030204" pitchFamily="34" charset="0"/>
                <a:cs typeface="CIDFont+F2"/>
              </a:rPr>
              <a:t>EDA Presentation and proposed</a:t>
            </a:r>
            <a:br>
              <a:rPr lang="tr-TR" sz="2600">
                <a:effectLst/>
                <a:latin typeface="CIDFont+F2"/>
                <a:ea typeface="Calibri" panose="020F0502020204030204" pitchFamily="34" charset="0"/>
                <a:cs typeface="CIDFont+F2"/>
              </a:rPr>
            </a:br>
            <a:r>
              <a:rPr lang="en-US" sz="2600">
                <a:effectLst/>
                <a:latin typeface="CIDFont+F2"/>
                <a:ea typeface="Calibri" panose="020F0502020204030204" pitchFamily="34" charset="0"/>
                <a:cs typeface="CIDFont+F2"/>
              </a:rPr>
              <a:t>modeling</a:t>
            </a:r>
            <a:r>
              <a:rPr lang="tr-TR" sz="26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>
                <a:effectLst/>
                <a:latin typeface="CIDFont+F2"/>
                <a:ea typeface="Calibri" panose="020F0502020204030204" pitchFamily="34" charset="0"/>
                <a:cs typeface="CIDFont+F2"/>
              </a:rPr>
              <a:t>technique</a:t>
            </a:r>
            <a:b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5E7B-3D7E-4EB9-B117-89491D55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indent="457200">
              <a:spcAft>
                <a:spcPts val="800"/>
              </a:spcAft>
            </a:pPr>
            <a:r>
              <a:rPr lang="en-US" sz="2200">
                <a:effectLst/>
                <a:latin typeface="CIDFont+F1"/>
                <a:ea typeface="Calibri" panose="020F0502020204030204" pitchFamily="34" charset="0"/>
                <a:cs typeface="CIDFont+F1"/>
              </a:rPr>
              <a:t>This step is completed by Tevfik SASTIM. In this step,</a:t>
            </a:r>
            <a:r>
              <a:rPr lang="tr-TR" sz="22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effectLst/>
                <a:latin typeface="CIDFont+F1"/>
                <a:ea typeface="Calibri" panose="020F0502020204030204" pitchFamily="34" charset="0"/>
                <a:cs typeface="CIDFont+F1"/>
              </a:rPr>
              <a:t>Model’s measure metric is set as F1 Score as our data is highly</a:t>
            </a:r>
            <a:r>
              <a:rPr lang="tr-TR" sz="22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>
                <a:effectLst/>
                <a:latin typeface="CIDFont+F1"/>
                <a:ea typeface="Calibri" panose="020F0502020204030204" pitchFamily="34" charset="0"/>
                <a:cs typeface="CIDFont+F1"/>
              </a:rPr>
              <a:t>imbalanced.</a:t>
            </a:r>
            <a:endParaRPr lang="tr-TR" sz="2200">
              <a:effectLst/>
              <a:latin typeface="CIDFont+F1"/>
              <a:ea typeface="Calibri" panose="020F0502020204030204" pitchFamily="34" charset="0"/>
              <a:cs typeface="CIDFont+F1"/>
            </a:endParaRPr>
          </a:p>
          <a:p>
            <a:pPr indent="457200">
              <a:spcAft>
                <a:spcPts val="800"/>
              </a:spcAft>
            </a:pPr>
            <a:r>
              <a:rPr lang="en-US" sz="2200">
                <a:effectLst/>
                <a:latin typeface="CIDFont+F1"/>
                <a:ea typeface="Times New Roman" panose="02020603050405020304" pitchFamily="18" charset="0"/>
                <a:cs typeface="CIDFont+F1"/>
              </a:rPr>
              <a:t>Moreover, model is evaluated by Bias – Variance Tradeoff,</a:t>
            </a:r>
            <a:endParaRPr lang="en-US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800"/>
              </a:spcAft>
            </a:pPr>
            <a:endParaRPr lang="en-US" sz="2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7EE73-9354-4104-BCBC-5D4C6BF49080}"/>
              </a:ext>
            </a:extLst>
          </p:cNvPr>
          <p:cNvPicPr/>
          <p:nvPr/>
        </p:nvPicPr>
        <p:blipFill rotWithShape="1">
          <a:blip r:embed="rId2"/>
          <a:srcRect l="19512" t="37037" r="21461" b="35920"/>
          <a:stretch/>
        </p:blipFill>
        <p:spPr bwMode="auto">
          <a:xfrm>
            <a:off x="4654296" y="1713053"/>
            <a:ext cx="6903720" cy="314160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026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4C65D-2BDD-4D29-8D70-11BCABD5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>
                <a:effectLst/>
                <a:latin typeface="CIDFont+F2"/>
                <a:ea typeface="Calibri" panose="020F0502020204030204" pitchFamily="34" charset="0"/>
                <a:cs typeface="CIDFont+F2"/>
              </a:rPr>
              <a:t>EDA Presentation and proposed</a:t>
            </a:r>
            <a:br>
              <a:rPr lang="tr-TR" sz="3000">
                <a:effectLst/>
                <a:latin typeface="CIDFont+F2"/>
                <a:ea typeface="Calibri" panose="020F0502020204030204" pitchFamily="34" charset="0"/>
                <a:cs typeface="CIDFont+F2"/>
              </a:rPr>
            </a:br>
            <a:r>
              <a:rPr lang="en-US" sz="3000">
                <a:effectLst/>
                <a:latin typeface="CIDFont+F2"/>
                <a:ea typeface="Calibri" panose="020F0502020204030204" pitchFamily="34" charset="0"/>
                <a:cs typeface="CIDFont+F2"/>
              </a:rPr>
              <a:t>modeling</a:t>
            </a:r>
            <a:r>
              <a:rPr lang="tr-TR" sz="30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000">
                <a:effectLst/>
                <a:latin typeface="CIDFont+F2"/>
                <a:ea typeface="Calibri" panose="020F0502020204030204" pitchFamily="34" charset="0"/>
                <a:cs typeface="CIDFont+F2"/>
              </a:rPr>
              <a:t>technique</a:t>
            </a:r>
            <a:endParaRPr lang="en-US" sz="30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C2A4-76F8-4CCD-BA7C-0CB4618C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And it is validated by Traditional Validation, K – fold Cross Validation &amp; Randomized Search CV.</a:t>
            </a:r>
            <a:br>
              <a:rPr lang="en-US" sz="220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</a:b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22744-2CA6-4DCE-850F-BB6386239C70}"/>
              </a:ext>
            </a:extLst>
          </p:cNvPr>
          <p:cNvPicPr/>
          <p:nvPr/>
        </p:nvPicPr>
        <p:blipFill rotWithShape="1">
          <a:blip r:embed="rId2"/>
          <a:srcRect l="24140" t="9406" r="25596" b="3585"/>
          <a:stretch/>
        </p:blipFill>
        <p:spPr bwMode="auto">
          <a:xfrm>
            <a:off x="4919241" y="314368"/>
            <a:ext cx="6641823" cy="638552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859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BCB46-CA91-4308-BC6B-43F34576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 dirty="0">
                <a:effectLst/>
                <a:latin typeface="CIDFont+F1"/>
                <a:ea typeface="Calibri" panose="020F0502020204030204" pitchFamily="34" charset="0"/>
                <a:cs typeface="CIDFont+F1"/>
              </a:rPr>
              <a:t>Final Recommendation</a:t>
            </a:r>
            <a:br>
              <a:rPr lang="en-US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97E5-4438-426B-A0AE-057965A4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Recommended models for this dataset are:</a:t>
            </a:r>
            <a:endParaRPr lang="en-US" sz="2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Recommended Model without Randomized CV</a:t>
            </a:r>
            <a:r>
              <a:rPr lang="tr-TR" sz="220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:</a:t>
            </a:r>
          </a:p>
          <a:p>
            <a:pPr marL="457200" lvl="1" indent="0">
              <a:buNone/>
            </a:pPr>
            <a:endParaRPr lang="tr-TR" sz="2200">
              <a:effectLst/>
              <a:latin typeface="Calibri Light" panose="020F03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4C5F9-277F-4654-8EB0-FC291518F05D}"/>
              </a:ext>
            </a:extLst>
          </p:cNvPr>
          <p:cNvPicPr/>
          <p:nvPr/>
        </p:nvPicPr>
        <p:blipFill rotWithShape="1">
          <a:blip r:embed="rId2"/>
          <a:srcRect l="15376" t="43210" r="18652" b="24456"/>
          <a:stretch/>
        </p:blipFill>
        <p:spPr bwMode="auto">
          <a:xfrm>
            <a:off x="4645001" y="1666755"/>
            <a:ext cx="7091727" cy="35515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9181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15452-CF0D-4B15-B62A-6BC0E49B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>
                <a:effectLst/>
                <a:latin typeface="CIDFont+F1"/>
                <a:ea typeface="Calibri" panose="020F0502020204030204" pitchFamily="34" charset="0"/>
                <a:cs typeface="CIDFont+F1"/>
              </a:rPr>
              <a:t>Final Recommendation</a:t>
            </a:r>
            <a:endParaRPr lang="en-US" sz="50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F027-6223-4487-9AB6-764D5D9F0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Recommended Model with Randomized CV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8F066-5D21-470F-A0FE-48CCAC8E7552}"/>
              </a:ext>
            </a:extLst>
          </p:cNvPr>
          <p:cNvPicPr/>
          <p:nvPr/>
        </p:nvPicPr>
        <p:blipFill rotWithShape="1">
          <a:blip r:embed="rId2"/>
          <a:srcRect l="15667" t="17571" r="16500" b="34724"/>
          <a:stretch/>
        </p:blipFill>
        <p:spPr bwMode="auto">
          <a:xfrm>
            <a:off x="5231758" y="1920981"/>
            <a:ext cx="6412374" cy="344967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148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89D6E-085D-4953-A9C1-A175FF27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>
                <a:effectLst/>
                <a:latin typeface="CIDFont+F1"/>
                <a:ea typeface="Calibri" panose="020F0502020204030204" pitchFamily="34" charset="0"/>
                <a:cs typeface="CIDFont+F1"/>
              </a:rPr>
              <a:t>Final Recommendation</a:t>
            </a:r>
            <a:endParaRPr lang="en-US" sz="3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7E17-DAEF-4706-9B5C-7FC8588C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I stated </a:t>
            </a:r>
            <a:r>
              <a:rPr lang="tr-TR" sz="2200"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the previous slide</a:t>
            </a:r>
            <a:r>
              <a:rPr lang="en-US" sz="22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because F1 Score without Randomized CV performed better, my final recommendation is the pipeline without Randomized CV.</a:t>
            </a:r>
            <a:endParaRPr lang="en-US" sz="2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82B83-A27C-464D-80A5-C5223D520B9E}"/>
              </a:ext>
            </a:extLst>
          </p:cNvPr>
          <p:cNvPicPr/>
          <p:nvPr/>
        </p:nvPicPr>
        <p:blipFill rotWithShape="1">
          <a:blip r:embed="rId2"/>
          <a:srcRect l="15376" t="43210" r="18652" b="24456"/>
          <a:stretch/>
        </p:blipFill>
        <p:spPr bwMode="auto">
          <a:xfrm>
            <a:off x="4654296" y="1770927"/>
            <a:ext cx="7059284" cy="306729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184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CIDFont+F1</vt:lpstr>
      <vt:lpstr>CIDFont+F2</vt:lpstr>
      <vt:lpstr>Helvetica</vt:lpstr>
      <vt:lpstr>Times New Roman</vt:lpstr>
      <vt:lpstr>Office Theme</vt:lpstr>
      <vt:lpstr>WEEK 11 DELIVERABLES</vt:lpstr>
      <vt:lpstr> </vt:lpstr>
      <vt:lpstr>Github Repo Link </vt:lpstr>
      <vt:lpstr>EDA Presentation and proposed modeling technique </vt:lpstr>
      <vt:lpstr>EDA Presentation and proposed modeling technique</vt:lpstr>
      <vt:lpstr>Final Recommendation </vt:lpstr>
      <vt:lpstr>Final Recommendation</vt:lpstr>
      <vt:lpstr>Final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 DELIVERABLES</dc:title>
  <dc:creator>Tevfik SASTIM</dc:creator>
  <cp:lastModifiedBy>Tevfik SASTIM</cp:lastModifiedBy>
  <cp:revision>1</cp:revision>
  <dcterms:created xsi:type="dcterms:W3CDTF">2021-06-03T09:40:47Z</dcterms:created>
  <dcterms:modified xsi:type="dcterms:W3CDTF">2021-06-03T09:49:36Z</dcterms:modified>
</cp:coreProperties>
</file>