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6E5C-642C-483D-ADFD-1A49D5B87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41AAE-7439-4950-B72B-89C1D8B64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1DEF2-FA25-4F1D-B0A6-4079143F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01A28-AFBC-4833-A641-C22EF594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6E890-5405-4691-811C-B0032661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79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E8B0-9622-44EE-9B4E-8A64F72B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FEBA5-EB06-4823-AC2E-A9BDF11AC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437E-1497-490E-A1BC-57B386A6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8294-2620-49A5-9B94-44502F55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DBCD0-4924-46FF-A239-6192957E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12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6225C-A36F-4641-9BC2-5483FD736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76E3C-011C-4CDC-AEB9-02683CC35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B8314-118E-4309-865C-47405321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8C487-8459-49BD-B52A-B2B00505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294C-8A01-4D91-A304-47E85140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2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5DA7-1AFE-478B-B1FA-36C6460E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8801-4739-4FB8-8695-2D79589F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D991-3937-4C46-840D-8874B2F2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DD5F9-B84C-45C4-82C2-1A75FE6A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00BF-8013-4A91-9935-1391F156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38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0BB2-F3E1-4B46-8707-DD21AE4A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EAFFC-9222-4685-A990-914053F7F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BA71-7F59-492A-8DC3-34D2C651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0153A-1F0A-4843-BF9B-014DC1F6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37D2A-63BC-42E9-BB0D-5CFA41AD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2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9A15-2631-42E3-8CF4-09D1EDB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D84E-B433-44D2-8004-AB46E6C9F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FFFA7-4F02-4CCC-8E94-B8A41825C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5798D-A40F-45EB-86D8-A78068F0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932E-92D9-41F4-9D7C-1C8FDCB4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9EBB2-C7C7-41FF-B89C-619270FD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3B78-4FCF-48A8-83FD-24CA365B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785B6-4340-4238-9F18-C7C3192DD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F3AF1-AAC0-4350-B18B-BECAA582B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7F418-B4B8-49C5-BED9-263F2612F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13F17-B0D9-4882-9D2A-17A77F09A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51F6-FC2C-4DCF-8606-5754B177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18B2D-9D1C-459F-8842-A265BAB0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C572D-E191-4428-AC4C-85FE1B9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41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FF2A-ECED-4775-9188-D82D2772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9D707-E90B-4A23-89C9-E706649A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F8A43-369F-4892-9A95-49F8225C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73180-DF2F-42DC-B22E-67FCBF24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3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AF3FA-D130-4449-A41B-4CFC884F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F1CF8-118A-43CA-BFF6-587A3BDE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126AC-A387-441F-9649-A843FAA9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1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0648-357F-404A-904F-F3F931C9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C727-4F64-4115-A8FB-2843F199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D4A53-BB79-4781-BFB3-01B149B01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025E7-9013-4E8B-9E63-8797F98F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584D9-6336-496A-97EF-69547AEB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A17F0-9EAB-4A5B-AB0A-98C61D3F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92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F28A-56E7-4A09-B4F2-9B4F8416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0F2BA-88FD-47ED-805E-EF248A9F7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1F3AB-7182-45BD-9EFB-52129D161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9F275-0FB3-4174-A6D7-BE318176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9E7F9-9B98-4439-8C17-87365AA8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4BD5B-5E0F-4180-9E88-3C35ED3F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71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1433D-6B2E-41A6-84BC-89DC249F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A5535-A209-41C7-8CE5-4181EB9D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CF08-CF7A-4505-9F3F-17450DE6B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5E70-22ED-4931-A57F-15FCCA1F0CAE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A304-64DF-4BC9-9389-AD67FBD38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528F-6A51-4672-B257-DDE7D8202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3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02AF50-22A1-4EB5-BA82-120F60283B75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5556836" y="1094017"/>
            <a:ext cx="765397" cy="5907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711B54-4820-4789-A075-62E45327848E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2792337" y="1104861"/>
            <a:ext cx="650907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E16392-5130-44D5-B26B-09610AE201B8}"/>
              </a:ext>
            </a:extLst>
          </p:cNvPr>
          <p:cNvCxnSpPr>
            <a:cxnSpLocks/>
            <a:stCxn id="7" idx="5"/>
            <a:endCxn id="17" idx="2"/>
          </p:cNvCxnSpPr>
          <p:nvPr/>
        </p:nvCxnSpPr>
        <p:spPr>
          <a:xfrm>
            <a:off x="2792337" y="1838869"/>
            <a:ext cx="644685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FE2C905-F1F3-47A4-AC0E-CF3C67181A4A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4789577" y="1104861"/>
            <a:ext cx="655334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4B00FC-9D90-4FFF-B2A1-CB5649616872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4789577" y="1838869"/>
            <a:ext cx="655334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ED7F511-1A79-4103-A2ED-62AF5CCF801C}"/>
              </a:ext>
            </a:extLst>
          </p:cNvPr>
          <p:cNvSpPr/>
          <p:nvPr/>
        </p:nvSpPr>
        <p:spPr>
          <a:xfrm>
            <a:off x="1492903" y="153159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  <a:endParaRPr lang="en-GB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871F717-D7B3-491B-8643-E1E7A2B1A1E4}"/>
              </a:ext>
            </a:extLst>
          </p:cNvPr>
          <p:cNvSpPr/>
          <p:nvPr/>
        </p:nvSpPr>
        <p:spPr>
          <a:xfrm>
            <a:off x="2485058" y="153159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F8D2CF-3F03-43F9-AE6D-B2A59734A65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52903" y="171159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AEF9F6C-678A-4AF8-A9A2-06E1C78D357B}"/>
              </a:ext>
            </a:extLst>
          </p:cNvPr>
          <p:cNvSpPr/>
          <p:nvPr/>
        </p:nvSpPr>
        <p:spPr>
          <a:xfrm>
            <a:off x="3443244" y="92486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2a</a:t>
            </a:r>
            <a:endParaRPr lang="en-GB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2EAF98D-181C-438B-8C7F-CEA869EBBD09}"/>
              </a:ext>
            </a:extLst>
          </p:cNvPr>
          <p:cNvSpPr/>
          <p:nvPr/>
        </p:nvSpPr>
        <p:spPr>
          <a:xfrm>
            <a:off x="3437022" y="212229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2b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FE38A5-7402-4377-87B6-42D20464561E}"/>
              </a:ext>
            </a:extLst>
          </p:cNvPr>
          <p:cNvSpPr txBox="1"/>
          <p:nvPr/>
        </p:nvSpPr>
        <p:spPr>
          <a:xfrm>
            <a:off x="1361887" y="1879682"/>
            <a:ext cx="59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Create</a:t>
            </a:r>
            <a:endParaRPr lang="en-GB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AF4E44-7DDD-43AE-9384-6019D200D7A2}"/>
              </a:ext>
            </a:extLst>
          </p:cNvPr>
          <p:cNvSpPr txBox="1"/>
          <p:nvPr/>
        </p:nvSpPr>
        <p:spPr>
          <a:xfrm>
            <a:off x="2263065" y="1889403"/>
            <a:ext cx="756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Submit</a:t>
            </a:r>
            <a:endParaRPr lang="en-GB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85B274-268F-4F51-BF61-7F8A0D2ECE99}"/>
              </a:ext>
            </a:extLst>
          </p:cNvPr>
          <p:cNvSpPr txBox="1"/>
          <p:nvPr/>
        </p:nvSpPr>
        <p:spPr>
          <a:xfrm>
            <a:off x="3221541" y="1281993"/>
            <a:ext cx="9074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 err="1"/>
              <a:t>Pay</a:t>
            </a:r>
            <a:r>
              <a:rPr lang="fr-FR" dirty="0"/>
              <a:t> </a:t>
            </a:r>
            <a:r>
              <a:rPr lang="fr-FR" dirty="0" err="1"/>
              <a:t>deposit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219F3C-AE84-4B01-8382-B986475D1AD0}"/>
              </a:ext>
            </a:extLst>
          </p:cNvPr>
          <p:cNvSpPr txBox="1"/>
          <p:nvPr/>
        </p:nvSpPr>
        <p:spPr>
          <a:xfrm>
            <a:off x="3180518" y="2474618"/>
            <a:ext cx="9074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 err="1"/>
              <a:t>Pay</a:t>
            </a:r>
            <a:r>
              <a:rPr lang="fr-FR" dirty="0"/>
              <a:t> </a:t>
            </a:r>
            <a:r>
              <a:rPr lang="fr-FR" dirty="0" err="1"/>
              <a:t>totality</a:t>
            </a:r>
            <a:endParaRPr lang="en-GB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67ABB1-B2A6-43DE-87EB-AB078640F0F0}"/>
              </a:ext>
            </a:extLst>
          </p:cNvPr>
          <p:cNvCxnSpPr>
            <a:cxnSpLocks/>
          </p:cNvCxnSpPr>
          <p:nvPr/>
        </p:nvCxnSpPr>
        <p:spPr>
          <a:xfrm>
            <a:off x="3797422" y="1104861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07E1A51-0F79-43FD-BFE4-DF46EC6675C3}"/>
              </a:ext>
            </a:extLst>
          </p:cNvPr>
          <p:cNvSpPr/>
          <p:nvPr/>
        </p:nvSpPr>
        <p:spPr>
          <a:xfrm>
            <a:off x="4429577" y="924861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3a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911E72-F3B7-44CD-9EA0-8B6CD7F39EB1}"/>
              </a:ext>
            </a:extLst>
          </p:cNvPr>
          <p:cNvSpPr txBox="1"/>
          <p:nvPr/>
        </p:nvSpPr>
        <p:spPr>
          <a:xfrm rot="5400000" flipV="1">
            <a:off x="3967032" y="1582418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Aknowledge</a:t>
            </a:r>
            <a:endParaRPr lang="en-GB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0CDCF9-990E-423A-9224-BCF698692906}"/>
              </a:ext>
            </a:extLst>
          </p:cNvPr>
          <p:cNvCxnSpPr>
            <a:cxnSpLocks/>
          </p:cNvCxnSpPr>
          <p:nvPr/>
        </p:nvCxnSpPr>
        <p:spPr>
          <a:xfrm>
            <a:off x="3797422" y="230229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35047B4A-0C76-4BC3-A6D1-E01CEE4CCA54}"/>
              </a:ext>
            </a:extLst>
          </p:cNvPr>
          <p:cNvSpPr/>
          <p:nvPr/>
        </p:nvSpPr>
        <p:spPr>
          <a:xfrm>
            <a:off x="4429577" y="2122290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3b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2594D0F2-54FA-491B-903F-FB3FD1B349F2}"/>
              </a:ext>
            </a:extLst>
          </p:cNvPr>
          <p:cNvSpPr/>
          <p:nvPr/>
        </p:nvSpPr>
        <p:spPr>
          <a:xfrm>
            <a:off x="5415574" y="1540226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4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72113B-AD55-40F4-A5BB-4D16F97C8B62}"/>
              </a:ext>
            </a:extLst>
          </p:cNvPr>
          <p:cNvSpPr txBox="1"/>
          <p:nvPr/>
        </p:nvSpPr>
        <p:spPr>
          <a:xfrm rot="10800000" flipV="1">
            <a:off x="4941217" y="1924741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Validate</a:t>
            </a:r>
            <a:endParaRPr lang="en-GB" sz="12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2B37E26-426C-44EC-980A-873AC4074087}"/>
              </a:ext>
            </a:extLst>
          </p:cNvPr>
          <p:cNvCxnSpPr>
            <a:cxnSpLocks/>
            <a:stCxn id="65" idx="6"/>
          </p:cNvCxnSpPr>
          <p:nvPr/>
        </p:nvCxnSpPr>
        <p:spPr>
          <a:xfrm>
            <a:off x="7668566" y="1094017"/>
            <a:ext cx="608435" cy="39562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E7B11DC3-7BF5-4A8A-9136-E186D96FE00A}"/>
              </a:ext>
            </a:extLst>
          </p:cNvPr>
          <p:cNvSpPr/>
          <p:nvPr/>
        </p:nvSpPr>
        <p:spPr>
          <a:xfrm>
            <a:off x="6322233" y="914017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5a</a:t>
            </a:r>
            <a:endParaRPr lang="en-GB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B444D6-5D71-4ACE-877F-2EDDF8994A70}"/>
              </a:ext>
            </a:extLst>
          </p:cNvPr>
          <p:cNvCxnSpPr>
            <a:cxnSpLocks/>
          </p:cNvCxnSpPr>
          <p:nvPr/>
        </p:nvCxnSpPr>
        <p:spPr>
          <a:xfrm>
            <a:off x="6676411" y="109401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CDA11C29-1878-4127-A2C4-295C4B46F479}"/>
              </a:ext>
            </a:extLst>
          </p:cNvPr>
          <p:cNvSpPr/>
          <p:nvPr/>
        </p:nvSpPr>
        <p:spPr>
          <a:xfrm>
            <a:off x="7308566" y="91401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6a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D9BE8D-B86A-45FA-A243-41BED28FB45C}"/>
              </a:ext>
            </a:extLst>
          </p:cNvPr>
          <p:cNvSpPr txBox="1"/>
          <p:nvPr/>
        </p:nvSpPr>
        <p:spPr>
          <a:xfrm rot="10800000" flipV="1">
            <a:off x="6876711" y="1250867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Aknowledge</a:t>
            </a:r>
            <a:endParaRPr lang="en-GB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6FD35E-EC6F-4741-B7BC-71FEC97F2FEA}"/>
              </a:ext>
            </a:extLst>
          </p:cNvPr>
          <p:cNvSpPr txBox="1"/>
          <p:nvPr/>
        </p:nvSpPr>
        <p:spPr>
          <a:xfrm>
            <a:off x="5938091" y="1244220"/>
            <a:ext cx="12518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 err="1"/>
              <a:t>Pay</a:t>
            </a:r>
            <a:r>
              <a:rPr lang="fr-FR" dirty="0"/>
              <a:t> balance</a:t>
            </a:r>
            <a:endParaRPr lang="en-GB" dirty="0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7C193EF2-5A03-496C-8546-9179F2AB57E2}"/>
              </a:ext>
            </a:extLst>
          </p:cNvPr>
          <p:cNvSpPr/>
          <p:nvPr/>
        </p:nvSpPr>
        <p:spPr>
          <a:xfrm>
            <a:off x="8254337" y="1149125"/>
            <a:ext cx="1080000" cy="108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2000" b="1" dirty="0">
                <a:solidFill>
                  <a:srgbClr val="FFFF00"/>
                </a:solidFill>
              </a:rPr>
              <a:t>OK</a:t>
            </a:r>
            <a:endParaRPr lang="en-GB" sz="2000" b="1" dirty="0">
              <a:solidFill>
                <a:srgbClr val="FFFF00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1E1FE0D-44AB-45C6-AD7C-00C3A09C7520}"/>
              </a:ext>
            </a:extLst>
          </p:cNvPr>
          <p:cNvCxnSpPr>
            <a:cxnSpLocks/>
            <a:stCxn id="51" idx="6"/>
            <a:endCxn id="68" idx="2"/>
          </p:cNvCxnSpPr>
          <p:nvPr/>
        </p:nvCxnSpPr>
        <p:spPr>
          <a:xfrm flipV="1">
            <a:off x="5775574" y="1689125"/>
            <a:ext cx="2478763" cy="3110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A9291CF-2838-4A10-BA66-8EC454071B8A}"/>
              </a:ext>
            </a:extLst>
          </p:cNvPr>
          <p:cNvGrpSpPr/>
          <p:nvPr/>
        </p:nvGrpSpPr>
        <p:grpSpPr>
          <a:xfrm>
            <a:off x="4899408" y="3084007"/>
            <a:ext cx="2618435" cy="354015"/>
            <a:chOff x="5026461" y="3483853"/>
            <a:chExt cx="2618435" cy="35401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F4FD432-34C3-437A-93A7-FEC5171EC297}"/>
                </a:ext>
              </a:extLst>
            </p:cNvPr>
            <p:cNvSpPr txBox="1"/>
            <p:nvPr/>
          </p:nvSpPr>
          <p:spPr>
            <a:xfrm>
              <a:off x="5026461" y="3538663"/>
              <a:ext cx="2618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Less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than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40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before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start date</a:t>
              </a:r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4" name="Rectangle: Diagonal Corners Rounded 83">
              <a:extLst>
                <a:ext uri="{FF2B5EF4-FFF2-40B4-BE49-F238E27FC236}">
                  <a16:creationId xmlns:a16="http://schemas.microsoft.com/office/drawing/2014/main" id="{E80CC922-5541-47B9-9A22-D7B8FA11674A}"/>
                </a:ext>
              </a:extLst>
            </p:cNvPr>
            <p:cNvSpPr/>
            <p:nvPr/>
          </p:nvSpPr>
          <p:spPr>
            <a:xfrm>
              <a:off x="5135943" y="3483853"/>
              <a:ext cx="2508953" cy="354015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9" name="Right Brace 88">
            <a:extLst>
              <a:ext uri="{FF2B5EF4-FFF2-40B4-BE49-F238E27FC236}">
                <a16:creationId xmlns:a16="http://schemas.microsoft.com/office/drawing/2014/main" id="{FAC9EDC7-3B7A-4FA8-B635-4909D37F9651}"/>
              </a:ext>
            </a:extLst>
          </p:cNvPr>
          <p:cNvSpPr/>
          <p:nvPr/>
        </p:nvSpPr>
        <p:spPr>
          <a:xfrm rot="16200000" flipV="1">
            <a:off x="5439014" y="-3232063"/>
            <a:ext cx="303295" cy="797159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70D125A-CEC1-43B1-96CF-B1390E70D302}"/>
              </a:ext>
            </a:extLst>
          </p:cNvPr>
          <p:cNvGrpSpPr/>
          <p:nvPr/>
        </p:nvGrpSpPr>
        <p:grpSpPr>
          <a:xfrm>
            <a:off x="4899408" y="104264"/>
            <a:ext cx="2618435" cy="354015"/>
            <a:chOff x="4731460" y="532103"/>
            <a:chExt cx="2618435" cy="35401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B3E4E1C-7A34-47FD-82B1-9F00567C2D8C}"/>
                </a:ext>
              </a:extLst>
            </p:cNvPr>
            <p:cNvSpPr txBox="1"/>
            <p:nvPr/>
          </p:nvSpPr>
          <p:spPr>
            <a:xfrm>
              <a:off x="4731460" y="577582"/>
              <a:ext cx="2618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More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than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40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before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start date</a:t>
              </a:r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2" name="Rectangle: Diagonal Corners Rounded 91">
              <a:extLst>
                <a:ext uri="{FF2B5EF4-FFF2-40B4-BE49-F238E27FC236}">
                  <a16:creationId xmlns:a16="http://schemas.microsoft.com/office/drawing/2014/main" id="{66FA792A-535B-441D-A911-0E7667626EC6}"/>
                </a:ext>
              </a:extLst>
            </p:cNvPr>
            <p:cNvSpPr/>
            <p:nvPr/>
          </p:nvSpPr>
          <p:spPr>
            <a:xfrm>
              <a:off x="4840942" y="532103"/>
              <a:ext cx="2508953" cy="354015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9" name="Right Brace 98">
            <a:extLst>
              <a:ext uri="{FF2B5EF4-FFF2-40B4-BE49-F238E27FC236}">
                <a16:creationId xmlns:a16="http://schemas.microsoft.com/office/drawing/2014/main" id="{7B6273B2-2B1F-4AA2-81D8-A66846E63DD5}"/>
              </a:ext>
            </a:extLst>
          </p:cNvPr>
          <p:cNvSpPr/>
          <p:nvPr/>
        </p:nvSpPr>
        <p:spPr>
          <a:xfrm rot="5400000">
            <a:off x="5442787" y="-1166891"/>
            <a:ext cx="303295" cy="797159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EDC143-D5B4-4ED6-9496-A28E82CE6D7E}"/>
              </a:ext>
            </a:extLst>
          </p:cNvPr>
          <p:cNvSpPr/>
          <p:nvPr/>
        </p:nvSpPr>
        <p:spPr>
          <a:xfrm>
            <a:off x="1602297" y="250411"/>
            <a:ext cx="343950" cy="22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7A7412-283A-4616-BA8B-FC1220F108AC}"/>
              </a:ext>
            </a:extLst>
          </p:cNvPr>
          <p:cNvSpPr txBox="1"/>
          <p:nvPr/>
        </p:nvSpPr>
        <p:spPr>
          <a:xfrm>
            <a:off x="1803784" y="220502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 err="1"/>
              <a:t>Individual</a:t>
            </a:r>
            <a:endParaRPr lang="en-GB" sz="10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9137E47-E20E-41FA-B5D8-82C76056753C}"/>
              </a:ext>
            </a:extLst>
          </p:cNvPr>
          <p:cNvSpPr/>
          <p:nvPr/>
        </p:nvSpPr>
        <p:spPr>
          <a:xfrm>
            <a:off x="2668889" y="252093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717639-2AF6-4E16-ABF8-C24A1B6B3DD4}"/>
              </a:ext>
            </a:extLst>
          </p:cNvPr>
          <p:cNvSpPr txBox="1"/>
          <p:nvPr/>
        </p:nvSpPr>
        <p:spPr>
          <a:xfrm>
            <a:off x="2937488" y="222184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Professional</a:t>
            </a:r>
            <a:endParaRPr lang="en-GB" sz="1000" dirty="0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3A468554-47A2-4CA3-9BD6-94335F7175EF}"/>
              </a:ext>
            </a:extLst>
          </p:cNvPr>
          <p:cNvSpPr/>
          <p:nvPr/>
        </p:nvSpPr>
        <p:spPr>
          <a:xfrm>
            <a:off x="1494301" y="4734247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C0</a:t>
            </a:r>
            <a:endParaRPr lang="en-GB" dirty="0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4E3CDC21-0D0B-42D5-B047-5389BDB44724}"/>
              </a:ext>
            </a:extLst>
          </p:cNvPr>
          <p:cNvSpPr/>
          <p:nvPr/>
        </p:nvSpPr>
        <p:spPr>
          <a:xfrm>
            <a:off x="2486456" y="473424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C1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C7403EA-971B-47A8-98DD-6D5E2B8BD025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1854301" y="491424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32DECB4-77DD-46C0-895E-F7F43063CF71}"/>
              </a:ext>
            </a:extLst>
          </p:cNvPr>
          <p:cNvSpPr txBox="1"/>
          <p:nvPr/>
        </p:nvSpPr>
        <p:spPr>
          <a:xfrm>
            <a:off x="1048624" y="5082339"/>
            <a:ext cx="123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Raise</a:t>
            </a:r>
            <a:r>
              <a:rPr lang="fr-FR" sz="1200" dirty="0"/>
              <a:t> cancel </a:t>
            </a:r>
            <a:r>
              <a:rPr lang="fr-FR" sz="1200" dirty="0" err="1"/>
              <a:t>request</a:t>
            </a:r>
            <a:endParaRPr lang="en-GB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C63A27-D7B2-4456-9BCD-EE6913F87380}"/>
              </a:ext>
            </a:extLst>
          </p:cNvPr>
          <p:cNvSpPr txBox="1"/>
          <p:nvPr/>
        </p:nvSpPr>
        <p:spPr>
          <a:xfrm rot="10800000" flipV="1">
            <a:off x="2029794" y="5081168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rgbClr val="305496"/>
                </a:solidFill>
              </a:rPr>
              <a:t>Aknowledge</a:t>
            </a:r>
            <a:endParaRPr lang="en-GB" sz="1200" dirty="0">
              <a:solidFill>
                <a:srgbClr val="305496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126923-8E50-42C9-99BA-00CE4CCF76A5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3778670" y="4293144"/>
            <a:ext cx="650907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0721AA-9793-4161-99B0-E4FBA7DB2757}"/>
              </a:ext>
            </a:extLst>
          </p:cNvPr>
          <p:cNvCxnSpPr>
            <a:cxnSpLocks/>
          </p:cNvCxnSpPr>
          <p:nvPr/>
        </p:nvCxnSpPr>
        <p:spPr>
          <a:xfrm>
            <a:off x="3778670" y="5045814"/>
            <a:ext cx="644685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F92FCEED-77F1-494B-8C74-D2AB84A9C25E}"/>
              </a:ext>
            </a:extLst>
          </p:cNvPr>
          <p:cNvSpPr/>
          <p:nvPr/>
        </p:nvSpPr>
        <p:spPr>
          <a:xfrm>
            <a:off x="4429577" y="4113144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C3a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4F728F-C144-4A76-9E58-3DCDACAB42C4}"/>
              </a:ext>
            </a:extLst>
          </p:cNvPr>
          <p:cNvSpPr txBox="1"/>
          <p:nvPr/>
        </p:nvSpPr>
        <p:spPr>
          <a:xfrm rot="16200000">
            <a:off x="3928834" y="4699986"/>
            <a:ext cx="1328835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 err="1"/>
              <a:t>Communicate</a:t>
            </a:r>
            <a:endParaRPr lang="fr-FR" dirty="0"/>
          </a:p>
          <a:p>
            <a:r>
              <a:rPr lang="fr-FR" dirty="0" err="1"/>
              <a:t>Decision</a:t>
            </a:r>
            <a:endParaRPr lang="en-GB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333375-2582-49CD-9B93-E93D320561B1}"/>
              </a:ext>
            </a:extLst>
          </p:cNvPr>
          <p:cNvSpPr txBox="1"/>
          <p:nvPr/>
        </p:nvSpPr>
        <p:spPr>
          <a:xfrm>
            <a:off x="4166851" y="5709556"/>
            <a:ext cx="9074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No </a:t>
            </a:r>
            <a:r>
              <a:rPr lang="fr-FR" dirty="0" err="1"/>
              <a:t>refund</a:t>
            </a:r>
            <a:endParaRPr lang="en-GB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099BFE-9DCD-4711-8AA6-5F130BA419C0}"/>
              </a:ext>
            </a:extLst>
          </p:cNvPr>
          <p:cNvCxnSpPr>
            <a:cxnSpLocks/>
          </p:cNvCxnSpPr>
          <p:nvPr/>
        </p:nvCxnSpPr>
        <p:spPr>
          <a:xfrm>
            <a:off x="2835470" y="4927459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FBD9ACFE-CB6C-4D29-96A8-BAC122727D6B}"/>
              </a:ext>
            </a:extLst>
          </p:cNvPr>
          <p:cNvSpPr/>
          <p:nvPr/>
        </p:nvSpPr>
        <p:spPr>
          <a:xfrm>
            <a:off x="3467625" y="473424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C2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74CD6AA-5F76-448C-B7F5-051DEB7522C4}"/>
              </a:ext>
            </a:extLst>
          </p:cNvPr>
          <p:cNvSpPr txBox="1"/>
          <p:nvPr/>
        </p:nvSpPr>
        <p:spPr>
          <a:xfrm rot="10800000" flipV="1">
            <a:off x="3021334" y="5081168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Refund</a:t>
            </a:r>
            <a:endParaRPr lang="fr-FR" sz="1200" dirty="0"/>
          </a:p>
          <a:p>
            <a:pPr algn="ctr"/>
            <a:r>
              <a:rPr lang="fr-FR" sz="1200" dirty="0" err="1"/>
              <a:t>decision</a:t>
            </a:r>
            <a:endParaRPr lang="en-GB" sz="1200" dirty="0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56FAE854-F882-4575-BB34-99601F164110}"/>
              </a:ext>
            </a:extLst>
          </p:cNvPr>
          <p:cNvSpPr/>
          <p:nvPr/>
        </p:nvSpPr>
        <p:spPr>
          <a:xfrm>
            <a:off x="5431408" y="4118096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C4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6E4E5A5-5EA0-47CE-9F33-5E2E4DCEAD02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4799253" y="4298096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32FCD07-54CB-40D9-9E60-9345906428B0}"/>
              </a:ext>
            </a:extLst>
          </p:cNvPr>
          <p:cNvSpPr txBox="1"/>
          <p:nvPr/>
        </p:nvSpPr>
        <p:spPr>
          <a:xfrm rot="19094984">
            <a:off x="3679623" y="4455066"/>
            <a:ext cx="40792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b="1" dirty="0">
                <a:solidFill>
                  <a:schemeClr val="accent6"/>
                </a:solidFill>
              </a:rPr>
              <a:t>Yes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5B5C78-7481-49B8-923E-C4E04B936038}"/>
              </a:ext>
            </a:extLst>
          </p:cNvPr>
          <p:cNvSpPr txBox="1"/>
          <p:nvPr/>
        </p:nvSpPr>
        <p:spPr>
          <a:xfrm rot="2229224">
            <a:off x="3789389" y="4944209"/>
            <a:ext cx="40792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No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BCF5F1C1-ED0D-45B9-B282-9BC03B093E96}"/>
              </a:ext>
            </a:extLst>
          </p:cNvPr>
          <p:cNvSpPr/>
          <p:nvPr/>
        </p:nvSpPr>
        <p:spPr>
          <a:xfrm>
            <a:off x="4429577" y="5366558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C3b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383EB13-D006-4CB5-AA3D-90AA40B0F5EA}"/>
              </a:ext>
            </a:extLst>
          </p:cNvPr>
          <p:cNvSpPr txBox="1"/>
          <p:nvPr/>
        </p:nvSpPr>
        <p:spPr>
          <a:xfrm rot="10800000" flipV="1">
            <a:off x="4987728" y="4462358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Send</a:t>
            </a:r>
            <a:r>
              <a:rPr lang="fr-FR" sz="1200" dirty="0"/>
              <a:t> </a:t>
            </a:r>
            <a:r>
              <a:rPr lang="fr-FR" sz="1200" dirty="0" err="1"/>
              <a:t>refund</a:t>
            </a:r>
            <a:endParaRPr lang="en-GB" sz="1200" dirty="0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46C1730E-7E70-4282-8EA2-120AA7D43FD2}"/>
              </a:ext>
            </a:extLst>
          </p:cNvPr>
          <p:cNvSpPr/>
          <p:nvPr/>
        </p:nvSpPr>
        <p:spPr>
          <a:xfrm>
            <a:off x="5868625" y="3691715"/>
            <a:ext cx="634984" cy="247148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3D519AD-D267-4B02-9333-2606CD259B91}"/>
              </a:ext>
            </a:extLst>
          </p:cNvPr>
          <p:cNvGrpSpPr/>
          <p:nvPr/>
        </p:nvGrpSpPr>
        <p:grpSpPr>
          <a:xfrm>
            <a:off x="6635215" y="4160340"/>
            <a:ext cx="3898433" cy="1809136"/>
            <a:chOff x="5135942" y="3483853"/>
            <a:chExt cx="2689175" cy="180913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13C8195-F3D8-43BD-AC3E-FE14D4269890}"/>
                </a:ext>
              </a:extLst>
            </p:cNvPr>
            <p:cNvSpPr txBox="1"/>
            <p:nvPr/>
          </p:nvSpPr>
          <p:spPr>
            <a:xfrm>
              <a:off x="5206682" y="3538663"/>
              <a:ext cx="26184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Refund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conditions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based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on time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before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activity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start 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Below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15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&gt; no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refund</a:t>
              </a: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Between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15 and 29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&gt; 25% of total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amount</a:t>
              </a: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Between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30 and 60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&gt; 70% of total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amount</a:t>
              </a: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Above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60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&gt; 100% of total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amount</a:t>
              </a: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If </a:t>
              </a:r>
              <a:r>
                <a:rPr lang="fr-FR" sz="1200" dirty="0" err="1">
                  <a:solidFill>
                    <a:schemeClr val="accent2">
                      <a:lumMod val="75000"/>
                    </a:schemeClr>
                  </a:solidFill>
                </a:rPr>
                <a:t>cancellation</a:t>
              </a:r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 lies </a:t>
              </a:r>
              <a:r>
                <a:rPr lang="fr-FR" sz="1200" dirty="0" err="1">
                  <a:solidFill>
                    <a:schemeClr val="accent2">
                      <a:lumMod val="75000"/>
                    </a:schemeClr>
                  </a:solidFill>
                </a:rPr>
                <a:t>with</a:t>
              </a:r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 the </a:t>
              </a:r>
              <a:r>
                <a:rPr lang="fr-FR" sz="1200" dirty="0" err="1">
                  <a:solidFill>
                    <a:schemeClr val="accent2">
                      <a:lumMod val="75000"/>
                    </a:schemeClr>
                  </a:solidFill>
                </a:rPr>
                <a:t>professional</a:t>
              </a:r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 &gt; 100% </a:t>
              </a:r>
              <a:r>
                <a:rPr lang="fr-FR" sz="1200" dirty="0" err="1">
                  <a:solidFill>
                    <a:schemeClr val="accent2">
                      <a:lumMod val="75000"/>
                    </a:schemeClr>
                  </a:solidFill>
                </a:rPr>
                <a:t>refund</a:t>
              </a:r>
              <a:endParaRPr lang="fr-FR" sz="12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3" name="Rectangle: Diagonal Corners Rounded 102">
              <a:extLst>
                <a:ext uri="{FF2B5EF4-FFF2-40B4-BE49-F238E27FC236}">
                  <a16:creationId xmlns:a16="http://schemas.microsoft.com/office/drawing/2014/main" id="{EA5D1CA4-CD3F-4E82-9D61-A03DF79B4582}"/>
                </a:ext>
              </a:extLst>
            </p:cNvPr>
            <p:cNvSpPr/>
            <p:nvPr/>
          </p:nvSpPr>
          <p:spPr>
            <a:xfrm>
              <a:off x="5135942" y="3483853"/>
              <a:ext cx="2618435" cy="1531330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F83D777-3981-4590-B651-27A5DECB22CD}"/>
              </a:ext>
            </a:extLst>
          </p:cNvPr>
          <p:cNvSpPr/>
          <p:nvPr/>
        </p:nvSpPr>
        <p:spPr>
          <a:xfrm>
            <a:off x="1603695" y="3607409"/>
            <a:ext cx="343950" cy="22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B5F1AF-9514-4325-AAAE-0A408ECBA5D1}"/>
              </a:ext>
            </a:extLst>
          </p:cNvPr>
          <p:cNvSpPr txBox="1"/>
          <p:nvPr/>
        </p:nvSpPr>
        <p:spPr>
          <a:xfrm>
            <a:off x="1805182" y="3577500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 err="1"/>
              <a:t>Individual</a:t>
            </a:r>
            <a:endParaRPr lang="en-GB" sz="1000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F254220-4B7D-4360-AABE-D47E42101EA2}"/>
              </a:ext>
            </a:extLst>
          </p:cNvPr>
          <p:cNvSpPr/>
          <p:nvPr/>
        </p:nvSpPr>
        <p:spPr>
          <a:xfrm>
            <a:off x="2670287" y="3609091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CEB0F72-59EB-47AC-87C5-B33A99093EF4}"/>
              </a:ext>
            </a:extLst>
          </p:cNvPr>
          <p:cNvSpPr txBox="1"/>
          <p:nvPr/>
        </p:nvSpPr>
        <p:spPr>
          <a:xfrm>
            <a:off x="2938886" y="3579182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Professional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163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BACD8A3-BB26-4522-96FF-C04B43CF68A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556836" y="1255377"/>
            <a:ext cx="765397" cy="5907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5F2628-663C-4544-BF65-69AD83C28068}"/>
              </a:ext>
            </a:extLst>
          </p:cNvPr>
          <p:cNvCxnSpPr>
            <a:cxnSpLocks/>
            <a:stCxn id="8" idx="7"/>
            <a:endCxn id="10" idx="2"/>
          </p:cNvCxnSpPr>
          <p:nvPr/>
        </p:nvCxnSpPr>
        <p:spPr>
          <a:xfrm flipV="1">
            <a:off x="2792337" y="1266221"/>
            <a:ext cx="650907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077FAE-3FD8-4B33-98C1-706A831B1822}"/>
              </a:ext>
            </a:extLst>
          </p:cNvPr>
          <p:cNvCxnSpPr>
            <a:cxnSpLocks/>
            <a:stCxn id="8" idx="5"/>
            <a:endCxn id="11" idx="2"/>
          </p:cNvCxnSpPr>
          <p:nvPr/>
        </p:nvCxnSpPr>
        <p:spPr>
          <a:xfrm>
            <a:off x="2792337" y="2000229"/>
            <a:ext cx="644685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BBA52C-C56C-426B-AFFB-AE13A234F71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4789577" y="1266221"/>
            <a:ext cx="655334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939F7B-4FA4-4C50-892D-0A96ED59B15B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4789577" y="2000229"/>
            <a:ext cx="655334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AA2CED3-EF40-49F3-AECB-5C31620528CB}"/>
              </a:ext>
            </a:extLst>
          </p:cNvPr>
          <p:cNvSpPr/>
          <p:nvPr/>
        </p:nvSpPr>
        <p:spPr>
          <a:xfrm>
            <a:off x="1492903" y="169295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  <a:endParaRPr lang="en-GB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94955B8-E950-4FC4-82D9-88D0D8DB4EEA}"/>
              </a:ext>
            </a:extLst>
          </p:cNvPr>
          <p:cNvSpPr/>
          <p:nvPr/>
        </p:nvSpPr>
        <p:spPr>
          <a:xfrm>
            <a:off x="2485058" y="169295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CE0212-3139-4232-90EF-ED85F5C9079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852903" y="187295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4F35517-BD1E-47E5-8CA9-F121A7917C50}"/>
              </a:ext>
            </a:extLst>
          </p:cNvPr>
          <p:cNvSpPr/>
          <p:nvPr/>
        </p:nvSpPr>
        <p:spPr>
          <a:xfrm>
            <a:off x="3443244" y="108622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2a</a:t>
            </a:r>
            <a:endParaRPr lang="en-GB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2A54F89-F53D-4C7A-8D3A-DD233CB1C9D5}"/>
              </a:ext>
            </a:extLst>
          </p:cNvPr>
          <p:cNvSpPr/>
          <p:nvPr/>
        </p:nvSpPr>
        <p:spPr>
          <a:xfrm>
            <a:off x="3437022" y="228365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2b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A05D2-885C-4476-84EF-123EE743A969}"/>
              </a:ext>
            </a:extLst>
          </p:cNvPr>
          <p:cNvSpPr txBox="1"/>
          <p:nvPr/>
        </p:nvSpPr>
        <p:spPr>
          <a:xfrm>
            <a:off x="1361887" y="2041042"/>
            <a:ext cx="59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Créer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61F7B-DAEE-42E9-A8FA-A49EDB77902F}"/>
              </a:ext>
            </a:extLst>
          </p:cNvPr>
          <p:cNvSpPr txBox="1"/>
          <p:nvPr/>
        </p:nvSpPr>
        <p:spPr>
          <a:xfrm>
            <a:off x="2159783" y="2050763"/>
            <a:ext cx="85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Soumettre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E3CE3-1731-4DFE-B551-FB34B67AB9CC}"/>
              </a:ext>
            </a:extLst>
          </p:cNvPr>
          <p:cNvSpPr txBox="1"/>
          <p:nvPr/>
        </p:nvSpPr>
        <p:spPr>
          <a:xfrm>
            <a:off x="3063797" y="1443353"/>
            <a:ext cx="117912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Régler acompte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F9607-9AD6-4D6A-985C-414D7F027C6E}"/>
              </a:ext>
            </a:extLst>
          </p:cNvPr>
          <p:cNvSpPr txBox="1"/>
          <p:nvPr/>
        </p:nvSpPr>
        <p:spPr>
          <a:xfrm>
            <a:off x="3079850" y="2635978"/>
            <a:ext cx="106240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Régler totalité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5E1216-89EC-40C3-ABC1-12919913EB06}"/>
              </a:ext>
            </a:extLst>
          </p:cNvPr>
          <p:cNvCxnSpPr>
            <a:cxnSpLocks/>
          </p:cNvCxnSpPr>
          <p:nvPr/>
        </p:nvCxnSpPr>
        <p:spPr>
          <a:xfrm>
            <a:off x="3797422" y="1266221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A552B9A-7A58-40B8-A86D-DA48BDF67818}"/>
              </a:ext>
            </a:extLst>
          </p:cNvPr>
          <p:cNvSpPr/>
          <p:nvPr/>
        </p:nvSpPr>
        <p:spPr>
          <a:xfrm>
            <a:off x="4429577" y="1086221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3a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4DDB6-7008-43E5-B584-6A39D8E4929D}"/>
              </a:ext>
            </a:extLst>
          </p:cNvPr>
          <p:cNvSpPr txBox="1"/>
          <p:nvPr/>
        </p:nvSpPr>
        <p:spPr>
          <a:xfrm rot="5400000" flipV="1">
            <a:off x="3967032" y="1617835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Accuser réception</a:t>
            </a:r>
            <a:endParaRPr lang="en-GB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187FFA-B035-44BC-9317-8B09FF7526CD}"/>
              </a:ext>
            </a:extLst>
          </p:cNvPr>
          <p:cNvCxnSpPr>
            <a:cxnSpLocks/>
          </p:cNvCxnSpPr>
          <p:nvPr/>
        </p:nvCxnSpPr>
        <p:spPr>
          <a:xfrm>
            <a:off x="3797422" y="246365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67395A05-90AB-4CAF-95CB-B9527E62F340}"/>
              </a:ext>
            </a:extLst>
          </p:cNvPr>
          <p:cNvSpPr/>
          <p:nvPr/>
        </p:nvSpPr>
        <p:spPr>
          <a:xfrm>
            <a:off x="4429577" y="2283650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3b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FA9B1513-2B6F-4837-889E-1CD3D33658D3}"/>
              </a:ext>
            </a:extLst>
          </p:cNvPr>
          <p:cNvSpPr/>
          <p:nvPr/>
        </p:nvSpPr>
        <p:spPr>
          <a:xfrm>
            <a:off x="5415574" y="1701586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4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902969-73B9-48DB-B0B4-388255BE47BF}"/>
              </a:ext>
            </a:extLst>
          </p:cNvPr>
          <p:cNvSpPr txBox="1"/>
          <p:nvPr/>
        </p:nvSpPr>
        <p:spPr>
          <a:xfrm rot="10800000" flipV="1">
            <a:off x="4991551" y="2044156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Valider</a:t>
            </a:r>
            <a:endParaRPr lang="en-GB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786D39-8DE4-4532-B808-CE6BCCBDB199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7668566" y="1255377"/>
            <a:ext cx="608435" cy="39562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EB614127-849F-4A8B-8CFE-73968F437221}"/>
              </a:ext>
            </a:extLst>
          </p:cNvPr>
          <p:cNvSpPr/>
          <p:nvPr/>
        </p:nvSpPr>
        <p:spPr>
          <a:xfrm>
            <a:off x="6322233" y="1075377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5a</a:t>
            </a:r>
            <a:endParaRPr lang="en-GB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617FFF-408B-46A7-AD4D-9F596A4F9A3E}"/>
              </a:ext>
            </a:extLst>
          </p:cNvPr>
          <p:cNvCxnSpPr>
            <a:cxnSpLocks/>
          </p:cNvCxnSpPr>
          <p:nvPr/>
        </p:nvCxnSpPr>
        <p:spPr>
          <a:xfrm>
            <a:off x="6676411" y="125537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C53C9DC-2432-4D32-B56B-74A70727086D}"/>
              </a:ext>
            </a:extLst>
          </p:cNvPr>
          <p:cNvSpPr/>
          <p:nvPr/>
        </p:nvSpPr>
        <p:spPr>
          <a:xfrm>
            <a:off x="7308566" y="107537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6a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1240D9-7CCB-43EB-BF30-CA2B23800471}"/>
              </a:ext>
            </a:extLst>
          </p:cNvPr>
          <p:cNvSpPr txBox="1"/>
          <p:nvPr/>
        </p:nvSpPr>
        <p:spPr>
          <a:xfrm>
            <a:off x="5870979" y="1405580"/>
            <a:ext cx="12518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Régler solde</a:t>
            </a:r>
            <a:endParaRPr lang="en-GB" dirty="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46766A37-497A-440F-891D-1A5590FC7910}"/>
              </a:ext>
            </a:extLst>
          </p:cNvPr>
          <p:cNvSpPr/>
          <p:nvPr/>
        </p:nvSpPr>
        <p:spPr>
          <a:xfrm>
            <a:off x="8254337" y="1310485"/>
            <a:ext cx="1080000" cy="108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2000" b="1" dirty="0">
                <a:solidFill>
                  <a:srgbClr val="FFFF00"/>
                </a:solidFill>
              </a:rPr>
              <a:t>OK</a:t>
            </a:r>
            <a:endParaRPr lang="en-GB" sz="2000" b="1" dirty="0">
              <a:solidFill>
                <a:srgbClr val="FFFF0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409DD7-1595-45C6-92A4-D7572DD3648C}"/>
              </a:ext>
            </a:extLst>
          </p:cNvPr>
          <p:cNvCxnSpPr>
            <a:cxnSpLocks/>
            <a:stCxn id="26" idx="6"/>
            <a:endCxn id="35" idx="2"/>
          </p:cNvCxnSpPr>
          <p:nvPr/>
        </p:nvCxnSpPr>
        <p:spPr>
          <a:xfrm flipV="1">
            <a:off x="5775574" y="1850485"/>
            <a:ext cx="2478763" cy="3110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Brace 39">
            <a:extLst>
              <a:ext uri="{FF2B5EF4-FFF2-40B4-BE49-F238E27FC236}">
                <a16:creationId xmlns:a16="http://schemas.microsoft.com/office/drawing/2014/main" id="{87DEC568-D31A-4491-9F70-0EE354C63C9E}"/>
              </a:ext>
            </a:extLst>
          </p:cNvPr>
          <p:cNvSpPr/>
          <p:nvPr/>
        </p:nvSpPr>
        <p:spPr>
          <a:xfrm rot="16200000" flipV="1">
            <a:off x="5370668" y="-3002358"/>
            <a:ext cx="317925" cy="784953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C0375C50-D03B-4EFC-A461-068DA452D830}"/>
              </a:ext>
            </a:extLst>
          </p:cNvPr>
          <p:cNvSpPr/>
          <p:nvPr/>
        </p:nvSpPr>
        <p:spPr>
          <a:xfrm rot="5400000">
            <a:off x="5374441" y="-937185"/>
            <a:ext cx="317925" cy="784953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F99AD35-C9AA-497D-A543-9CFB64F4D241}"/>
              </a:ext>
            </a:extLst>
          </p:cNvPr>
          <p:cNvSpPr/>
          <p:nvPr/>
        </p:nvSpPr>
        <p:spPr>
          <a:xfrm>
            <a:off x="1602297" y="411771"/>
            <a:ext cx="343950" cy="22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B6302F-5634-4E40-B9CB-9A3E3BF7C7CC}"/>
              </a:ext>
            </a:extLst>
          </p:cNvPr>
          <p:cNvSpPr txBox="1"/>
          <p:nvPr/>
        </p:nvSpPr>
        <p:spPr>
          <a:xfrm>
            <a:off x="1803784" y="381862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Particulier</a:t>
            </a:r>
            <a:endParaRPr lang="en-GB" sz="10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1DA884D-F7E9-4D86-AE35-95E8B7A9D716}"/>
              </a:ext>
            </a:extLst>
          </p:cNvPr>
          <p:cNvSpPr/>
          <p:nvPr/>
        </p:nvSpPr>
        <p:spPr>
          <a:xfrm>
            <a:off x="2668889" y="413453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39C377-C201-4626-BE8A-76E1187A6B68}"/>
              </a:ext>
            </a:extLst>
          </p:cNvPr>
          <p:cNvSpPr txBox="1"/>
          <p:nvPr/>
        </p:nvSpPr>
        <p:spPr>
          <a:xfrm>
            <a:off x="2937488" y="383544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Professionnel</a:t>
            </a:r>
            <a:endParaRPr lang="en-GB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9048A-6F34-48B1-AB55-7BFA08BA4B67}"/>
              </a:ext>
            </a:extLst>
          </p:cNvPr>
          <p:cNvSpPr txBox="1"/>
          <p:nvPr/>
        </p:nvSpPr>
        <p:spPr>
          <a:xfrm rot="10800000" flipV="1">
            <a:off x="6858241" y="1393660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Accuser réception</a:t>
            </a:r>
            <a:endParaRPr lang="en-GB" sz="12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BC3786C-5EE3-4A75-8546-99F244FD7DBE}"/>
              </a:ext>
            </a:extLst>
          </p:cNvPr>
          <p:cNvGrpSpPr/>
          <p:nvPr/>
        </p:nvGrpSpPr>
        <p:grpSpPr>
          <a:xfrm>
            <a:off x="4715900" y="3254536"/>
            <a:ext cx="2942401" cy="354015"/>
            <a:chOff x="4787446" y="532103"/>
            <a:chExt cx="2670788" cy="35401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533F989-1666-4ECD-97BD-7D5F489C9155}"/>
                </a:ext>
              </a:extLst>
            </p:cNvPr>
            <p:cNvSpPr txBox="1"/>
            <p:nvPr/>
          </p:nvSpPr>
          <p:spPr>
            <a:xfrm>
              <a:off x="4787446" y="577582"/>
              <a:ext cx="2670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Moins de 40 jours avant le début d’activité</a:t>
              </a:r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89143699-3807-406C-BEC4-9B0BBC951A08}"/>
                </a:ext>
              </a:extLst>
            </p:cNvPr>
            <p:cNvSpPr/>
            <p:nvPr/>
          </p:nvSpPr>
          <p:spPr>
            <a:xfrm>
              <a:off x="4840942" y="532103"/>
              <a:ext cx="2561306" cy="354015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34D6354-8AEC-43D9-97FA-225E53E044F2}"/>
              </a:ext>
            </a:extLst>
          </p:cNvPr>
          <p:cNvGrpSpPr/>
          <p:nvPr/>
        </p:nvGrpSpPr>
        <p:grpSpPr>
          <a:xfrm>
            <a:off x="4719014" y="169216"/>
            <a:ext cx="2942401" cy="354015"/>
            <a:chOff x="4787446" y="532103"/>
            <a:chExt cx="2670788" cy="35401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1311F1B-19AF-4EF4-A2B7-01805853C856}"/>
                </a:ext>
              </a:extLst>
            </p:cNvPr>
            <p:cNvSpPr txBox="1"/>
            <p:nvPr/>
          </p:nvSpPr>
          <p:spPr>
            <a:xfrm>
              <a:off x="4787446" y="577582"/>
              <a:ext cx="2670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Plus de 40 jours avant le début d’activité</a:t>
              </a:r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5" name="Rectangle: Diagonal Corners Rounded 54">
              <a:extLst>
                <a:ext uri="{FF2B5EF4-FFF2-40B4-BE49-F238E27FC236}">
                  <a16:creationId xmlns:a16="http://schemas.microsoft.com/office/drawing/2014/main" id="{41E87541-D93C-475E-B1BC-46CA590C4FE4}"/>
                </a:ext>
              </a:extLst>
            </p:cNvPr>
            <p:cNvSpPr/>
            <p:nvPr/>
          </p:nvSpPr>
          <p:spPr>
            <a:xfrm>
              <a:off x="4840942" y="532103"/>
              <a:ext cx="2561306" cy="354015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26AC6A88-8872-42EF-9F32-3C3BD6334F22}"/>
              </a:ext>
            </a:extLst>
          </p:cNvPr>
          <p:cNvSpPr/>
          <p:nvPr/>
        </p:nvSpPr>
        <p:spPr>
          <a:xfrm>
            <a:off x="1494301" y="4734247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C0</a:t>
            </a:r>
            <a:endParaRPr lang="en-GB" dirty="0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07D6B54E-FDD1-4206-89A7-3334448789C2}"/>
              </a:ext>
            </a:extLst>
          </p:cNvPr>
          <p:cNvSpPr/>
          <p:nvPr/>
        </p:nvSpPr>
        <p:spPr>
          <a:xfrm>
            <a:off x="2486456" y="473424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C1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56055F-AA43-4040-9F85-16A2466D58FA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1854301" y="491424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FD8CD4A-8A2F-4776-8A0A-20D1D9ED54BA}"/>
              </a:ext>
            </a:extLst>
          </p:cNvPr>
          <p:cNvSpPr txBox="1"/>
          <p:nvPr/>
        </p:nvSpPr>
        <p:spPr>
          <a:xfrm>
            <a:off x="1048624" y="5082339"/>
            <a:ext cx="123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Demande</a:t>
            </a:r>
          </a:p>
          <a:p>
            <a:pPr algn="ctr"/>
            <a:r>
              <a:rPr lang="fr-FR" sz="1200" dirty="0"/>
              <a:t>d’annulation</a:t>
            </a:r>
            <a:endParaRPr lang="en-GB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C2482-899C-4829-8636-DC0B5AAB108A}"/>
              </a:ext>
            </a:extLst>
          </p:cNvPr>
          <p:cNvSpPr txBox="1"/>
          <p:nvPr/>
        </p:nvSpPr>
        <p:spPr>
          <a:xfrm rot="10800000" flipV="1">
            <a:off x="2029794" y="5082339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Accuser réception</a:t>
            </a:r>
            <a:endParaRPr lang="en-GB" sz="12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0E2F202-1FFB-476F-A687-4D77DA8B68DB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3778670" y="4293144"/>
            <a:ext cx="650907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E5EF1E-DCE7-45E6-905E-1775F3449A01}"/>
              </a:ext>
            </a:extLst>
          </p:cNvPr>
          <p:cNvCxnSpPr>
            <a:cxnSpLocks/>
          </p:cNvCxnSpPr>
          <p:nvPr/>
        </p:nvCxnSpPr>
        <p:spPr>
          <a:xfrm>
            <a:off x="3778670" y="5045814"/>
            <a:ext cx="644685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B0B1CA5A-EC04-4E4D-A51C-9E5E51BEE411}"/>
              </a:ext>
            </a:extLst>
          </p:cNvPr>
          <p:cNvSpPr/>
          <p:nvPr/>
        </p:nvSpPr>
        <p:spPr>
          <a:xfrm>
            <a:off x="4429577" y="4113144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C3a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F0FC-249A-43E9-B1AD-75701EC5FEDA}"/>
              </a:ext>
            </a:extLst>
          </p:cNvPr>
          <p:cNvSpPr txBox="1"/>
          <p:nvPr/>
        </p:nvSpPr>
        <p:spPr>
          <a:xfrm rot="16200000">
            <a:off x="3928834" y="4699986"/>
            <a:ext cx="1328835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Communiquer</a:t>
            </a:r>
          </a:p>
          <a:p>
            <a:r>
              <a:rPr lang="fr-FR" dirty="0"/>
              <a:t>décision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BD7697-A0A9-4548-A5DB-D4CED7E7D867}"/>
              </a:ext>
            </a:extLst>
          </p:cNvPr>
          <p:cNvSpPr txBox="1"/>
          <p:nvPr/>
        </p:nvSpPr>
        <p:spPr>
          <a:xfrm>
            <a:off x="4166851" y="5709556"/>
            <a:ext cx="9074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No </a:t>
            </a:r>
            <a:r>
              <a:rPr lang="fr-FR" dirty="0" err="1"/>
              <a:t>refund</a:t>
            </a:r>
            <a:endParaRPr lang="en-GB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624519D-BAB5-42B1-8F4B-E9073A75815B}"/>
              </a:ext>
            </a:extLst>
          </p:cNvPr>
          <p:cNvCxnSpPr>
            <a:cxnSpLocks/>
          </p:cNvCxnSpPr>
          <p:nvPr/>
        </p:nvCxnSpPr>
        <p:spPr>
          <a:xfrm>
            <a:off x="2835470" y="4927459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9D1E95E7-CAC3-4A6B-91F4-1443A4EA1685}"/>
              </a:ext>
            </a:extLst>
          </p:cNvPr>
          <p:cNvSpPr/>
          <p:nvPr/>
        </p:nvSpPr>
        <p:spPr>
          <a:xfrm>
            <a:off x="3467625" y="473424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C2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96817F-6777-410D-80FE-B3F6FFE857EF}"/>
              </a:ext>
            </a:extLst>
          </p:cNvPr>
          <p:cNvSpPr txBox="1"/>
          <p:nvPr/>
        </p:nvSpPr>
        <p:spPr>
          <a:xfrm rot="10800000" flipV="1">
            <a:off x="3001602" y="5082338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Décision de</a:t>
            </a:r>
          </a:p>
          <a:p>
            <a:pPr algn="ctr"/>
            <a:r>
              <a:rPr lang="fr-FR" sz="1200" dirty="0"/>
              <a:t>rembourser</a:t>
            </a:r>
            <a:endParaRPr lang="en-GB" sz="1200" dirty="0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926288AA-2C6F-4161-A1AC-023ECC74FECD}"/>
              </a:ext>
            </a:extLst>
          </p:cNvPr>
          <p:cNvSpPr/>
          <p:nvPr/>
        </p:nvSpPr>
        <p:spPr>
          <a:xfrm>
            <a:off x="5431408" y="4118096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C4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A13945-E2F8-48F8-9E78-859443274B9F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4799253" y="4298096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3DBA57-5D28-48E8-BA89-3FCFE0AF9762}"/>
              </a:ext>
            </a:extLst>
          </p:cNvPr>
          <p:cNvSpPr txBox="1"/>
          <p:nvPr/>
        </p:nvSpPr>
        <p:spPr>
          <a:xfrm rot="19094984">
            <a:off x="3679623" y="4455066"/>
            <a:ext cx="40792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b="1" dirty="0">
                <a:solidFill>
                  <a:schemeClr val="accent6"/>
                </a:solidFill>
              </a:rPr>
              <a:t>Oui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837182-EA9E-4C91-983A-4939D344F604}"/>
              </a:ext>
            </a:extLst>
          </p:cNvPr>
          <p:cNvSpPr txBox="1"/>
          <p:nvPr/>
        </p:nvSpPr>
        <p:spPr>
          <a:xfrm rot="2229224">
            <a:off x="3766334" y="5012805"/>
            <a:ext cx="63508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Non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3BBCB01F-A011-43A1-A17F-1B94EDE5F29B}"/>
              </a:ext>
            </a:extLst>
          </p:cNvPr>
          <p:cNvSpPr/>
          <p:nvPr/>
        </p:nvSpPr>
        <p:spPr>
          <a:xfrm>
            <a:off x="4429577" y="5366558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C3b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C10A56-B040-437E-9B60-8D1340301277}"/>
              </a:ext>
            </a:extLst>
          </p:cNvPr>
          <p:cNvSpPr txBox="1"/>
          <p:nvPr/>
        </p:nvSpPr>
        <p:spPr>
          <a:xfrm rot="10800000" flipV="1">
            <a:off x="4987728" y="4463330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Envoyer</a:t>
            </a:r>
          </a:p>
          <a:p>
            <a:pPr algn="ctr"/>
            <a:r>
              <a:rPr lang="fr-FR" sz="1200" dirty="0"/>
              <a:t>remboursement</a:t>
            </a:r>
            <a:endParaRPr lang="en-GB" sz="1200" dirty="0"/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46122822-CB85-4729-AED2-EC765E732ECE}"/>
              </a:ext>
            </a:extLst>
          </p:cNvPr>
          <p:cNvSpPr/>
          <p:nvPr/>
        </p:nvSpPr>
        <p:spPr>
          <a:xfrm>
            <a:off x="5868625" y="3691715"/>
            <a:ext cx="634984" cy="247148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C48F134-040E-41F3-BA0C-4CC322A4AC5C}"/>
              </a:ext>
            </a:extLst>
          </p:cNvPr>
          <p:cNvGrpSpPr/>
          <p:nvPr/>
        </p:nvGrpSpPr>
        <p:grpSpPr>
          <a:xfrm>
            <a:off x="6663207" y="4067031"/>
            <a:ext cx="4034492" cy="2156484"/>
            <a:chOff x="5135942" y="3483853"/>
            <a:chExt cx="2702781" cy="200648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B429FAE-CDAB-49F6-9403-236B9F7550ED}"/>
                </a:ext>
              </a:extLst>
            </p:cNvPr>
            <p:cNvSpPr txBox="1"/>
            <p:nvPr/>
          </p:nvSpPr>
          <p:spPr>
            <a:xfrm>
              <a:off x="5220288" y="3551342"/>
              <a:ext cx="261843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Conditions de remboursement basées sur le temps avant début d’activité 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Moins de 15 jours &gt; pas de remboursement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Entre 15 et 29 jours &gt; 25% du montant total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Entre 30 et 60 jours &gt; 70% du montant total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Au-delà  &gt; 100% du montant total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Si le professionnel est à l’origine de l’annulation &gt; 100%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8" name="Rectangle: Diagonal Corners Rounded 77">
              <a:extLst>
                <a:ext uri="{FF2B5EF4-FFF2-40B4-BE49-F238E27FC236}">
                  <a16:creationId xmlns:a16="http://schemas.microsoft.com/office/drawing/2014/main" id="{F2C19500-CB30-4904-BF66-EBAF9417EDA4}"/>
                </a:ext>
              </a:extLst>
            </p:cNvPr>
            <p:cNvSpPr/>
            <p:nvPr/>
          </p:nvSpPr>
          <p:spPr>
            <a:xfrm>
              <a:off x="5135942" y="3483853"/>
              <a:ext cx="2618435" cy="1531330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94E28D3-F0CB-4DE9-AC80-4E5AC924C030}"/>
              </a:ext>
            </a:extLst>
          </p:cNvPr>
          <p:cNvSpPr/>
          <p:nvPr/>
        </p:nvSpPr>
        <p:spPr>
          <a:xfrm>
            <a:off x="1586917" y="3735213"/>
            <a:ext cx="343950" cy="22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86FD35D-3806-4CB2-B5C1-DCF55A1009E5}"/>
              </a:ext>
            </a:extLst>
          </p:cNvPr>
          <p:cNvSpPr txBox="1"/>
          <p:nvPr/>
        </p:nvSpPr>
        <p:spPr>
          <a:xfrm>
            <a:off x="1788404" y="3705304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Particulier</a:t>
            </a:r>
            <a:endParaRPr lang="en-GB" sz="1000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2A12B4F-78D9-4410-85EA-82836EFF5908}"/>
              </a:ext>
            </a:extLst>
          </p:cNvPr>
          <p:cNvSpPr/>
          <p:nvPr/>
        </p:nvSpPr>
        <p:spPr>
          <a:xfrm>
            <a:off x="2653509" y="3736895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54C174-F38D-4F36-ABB0-8E11F649AE3E}"/>
              </a:ext>
            </a:extLst>
          </p:cNvPr>
          <p:cNvSpPr txBox="1"/>
          <p:nvPr/>
        </p:nvSpPr>
        <p:spPr>
          <a:xfrm>
            <a:off x="2922108" y="3706986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Professionnel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24857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238</Words>
  <Application>Microsoft Office PowerPoint</Application>
  <PresentationFormat>Widescreen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 TALFUMIER</dc:creator>
  <cp:lastModifiedBy>Henri TALFUMIER</cp:lastModifiedBy>
  <cp:revision>24</cp:revision>
  <dcterms:created xsi:type="dcterms:W3CDTF">2023-01-17T16:51:32Z</dcterms:created>
  <dcterms:modified xsi:type="dcterms:W3CDTF">2023-01-30T07:29:14Z</dcterms:modified>
</cp:coreProperties>
</file>