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7" r:id="rId5"/>
    <p:sldId id="260" r:id="rId6"/>
    <p:sldId id="259" r:id="rId7"/>
    <p:sldId id="261" r:id="rId8"/>
    <p:sldId id="266" r:id="rId9"/>
    <p:sldId id="262" r:id="rId10"/>
    <p:sldId id="267" r:id="rId11"/>
    <p:sldId id="268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1A09-4926-D3A2-1B85-07729B10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60A61-3371-2F3A-2130-F62686B1C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E311-94F6-0D1D-5A1C-9F921A6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166A-BF1F-2897-B434-D696EFE9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08C1-0B4E-B846-33BB-8B81B88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18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B2BD-0AE5-747E-C855-F22217C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0B78-292D-7487-EBC7-7770BCEBE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D8D4-44BD-5624-2D65-31E50E7E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A72B-0E44-C851-C6A8-A3CD04CE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E15F-38EA-9E10-5820-494CE2B1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43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3281-ABB2-74F0-803D-47A6B41C9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0A0B-B463-B369-6371-54C08B7E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817B-1013-24FF-FF53-440479A0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403A-42A8-98A5-AB1B-C602F2D7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083D-D74C-F028-A5B3-6028DB1D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347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C4EB-F65D-6B1A-8471-08CC0920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3165-9571-F603-10D6-F1260BD4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DE49-2938-56A3-0ABB-46A9E3F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8049-2953-B705-BA07-2A6BAAB3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EE09-24B2-F9F2-0543-0885A10F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3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5152-5717-5D58-AAAF-30248E28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008D8-FCF5-C168-B34C-1BBB4431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14A1-CEE2-DF28-8AE0-9D824770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682D-9C2A-05B1-E6CF-55439FE4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86EA-4C08-8440-43CC-783B363E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18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A820-4A4F-CD46-2D4E-738B763A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CFAF-35F9-026C-4553-58C4AFE84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66454-DEE5-ED80-D22F-6C55C3C7A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AED9-2FD5-3D3F-E62B-E89C9595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EFBFB-0D92-BD10-CCF4-AA56B7B1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57E34-D263-5EAB-1F97-8FE2A77A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977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E0B1-F208-7B73-3B3E-D90782C3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59AFB-25C5-4EB4-0C50-C71FF439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45C6F-C39B-74FF-2DFC-6883490D9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7D890-0132-A42B-1F6B-7048059A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32F93-2A62-7DEE-5A9D-5A5E3A407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79F15-0356-C442-2EE9-1D9E75D6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6CD5A-BC48-E491-F95B-505E86C9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B9551-E86D-7A32-C461-BD5842E3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7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D798-316E-6352-5BFC-4E605300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DBE61-37AB-E904-A51A-1E01F8E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1576D-6551-374C-291B-FBDFA807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EC644-6F83-59DA-DE33-79BDE083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08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781C8-EB5C-5855-974E-513FE480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01524-4302-EDAD-06CE-9FDCD1B5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6A50-978B-4C12-A07B-A21B282E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8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D68-4D9A-6245-FAE3-9028EC12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5699-29FF-1C54-AA55-E785B4B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63744-8B63-6F55-5383-9559E52D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4D1BD-0F1B-925E-E8F6-36716B9A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664E-5D85-64F6-3383-AE51C864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D35B-F434-2D41-28FB-5941EC16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056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2245-BB55-9D10-2920-E1E871C8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F2CAF-05FD-EE76-360D-45C39C424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B35A9-977B-D375-581C-8FC04CBA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64524-B179-1D2E-6A80-CCB25761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084B5-9189-3419-8371-4B77E7D5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DED73-B946-A96D-4BDB-00426415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541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DD727-9A5A-71A3-F8DC-776CC436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ABA3-3B04-3997-3660-4EB9C9FA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6E0F-F41F-97B1-3A08-0AEC1E29C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1B39-FAA3-49D3-A02F-478580DF8410}" type="datetimeFigureOut">
              <a:rPr lang="en-IL" smtClean="0"/>
              <a:t>29/01/2023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24A-77BD-4D81-EE6E-20C9E462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3170-F140-5D79-A192-136E60EFE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95DD-894A-4EF7-B884-90AE6AC8593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2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8.png"/><Relationship Id="rId5" Type="http://schemas.openxmlformats.org/officeDocument/2006/relationships/image" Target="../media/image10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5.png"/><Relationship Id="rId4" Type="http://schemas.openxmlformats.org/officeDocument/2006/relationships/image" Target="../media/image1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32.png"/><Relationship Id="rId10" Type="http://schemas.openxmlformats.org/officeDocument/2006/relationships/image" Target="../media/image18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9.png"/><Relationship Id="rId17" Type="http://schemas.openxmlformats.org/officeDocument/2006/relationships/image" Target="../media/image24.png"/><Relationship Id="rId2" Type="http://schemas.openxmlformats.org/officeDocument/2006/relationships/image" Target="../media/image2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8.png"/><Relationship Id="rId5" Type="http://schemas.openxmlformats.org/officeDocument/2006/relationships/image" Target="../media/image9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9108-5CF3-A5AD-5B5A-E9E2E1AFF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Sensitivity analyses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53C3-6F06-D840-ABBA-7F823C500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29.01.2023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093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978EF-4654-9046-5A95-FE7C3509608E}"/>
              </a:ext>
            </a:extLst>
          </p:cNvPr>
          <p:cNvSpPr/>
          <p:nvPr/>
        </p:nvSpPr>
        <p:spPr>
          <a:xfrm>
            <a:off x="0" y="3060040"/>
            <a:ext cx="1935379" cy="37979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B69DF-859B-660B-C87E-99E73CA1435B}"/>
              </a:ext>
            </a:extLst>
          </p:cNvPr>
          <p:cNvSpPr/>
          <p:nvPr/>
        </p:nvSpPr>
        <p:spPr>
          <a:xfrm>
            <a:off x="1927001" y="3060040"/>
            <a:ext cx="1973435" cy="37979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0CC22-E943-D8A3-B4B0-958047E34561}"/>
              </a:ext>
            </a:extLst>
          </p:cNvPr>
          <p:cNvSpPr/>
          <p:nvPr/>
        </p:nvSpPr>
        <p:spPr>
          <a:xfrm>
            <a:off x="4114800" y="3060040"/>
            <a:ext cx="1935379" cy="37979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8E971-0FCB-CC49-3D73-F857051773A8}"/>
              </a:ext>
            </a:extLst>
          </p:cNvPr>
          <p:cNvSpPr/>
          <p:nvPr/>
        </p:nvSpPr>
        <p:spPr>
          <a:xfrm>
            <a:off x="6041801" y="3060040"/>
            <a:ext cx="1973435" cy="37979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EFC0A-3B0C-BAA2-B46D-83C9889BE0AA}"/>
              </a:ext>
            </a:extLst>
          </p:cNvPr>
          <p:cNvSpPr/>
          <p:nvPr/>
        </p:nvSpPr>
        <p:spPr>
          <a:xfrm>
            <a:off x="8291564" y="3060040"/>
            <a:ext cx="1935379" cy="37979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7BC75-DC35-AE37-0133-C3ECAB8170C0}"/>
              </a:ext>
            </a:extLst>
          </p:cNvPr>
          <p:cNvSpPr/>
          <p:nvPr/>
        </p:nvSpPr>
        <p:spPr>
          <a:xfrm>
            <a:off x="10218565" y="3060040"/>
            <a:ext cx="1973435" cy="37979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D0298D5-CC84-45E5-CE8D-7AF3EF53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" y="5019852"/>
            <a:ext cx="1824871" cy="182487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BDECED0-230E-84C8-5ABF-214838368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7" y="3115664"/>
            <a:ext cx="1824871" cy="1824871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376D46B-508D-98B5-DC4C-571AB9ED6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69" y="3186310"/>
            <a:ext cx="1762676" cy="1762676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61FB6F0-4A4E-263C-63A3-4C47A9373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28" y="5082047"/>
            <a:ext cx="1762676" cy="176267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D435BF8-E23B-34BC-66EE-6F70F1E3F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37" y="3181820"/>
            <a:ext cx="1762676" cy="1762676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E30438D-4396-0D11-2447-C6F9082FAA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37" y="4996996"/>
            <a:ext cx="1762676" cy="176267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C2F7A7A-E611-746F-72FD-CB402EEF1425}"/>
              </a:ext>
            </a:extLst>
          </p:cNvPr>
          <p:cNvSpPr txBox="1">
            <a:spLocks/>
          </p:cNvSpPr>
          <p:nvPr/>
        </p:nvSpPr>
        <p:spPr>
          <a:xfrm>
            <a:off x="87428" y="-102328"/>
            <a:ext cx="119928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and after – quantile 10 occurrences 5,10,20</a:t>
            </a:r>
            <a:endParaRPr lang="en-IL" dirty="0"/>
          </a:p>
        </p:txBody>
      </p:sp>
      <p:pic>
        <p:nvPicPr>
          <p:cNvPr id="38" name="Picture 37" descr="Chart, bar chart&#10;&#10;Description automatically generated">
            <a:extLst>
              <a:ext uri="{FF2B5EF4-FFF2-40B4-BE49-F238E27FC236}">
                <a16:creationId xmlns:a16="http://schemas.microsoft.com/office/drawing/2014/main" id="{317267BA-E38B-27F2-840F-F8107FE40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57" y="3115664"/>
            <a:ext cx="1847549" cy="1847549"/>
          </a:xfrm>
          <a:prstGeom prst="rect">
            <a:avLst/>
          </a:prstGeom>
        </p:spPr>
      </p:pic>
      <p:pic>
        <p:nvPicPr>
          <p:cNvPr id="40" name="Picture 39" descr="Chart, histogram&#10;&#10;Description automatically generated">
            <a:extLst>
              <a:ext uri="{FF2B5EF4-FFF2-40B4-BE49-F238E27FC236}">
                <a16:creationId xmlns:a16="http://schemas.microsoft.com/office/drawing/2014/main" id="{A9D5589C-8608-E12A-4D10-5E173EDFA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85" y="1093852"/>
            <a:ext cx="1847951" cy="1847951"/>
          </a:xfrm>
          <a:prstGeom prst="rect">
            <a:avLst/>
          </a:prstGeom>
        </p:spPr>
      </p:pic>
      <p:pic>
        <p:nvPicPr>
          <p:cNvPr id="42" name="Picture 41" descr="Chart, bar chart&#10;&#10;Description automatically generated">
            <a:extLst>
              <a:ext uri="{FF2B5EF4-FFF2-40B4-BE49-F238E27FC236}">
                <a16:creationId xmlns:a16="http://schemas.microsoft.com/office/drawing/2014/main" id="{981FE693-1DD8-76DF-B60E-7F309B32A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12" y="5050949"/>
            <a:ext cx="1762676" cy="1762676"/>
          </a:xfrm>
          <a:prstGeom prst="rect">
            <a:avLst/>
          </a:prstGeom>
        </p:spPr>
      </p:pic>
      <p:pic>
        <p:nvPicPr>
          <p:cNvPr id="44" name="Picture 43" descr="Chart, bar chart&#10;&#10;Description automatically generated">
            <a:extLst>
              <a:ext uri="{FF2B5EF4-FFF2-40B4-BE49-F238E27FC236}">
                <a16:creationId xmlns:a16="http://schemas.microsoft.com/office/drawing/2014/main" id="{C6E91A36-7FAB-7C8A-5E66-420A1B4B2B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06" y="5129037"/>
            <a:ext cx="1630635" cy="1630635"/>
          </a:xfrm>
          <a:prstGeom prst="rect">
            <a:avLst/>
          </a:prstGeom>
        </p:spPr>
      </p:pic>
      <p:pic>
        <p:nvPicPr>
          <p:cNvPr id="46" name="Picture 45" descr="Chart, bar chart&#10;&#10;Description automatically generated">
            <a:extLst>
              <a:ext uri="{FF2B5EF4-FFF2-40B4-BE49-F238E27FC236}">
                <a16:creationId xmlns:a16="http://schemas.microsoft.com/office/drawing/2014/main" id="{88C7908A-5D29-9E0D-E022-82BFD2DC7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06" y="3181820"/>
            <a:ext cx="1758715" cy="1758715"/>
          </a:xfrm>
          <a:prstGeom prst="rect">
            <a:avLst/>
          </a:prstGeom>
        </p:spPr>
      </p:pic>
      <p:pic>
        <p:nvPicPr>
          <p:cNvPr id="48" name="Picture 47" descr="Chart, histogram&#10;&#10;Description automatically generated">
            <a:extLst>
              <a:ext uri="{FF2B5EF4-FFF2-40B4-BE49-F238E27FC236}">
                <a16:creationId xmlns:a16="http://schemas.microsoft.com/office/drawing/2014/main" id="{1CE3622E-E96F-3828-3043-1EAEA47768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38" y="1158237"/>
            <a:ext cx="1807552" cy="1807552"/>
          </a:xfrm>
          <a:prstGeom prst="rect">
            <a:avLst/>
          </a:prstGeom>
        </p:spPr>
      </p:pic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F32F7FEB-B4E1-0343-ED03-8ADE380C92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57" y="1125864"/>
            <a:ext cx="1888863" cy="1888863"/>
          </a:xfrm>
          <a:prstGeom prst="rect">
            <a:avLst/>
          </a:prstGeom>
        </p:spPr>
      </p:pic>
      <p:pic>
        <p:nvPicPr>
          <p:cNvPr id="52" name="Picture 51" descr="Chart, bar chart&#10;&#10;Description automatically generated">
            <a:extLst>
              <a:ext uri="{FF2B5EF4-FFF2-40B4-BE49-F238E27FC236}">
                <a16:creationId xmlns:a16="http://schemas.microsoft.com/office/drawing/2014/main" id="{025B0474-2DDC-F363-3A0B-533FD38C8C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118" y="5082047"/>
            <a:ext cx="1760121" cy="1760121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AEC2F669-71E5-0CDC-0E9B-1277BEF33E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251" y="3143873"/>
            <a:ext cx="1847549" cy="1847549"/>
          </a:xfrm>
          <a:prstGeom prst="rect">
            <a:avLst/>
          </a:prstGeom>
        </p:spPr>
      </p:pic>
      <p:pic>
        <p:nvPicPr>
          <p:cNvPr id="56" name="Picture 55" descr="Chart, histogram&#10;&#10;Description automatically generated">
            <a:extLst>
              <a:ext uri="{FF2B5EF4-FFF2-40B4-BE49-F238E27FC236}">
                <a16:creationId xmlns:a16="http://schemas.microsoft.com/office/drawing/2014/main" id="{36FE5B5A-DCA0-2EF0-8FAA-918483D734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" y="1104605"/>
            <a:ext cx="1847951" cy="1847951"/>
          </a:xfrm>
          <a:prstGeom prst="rect">
            <a:avLst/>
          </a:prstGeom>
        </p:spPr>
      </p:pic>
      <p:pic>
        <p:nvPicPr>
          <p:cNvPr id="58" name="Picture 57" descr="Chart, histogram&#10;&#10;Description automatically generated">
            <a:extLst>
              <a:ext uri="{FF2B5EF4-FFF2-40B4-BE49-F238E27FC236}">
                <a16:creationId xmlns:a16="http://schemas.microsoft.com/office/drawing/2014/main" id="{E7562E7B-E800-A8B9-42AB-1BA950FC77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908" y="1108862"/>
            <a:ext cx="1762676" cy="1762676"/>
          </a:xfrm>
          <a:prstGeom prst="rect">
            <a:avLst/>
          </a:prstGeom>
        </p:spPr>
      </p:pic>
      <p:pic>
        <p:nvPicPr>
          <p:cNvPr id="60" name="Picture 59" descr="Chart, histogram&#10;&#10;Description automatically generated">
            <a:extLst>
              <a:ext uri="{FF2B5EF4-FFF2-40B4-BE49-F238E27FC236}">
                <a16:creationId xmlns:a16="http://schemas.microsoft.com/office/drawing/2014/main" id="{C6AA31C1-DED6-2954-35A7-7232F0E05D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486" y="1066224"/>
            <a:ext cx="1847951" cy="18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6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1436-DD74-0443-1FC2-596A6E4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compare abundance based </a:t>
            </a:r>
            <a:r>
              <a:rPr lang="en-US" dirty="0" err="1"/>
              <a:t>Beals</a:t>
            </a:r>
            <a:r>
              <a:rPr lang="en-US" dirty="0"/>
              <a:t> index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A822-0541-3319-9A9F-65AF8063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336"/>
            <a:ext cx="10515600" cy="4351338"/>
          </a:xfrm>
        </p:spPr>
        <p:txBody>
          <a:bodyPr/>
          <a:lstStyle/>
          <a:p>
            <a:r>
              <a:rPr lang="en-US" dirty="0"/>
              <a:t>Occupancy was set to 5,10,20, quantiles to 5,10</a:t>
            </a:r>
          </a:p>
          <a:p>
            <a:r>
              <a:rPr lang="en-US" dirty="0"/>
              <a:t>Israel is included in the levant</a:t>
            </a:r>
          </a:p>
          <a:p>
            <a:r>
              <a:rPr lang="en-US" dirty="0"/>
              <a:t>Occupancy was filtered before or after calculating </a:t>
            </a:r>
            <a:r>
              <a:rPr lang="en-US" dirty="0" err="1"/>
              <a:t>beal</a:t>
            </a:r>
            <a:r>
              <a:rPr lang="en-US" dirty="0"/>
              <a:t> index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5811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99D876-596F-3ECE-1DE1-695846261FBE}"/>
              </a:ext>
            </a:extLst>
          </p:cNvPr>
          <p:cNvSpPr/>
          <p:nvPr/>
        </p:nvSpPr>
        <p:spPr>
          <a:xfrm>
            <a:off x="3038493" y="1412237"/>
            <a:ext cx="2997200" cy="54457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2203C-6D9E-F4A7-2502-08F1E213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35" y="-269393"/>
            <a:ext cx="10515600" cy="1325563"/>
          </a:xfrm>
        </p:spPr>
        <p:txBody>
          <a:bodyPr/>
          <a:lstStyle/>
          <a:p>
            <a:r>
              <a:rPr lang="en-US" dirty="0"/>
              <a:t>Abundance vs P/A –occupancy 10, quantile 5</a:t>
            </a:r>
            <a:endParaRPr lang="en-IL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86CC5E4-D271-9E23-608B-58517FA83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05" y="1498508"/>
            <a:ext cx="2565400" cy="256540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80897D8-E863-550B-78E4-1863E12A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05" y="4178252"/>
            <a:ext cx="2565400" cy="2565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E6778-C8B0-9C8B-B125-98600920E3BD}"/>
              </a:ext>
            </a:extLst>
          </p:cNvPr>
          <p:cNvSpPr/>
          <p:nvPr/>
        </p:nvSpPr>
        <p:spPr>
          <a:xfrm>
            <a:off x="9195675" y="1412239"/>
            <a:ext cx="2997200" cy="544575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9ABD0D-3B4E-E873-2FE4-763F2A971E6C}"/>
              </a:ext>
            </a:extLst>
          </p:cNvPr>
          <p:cNvSpPr/>
          <p:nvPr/>
        </p:nvSpPr>
        <p:spPr>
          <a:xfrm>
            <a:off x="6117084" y="1412240"/>
            <a:ext cx="2997200" cy="54457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9F1FF4-2836-4C4B-13D2-77AEE537C92B}"/>
              </a:ext>
            </a:extLst>
          </p:cNvPr>
          <p:cNvSpPr/>
          <p:nvPr/>
        </p:nvSpPr>
        <p:spPr>
          <a:xfrm>
            <a:off x="41293" y="1412241"/>
            <a:ext cx="2997200" cy="54457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37B0E-F1D7-C7EE-3570-E402585AE3F5}"/>
              </a:ext>
            </a:extLst>
          </p:cNvPr>
          <p:cNvSpPr txBox="1"/>
          <p:nvPr/>
        </p:nvSpPr>
        <p:spPr>
          <a:xfrm>
            <a:off x="9104666" y="1129176"/>
            <a:ext cx="223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Abundance - after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1E47-ADFF-173D-C231-778A4F9CD1DC}"/>
              </a:ext>
            </a:extLst>
          </p:cNvPr>
          <p:cNvSpPr txBox="1"/>
          <p:nvPr/>
        </p:nvSpPr>
        <p:spPr>
          <a:xfrm>
            <a:off x="2993042" y="1129176"/>
            <a:ext cx="223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Abundance - before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6DBB8-FDEA-0D17-F15B-50CE1AEC0162}"/>
              </a:ext>
            </a:extLst>
          </p:cNvPr>
          <p:cNvSpPr txBox="1"/>
          <p:nvPr/>
        </p:nvSpPr>
        <p:spPr>
          <a:xfrm>
            <a:off x="6026075" y="1107067"/>
            <a:ext cx="223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P/A - after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507A3B-988A-F091-9198-21D9BCCD023C}"/>
              </a:ext>
            </a:extLst>
          </p:cNvPr>
          <p:cNvSpPr txBox="1"/>
          <p:nvPr/>
        </p:nvSpPr>
        <p:spPr>
          <a:xfrm>
            <a:off x="-49716" y="1129176"/>
            <a:ext cx="223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P/A - before</a:t>
            </a:r>
            <a:endParaRPr lang="en-IL" dirty="0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F6D42AA-E451-A2F5-2AC5-9E014C74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8" y="4193298"/>
            <a:ext cx="2496445" cy="2496445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5C9EBD90-0A42-3F10-3A38-DF7EF3BC8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7" y="1567463"/>
            <a:ext cx="2496445" cy="2496445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5A2C140E-7005-A238-1C52-892AF2839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29" y="4178252"/>
            <a:ext cx="2650074" cy="2650074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7FFA80AA-9E2F-5133-B6B3-C91D07977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29" y="1490648"/>
            <a:ext cx="2650074" cy="2650074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42B95531-1491-EC20-F67E-16D954164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38" y="1527296"/>
            <a:ext cx="2450954" cy="2450954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066F8010-3868-D355-53E4-808061B0F4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66" y="4235724"/>
            <a:ext cx="2535130" cy="25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8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1436-DD74-0443-1FC2-596A6E4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separate Israel from the levant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A822-0541-3319-9A9F-65AF8063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336"/>
            <a:ext cx="10515600" cy="4351338"/>
          </a:xfrm>
        </p:spPr>
        <p:txBody>
          <a:bodyPr/>
          <a:lstStyle/>
          <a:p>
            <a:r>
              <a:rPr lang="en-US" dirty="0"/>
              <a:t>Occupancy was set to 5,10 quantiles to 5,10</a:t>
            </a:r>
          </a:p>
          <a:p>
            <a:r>
              <a:rPr lang="en-US" dirty="0"/>
              <a:t>Occupancy was filtered before or after calculating the </a:t>
            </a:r>
            <a:r>
              <a:rPr lang="en-US" dirty="0" err="1"/>
              <a:t>beal</a:t>
            </a:r>
            <a:r>
              <a:rPr lang="en-US" dirty="0"/>
              <a:t> index</a:t>
            </a:r>
          </a:p>
          <a:p>
            <a:r>
              <a:rPr lang="en-US" dirty="0" err="1"/>
              <a:t>Beals</a:t>
            </a:r>
            <a:r>
              <a:rPr lang="en-US" dirty="0"/>
              <a:t> index is based on presence/absence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208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B4D8102-A513-F232-A2B0-7FF52F0D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77" y="4219097"/>
            <a:ext cx="2638235" cy="2638235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EEC597A-1A8F-2143-1434-2747C99B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77" y="1512902"/>
            <a:ext cx="2501313" cy="250131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F18FA1C-820C-9963-325A-C938FC32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11" y="1444440"/>
            <a:ext cx="2638235" cy="263823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C78223C-4D57-F293-E364-AA08E6307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50" y="4026802"/>
            <a:ext cx="2719896" cy="2719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F12F89-77EA-23E8-49B5-7D3350B890FF}"/>
              </a:ext>
            </a:extLst>
          </p:cNvPr>
          <p:cNvSpPr txBox="1"/>
          <p:nvPr/>
        </p:nvSpPr>
        <p:spPr>
          <a:xfrm>
            <a:off x="9193777" y="1174348"/>
            <a:ext cx="2405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Israel separated - after</a:t>
            </a:r>
            <a:endParaRPr lang="en-IL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E3A40-27F2-D559-4153-26D30E2D1C81}"/>
              </a:ext>
            </a:extLst>
          </p:cNvPr>
          <p:cNvSpPr txBox="1"/>
          <p:nvPr/>
        </p:nvSpPr>
        <p:spPr>
          <a:xfrm>
            <a:off x="6371011" y="1067751"/>
            <a:ext cx="2405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Israel in levant  - after</a:t>
            </a:r>
            <a:endParaRPr lang="en-IL" sz="1600" dirty="0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6B147C64-7C96-0ECF-61BF-234EDEA04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76" y="4152888"/>
            <a:ext cx="2638235" cy="263823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A2C05A2A-0B37-9C46-FDE4-99660CF6A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49" y="1580861"/>
            <a:ext cx="2638236" cy="26382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0CDEDC-D536-F97F-A560-84BFADAAE4B1}"/>
              </a:ext>
            </a:extLst>
          </p:cNvPr>
          <p:cNvSpPr txBox="1"/>
          <p:nvPr/>
        </p:nvSpPr>
        <p:spPr>
          <a:xfrm>
            <a:off x="3014441" y="1093234"/>
            <a:ext cx="2405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Israel separated - before</a:t>
            </a:r>
            <a:endParaRPr lang="en-IL" sz="1600" dirty="0"/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D15955D-D31A-C929-53E3-18B1FB346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" y="4086013"/>
            <a:ext cx="2771987" cy="2771987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02C09608-8DC3-C63A-38D8-A4CF419717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" y="1317821"/>
            <a:ext cx="2815203" cy="28152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386683-2B48-7DC8-3CF9-2658BFC0CFCE}"/>
              </a:ext>
            </a:extLst>
          </p:cNvPr>
          <p:cNvSpPr txBox="1"/>
          <p:nvPr/>
        </p:nvSpPr>
        <p:spPr>
          <a:xfrm>
            <a:off x="133504" y="1005071"/>
            <a:ext cx="2405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Israel in levant  - before</a:t>
            </a:r>
            <a:endParaRPr lang="en-IL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B1AA421-3F6B-72E2-C39F-8109B46A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01527"/>
            <a:ext cx="11750040" cy="639946"/>
          </a:xfrm>
        </p:spPr>
        <p:txBody>
          <a:bodyPr>
            <a:noAutofit/>
          </a:bodyPr>
          <a:lstStyle/>
          <a:p>
            <a:r>
              <a:rPr lang="en-US" sz="3200" dirty="0"/>
              <a:t>Quantile = 5, Occupancy = 10, Israel include or not in the levant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6861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1436-DD74-0443-1FC2-596A6E4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compare occupancy and quantiles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A822-0541-3319-9A9F-65AF8063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Occupancy was filtered before the </a:t>
            </a:r>
            <a:r>
              <a:rPr lang="en-US" dirty="0" err="1"/>
              <a:t>Beals</a:t>
            </a:r>
            <a:r>
              <a:rPr lang="en-US" dirty="0"/>
              <a:t> index</a:t>
            </a:r>
          </a:p>
          <a:p>
            <a:r>
              <a:rPr lang="en-US" dirty="0"/>
              <a:t>Israel is included in the levant</a:t>
            </a:r>
          </a:p>
          <a:p>
            <a:r>
              <a:rPr lang="en-US" dirty="0"/>
              <a:t>Beal index operate on presence/absence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7034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BE2D-9464-A7F7-8D7F-8131D8F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375"/>
            <a:ext cx="10515600" cy="1325563"/>
          </a:xfrm>
        </p:spPr>
        <p:txBody>
          <a:bodyPr/>
          <a:lstStyle/>
          <a:p>
            <a:r>
              <a:rPr lang="en-US" dirty="0"/>
              <a:t>Occupancy = 3, all quantiles</a:t>
            </a:r>
            <a:endParaRPr lang="en-IL" dirty="0"/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73C433A7-31FA-DD6F-BBF8-98B4A528E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3708414"/>
            <a:ext cx="3174966" cy="3174966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11FFD4E0-94E7-D57A-E172-5BDAAD18A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79" y="3708414"/>
            <a:ext cx="3174966" cy="3174966"/>
          </a:xfrm>
          <a:prstGeom prst="rect">
            <a:avLst/>
          </a:prstGeom>
        </p:spPr>
      </p:pic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0B0852D3-31B7-5467-1590-7C1EFEF71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89" y="3708414"/>
            <a:ext cx="3174966" cy="3174966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815F9D9E-9171-8ACF-2B7F-328F3A4BE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762008"/>
            <a:ext cx="3174966" cy="3174966"/>
          </a:xfrm>
          <a:prstGeom prst="rect">
            <a:avLst/>
          </a:prstGeom>
        </p:spPr>
      </p:pic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713BB936-1EFE-7923-1D2F-44005B1C6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79" y="762008"/>
            <a:ext cx="3174966" cy="3174966"/>
          </a:xfrm>
          <a:prstGeom prst="rect">
            <a:avLst/>
          </a:prstGeom>
        </p:spPr>
      </p:pic>
      <p:pic>
        <p:nvPicPr>
          <p:cNvPr id="27" name="Picture 26" descr="Chart, bar chart&#10;&#10;Description automatically generated">
            <a:extLst>
              <a:ext uri="{FF2B5EF4-FFF2-40B4-BE49-F238E27FC236}">
                <a16:creationId xmlns:a16="http://schemas.microsoft.com/office/drawing/2014/main" id="{62CFD569-7279-CA8E-D2DF-38E1E31BD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89" y="762008"/>
            <a:ext cx="3174966" cy="3174966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9A51BE0B-116D-01C6-98F2-875910BFD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955" y="2721447"/>
            <a:ext cx="2354365" cy="24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1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0F34-4041-4053-543D-8AEFC3D8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67813" cy="732155"/>
          </a:xfrm>
        </p:spPr>
        <p:txBody>
          <a:bodyPr/>
          <a:lstStyle/>
          <a:p>
            <a:r>
              <a:rPr lang="en-US" dirty="0"/>
              <a:t>Occupancy = 10, all quantiles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06447-3B9D-CB43-A7E4-8E126ECA8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" y="3720303"/>
            <a:ext cx="3163099" cy="31630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110E31-B44A-2E1E-00BF-4AD3748B4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" y="590568"/>
            <a:ext cx="3163099" cy="316309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A3C5509-8C6B-4197-2F60-CF800873C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0" y="3847961"/>
            <a:ext cx="3035441" cy="303544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93441D5-5FFF-14F9-8A7B-A208F6D65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49" y="772337"/>
            <a:ext cx="3035441" cy="3035441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7C2227B-C2AC-C35F-F687-BB8A8FFCC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50" y="3931867"/>
            <a:ext cx="2951535" cy="295153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45CC29A4-6354-D7C3-02B5-F93306150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50" y="896426"/>
            <a:ext cx="3035441" cy="3035441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0F47D4F6-05FC-08BE-8F84-22180D96A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685" y="2481772"/>
            <a:ext cx="2543789" cy="25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8BD60DF-0338-871E-63CB-2F5A96D01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1" y="4064496"/>
            <a:ext cx="2793504" cy="279350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228A3B-2DA1-1EA3-D788-9E8030221D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67813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Occupancy = 50, all quantiles</a:t>
            </a:r>
            <a:endParaRPr lang="en-IL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5FFCE20-4304-C5E1-DD27-B339A8E88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5" y="1001573"/>
            <a:ext cx="2793504" cy="2793504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85C5135E-2BB7-E190-E208-D39D257BE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96" y="1001573"/>
            <a:ext cx="2793504" cy="2793504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9F3BA833-573F-44EE-BB32-02F4DFDC3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36" y="4064495"/>
            <a:ext cx="2793504" cy="2793504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7B3DE781-1586-DA0B-AD7A-FF50F63B8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11" y="4078254"/>
            <a:ext cx="2793504" cy="2793504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B6CDF3DD-1FE4-927D-0CEC-1E771BC9E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11" y="1015331"/>
            <a:ext cx="2793504" cy="2793504"/>
          </a:xfrm>
          <a:prstGeom prst="rect">
            <a:avLst/>
          </a:prstGeom>
        </p:spPr>
      </p:pic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F58D2708-8E58-7415-F94F-7118B46AE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92" y="2625571"/>
            <a:ext cx="3556363" cy="35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1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EC718A5-516C-F0A0-A459-D6DE36DF4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" y="2235522"/>
            <a:ext cx="2091362" cy="209136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B7D9466-EAB6-8E87-F61C-B2814E275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84"/>
            <a:ext cx="2285916" cy="228591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7937BAF-6D8E-D09A-1F1D-4F2275B7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16" y="2136654"/>
            <a:ext cx="2285916" cy="228591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CB11188-741B-7D16-5E91-AE802E3C7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16" y="4572084"/>
            <a:ext cx="2285916" cy="2285916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48648091-D4B0-864E-5E0D-E8BF7239D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717" y="300495"/>
            <a:ext cx="1884002" cy="1884002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CC4A761-4DAB-A351-82AF-0D69C35CA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32" y="4541945"/>
            <a:ext cx="2285916" cy="2285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606DB-C4AB-FE1D-7E7D-17A90027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6" y="-4601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Quantile = 5, all occupancies</a:t>
            </a:r>
            <a:endParaRPr lang="en-IL" sz="2800" dirty="0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59C5A0A7-12D4-1D3F-AC74-015CDEA51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11" y="2190252"/>
            <a:ext cx="2321554" cy="2321554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A375A3D9-CEBB-DE2A-D7F5-BE30CBD37D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10" y="4480020"/>
            <a:ext cx="2321554" cy="2321554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1A4DA276-7AEC-F0B7-8AD1-5482B9F8ED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34" y="2206053"/>
            <a:ext cx="2190230" cy="2190230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82A85B24-2665-6B6D-C7E3-99F3E51C3E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01" y="4536446"/>
            <a:ext cx="2321554" cy="2321554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3C5570A3-D8C2-FF19-BA0B-A95A4E23B8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063" y="2184497"/>
            <a:ext cx="2190230" cy="219023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B8A46B2D-DC60-F9D2-A305-D4A69F9994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44" y="250870"/>
            <a:ext cx="1933627" cy="1933627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82E7DAB5-4386-9FEC-C2C1-37E9D61711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80" y="81258"/>
            <a:ext cx="2021684" cy="2021684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B39F540A-5D0C-B0AC-EE56-133D4B7678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64" y="162813"/>
            <a:ext cx="2021684" cy="2021684"/>
          </a:xfrm>
          <a:prstGeom prst="rect">
            <a:avLst/>
          </a:prstGeom>
        </p:spPr>
      </p:pic>
      <p:pic>
        <p:nvPicPr>
          <p:cNvPr id="33" name="Picture 32" descr="Chart, histogram&#10;&#10;Description automatically generated">
            <a:extLst>
              <a:ext uri="{FF2B5EF4-FFF2-40B4-BE49-F238E27FC236}">
                <a16:creationId xmlns:a16="http://schemas.microsoft.com/office/drawing/2014/main" id="{C491B136-3FDA-CA9F-35A0-EAD3585E85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7" y="501681"/>
            <a:ext cx="1579155" cy="15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06DB-C4AB-FE1D-7E7D-17A90027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= 10, all occupancies</a:t>
            </a:r>
            <a:endParaRPr lang="en-IL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EC21E15-9530-8CD1-3927-E5AD31018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098"/>
            <a:ext cx="2176063" cy="217606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4A75208-1DEB-7978-73A9-DF9AEFF83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1937"/>
            <a:ext cx="2176063" cy="217606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F2B0826-2710-0144-C3FD-CC9758A4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97" y="4681936"/>
            <a:ext cx="2176063" cy="217606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C4FD091-AF94-8470-EC3B-B3C014C154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97" y="2178648"/>
            <a:ext cx="2176063" cy="2176063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384C6E3-6FD2-B0FD-76C8-1DC3B5ECF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94" y="2098279"/>
            <a:ext cx="2176063" cy="217606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6432A1C-B605-0648-C2FF-8437A56DEB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4681935"/>
            <a:ext cx="2176063" cy="2176063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4D15644-D024-4BD3-6189-75FC56F62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12" y="2098279"/>
            <a:ext cx="2176063" cy="2176063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35FE1D4C-01E4-2882-1A9D-BD1777F38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13" y="4681934"/>
            <a:ext cx="2176063" cy="2176063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4ABCD9B9-4AF4-5C6C-FD06-B5C5A1E88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66" y="4681937"/>
            <a:ext cx="2176063" cy="2176063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CEE77078-E17F-65AD-3F64-A47AE91F73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65" y="2098279"/>
            <a:ext cx="2176063" cy="21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1436-DD74-0443-1FC2-596A6E4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compare occupancy before and after calculating </a:t>
            </a:r>
            <a:r>
              <a:rPr lang="en-US" dirty="0" err="1"/>
              <a:t>Beals</a:t>
            </a:r>
            <a:r>
              <a:rPr lang="en-US" dirty="0"/>
              <a:t> index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A822-0541-3319-9A9F-65AF8063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336"/>
            <a:ext cx="10515600" cy="4351338"/>
          </a:xfrm>
        </p:spPr>
        <p:txBody>
          <a:bodyPr/>
          <a:lstStyle/>
          <a:p>
            <a:r>
              <a:rPr lang="en-US" dirty="0"/>
              <a:t>Occupancy was set to 5,10,20, quantiles to 5,10</a:t>
            </a:r>
          </a:p>
          <a:p>
            <a:r>
              <a:rPr lang="en-US" dirty="0"/>
              <a:t>Israel is included in the levant</a:t>
            </a:r>
          </a:p>
          <a:p>
            <a:r>
              <a:rPr lang="en-US" dirty="0"/>
              <a:t>Beal index operate on presence/absence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180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BDCF87-7B75-A9E8-3FBA-DDB8E6E0F3A0}"/>
              </a:ext>
            </a:extLst>
          </p:cNvPr>
          <p:cNvSpPr/>
          <p:nvPr/>
        </p:nvSpPr>
        <p:spPr>
          <a:xfrm>
            <a:off x="27015" y="3066914"/>
            <a:ext cx="1973435" cy="37979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F7C81-F65D-47BD-F351-BD0C4D2C5BF1}"/>
              </a:ext>
            </a:extLst>
          </p:cNvPr>
          <p:cNvSpPr/>
          <p:nvPr/>
        </p:nvSpPr>
        <p:spPr>
          <a:xfrm>
            <a:off x="4088535" y="3047664"/>
            <a:ext cx="1935379" cy="37979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2D89-0B0D-401B-CEF6-528382DD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" y="-102328"/>
            <a:ext cx="11992811" cy="1325563"/>
          </a:xfrm>
        </p:spPr>
        <p:txBody>
          <a:bodyPr/>
          <a:lstStyle/>
          <a:p>
            <a:r>
              <a:rPr lang="en-US" dirty="0"/>
              <a:t>Before and after – quantile 5 occurrences 5,10,20</a:t>
            </a:r>
            <a:endParaRPr lang="en-IL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79F75C2-1892-B8D1-D064-7484CD46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" y="3240146"/>
            <a:ext cx="1648359" cy="1648359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7FD709-26F3-7167-F105-BC397B5A9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" y="5056895"/>
            <a:ext cx="1648359" cy="16483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835064-6A25-BEC3-A744-266B80C8C793}"/>
              </a:ext>
            </a:extLst>
          </p:cNvPr>
          <p:cNvSpPr/>
          <p:nvPr/>
        </p:nvSpPr>
        <p:spPr>
          <a:xfrm>
            <a:off x="8189443" y="3047664"/>
            <a:ext cx="1973435" cy="37979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D98B82-62C7-4D16-262D-E05D06AAAA48}"/>
              </a:ext>
            </a:extLst>
          </p:cNvPr>
          <p:cNvSpPr/>
          <p:nvPr/>
        </p:nvSpPr>
        <p:spPr>
          <a:xfrm>
            <a:off x="10172300" y="3047664"/>
            <a:ext cx="1973435" cy="37979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69B745C-4E12-18FE-F8FB-C022E4ECF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05" y="5159980"/>
            <a:ext cx="1545274" cy="154527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3D76816-FAFF-4D74-4EC6-BB65A4C27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34" y="3319139"/>
            <a:ext cx="1569366" cy="156936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867559B-9E13-3556-CEBA-06EFE1325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87" y="3363526"/>
            <a:ext cx="1480592" cy="14805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9AAEE3-BCC3-8AA5-2617-5BD5926FE476}"/>
              </a:ext>
            </a:extLst>
          </p:cNvPr>
          <p:cNvSpPr/>
          <p:nvPr/>
        </p:nvSpPr>
        <p:spPr>
          <a:xfrm>
            <a:off x="2009872" y="3047664"/>
            <a:ext cx="1973435" cy="37979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05F823-B16A-3C68-B18D-4556668A03F9}"/>
              </a:ext>
            </a:extLst>
          </p:cNvPr>
          <p:cNvSpPr/>
          <p:nvPr/>
        </p:nvSpPr>
        <p:spPr>
          <a:xfrm>
            <a:off x="6015536" y="3047664"/>
            <a:ext cx="1973435" cy="37979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15E05F1-0FF5-C83E-7F93-9A8722C29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77" y="5173132"/>
            <a:ext cx="1569366" cy="15693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BF21E2-53DF-C59C-4B3F-18E28C63313F}"/>
              </a:ext>
            </a:extLst>
          </p:cNvPr>
          <p:cNvSpPr txBox="1"/>
          <p:nvPr/>
        </p:nvSpPr>
        <p:spPr>
          <a:xfrm>
            <a:off x="412557" y="2702424"/>
            <a:ext cx="94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6460E-C954-FBA1-BBCD-94D52F457506}"/>
              </a:ext>
            </a:extLst>
          </p:cNvPr>
          <p:cNvSpPr txBox="1"/>
          <p:nvPr/>
        </p:nvSpPr>
        <p:spPr>
          <a:xfrm>
            <a:off x="4551074" y="2703653"/>
            <a:ext cx="94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811BD-34CD-46C5-D1CF-874161680C2F}"/>
              </a:ext>
            </a:extLst>
          </p:cNvPr>
          <p:cNvSpPr txBox="1"/>
          <p:nvPr/>
        </p:nvSpPr>
        <p:spPr>
          <a:xfrm>
            <a:off x="8572830" y="2678332"/>
            <a:ext cx="94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</a:t>
            </a:r>
            <a:endParaRPr lang="en-IL" dirty="0"/>
          </a:p>
        </p:txBody>
      </p:sp>
      <p:pic>
        <p:nvPicPr>
          <p:cNvPr id="30" name="Picture 29" descr="Chart, bar chart&#10;&#10;Description automatically generated">
            <a:extLst>
              <a:ext uri="{FF2B5EF4-FFF2-40B4-BE49-F238E27FC236}">
                <a16:creationId xmlns:a16="http://schemas.microsoft.com/office/drawing/2014/main" id="{C3E67007-9A53-4D0C-5126-826D1A9DA9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00" y="5056895"/>
            <a:ext cx="1692331" cy="1692331"/>
          </a:xfrm>
          <a:prstGeom prst="rect">
            <a:avLst/>
          </a:prstGeom>
        </p:spPr>
      </p:pic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71281E53-A381-0C8B-9518-96BA298B9B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73" y="3164843"/>
            <a:ext cx="1751992" cy="17519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A707943-F777-C10D-A062-1D7A8BAC462D}"/>
              </a:ext>
            </a:extLst>
          </p:cNvPr>
          <p:cNvSpPr txBox="1"/>
          <p:nvPr/>
        </p:nvSpPr>
        <p:spPr>
          <a:xfrm>
            <a:off x="6673880" y="2702424"/>
            <a:ext cx="94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A4F29E-56B2-0BA4-6791-A3AFA8EA4DFE}"/>
              </a:ext>
            </a:extLst>
          </p:cNvPr>
          <p:cNvSpPr txBox="1"/>
          <p:nvPr/>
        </p:nvSpPr>
        <p:spPr>
          <a:xfrm>
            <a:off x="2540186" y="2736922"/>
            <a:ext cx="94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860357-7C79-3F07-11C7-25A722C1A175}"/>
              </a:ext>
            </a:extLst>
          </p:cNvPr>
          <p:cNvSpPr txBox="1"/>
          <p:nvPr/>
        </p:nvSpPr>
        <p:spPr>
          <a:xfrm>
            <a:off x="10852869" y="2709633"/>
            <a:ext cx="94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</a:t>
            </a:r>
            <a:endParaRPr lang="en-IL" dirty="0"/>
          </a:p>
        </p:txBody>
      </p:sp>
      <p:pic>
        <p:nvPicPr>
          <p:cNvPr id="37" name="Picture 36" descr="Chart, bar chart&#10;&#10;Description automatically generated">
            <a:extLst>
              <a:ext uri="{FF2B5EF4-FFF2-40B4-BE49-F238E27FC236}">
                <a16:creationId xmlns:a16="http://schemas.microsoft.com/office/drawing/2014/main" id="{94D26A37-1EE9-F374-7233-C794CF9AC5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13" y="3276585"/>
            <a:ext cx="1560988" cy="1560988"/>
          </a:xfrm>
          <a:prstGeom prst="rect">
            <a:avLst/>
          </a:prstGeom>
        </p:spPr>
      </p:pic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AC6A5422-9C55-B2CF-BB5C-CFD46CFFFD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42" y="5066494"/>
            <a:ext cx="1560988" cy="1560988"/>
          </a:xfrm>
          <a:prstGeom prst="rect">
            <a:avLst/>
          </a:prstGeom>
        </p:spPr>
      </p:pic>
      <p:pic>
        <p:nvPicPr>
          <p:cNvPr id="41" name="Picture 40" descr="Chart, bar chart&#10;&#10;Description automatically generated">
            <a:extLst>
              <a:ext uri="{FF2B5EF4-FFF2-40B4-BE49-F238E27FC236}">
                <a16:creationId xmlns:a16="http://schemas.microsoft.com/office/drawing/2014/main" id="{3BAA11BA-AD8B-0085-8DF1-A51FCE76D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22" y="5097834"/>
            <a:ext cx="1578983" cy="15789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762613B-49A1-EDAD-F172-A31ED32426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57" y="3307925"/>
            <a:ext cx="1529648" cy="152964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B3DE304-1795-A937-E0AF-8D45C29824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121" y="1099349"/>
            <a:ext cx="1578983" cy="1578983"/>
          </a:xfrm>
          <a:prstGeom prst="rect">
            <a:avLst/>
          </a:prstGeom>
        </p:spPr>
      </p:pic>
      <p:pic>
        <p:nvPicPr>
          <p:cNvPr id="47" name="Picture 46" descr="Chart, histogram&#10;&#10;Description automatically generated">
            <a:extLst>
              <a:ext uri="{FF2B5EF4-FFF2-40B4-BE49-F238E27FC236}">
                <a16:creationId xmlns:a16="http://schemas.microsoft.com/office/drawing/2014/main" id="{1830AF87-B4A5-23A3-AB2D-60FF662B931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29" y="1099349"/>
            <a:ext cx="1662811" cy="1662811"/>
          </a:xfrm>
          <a:prstGeom prst="rect">
            <a:avLst/>
          </a:prstGeom>
        </p:spPr>
      </p:pic>
      <p:pic>
        <p:nvPicPr>
          <p:cNvPr id="49" name="Picture 48" descr="Chart, histogram&#10;&#10;Description automatically generated">
            <a:extLst>
              <a:ext uri="{FF2B5EF4-FFF2-40B4-BE49-F238E27FC236}">
                <a16:creationId xmlns:a16="http://schemas.microsoft.com/office/drawing/2014/main" id="{45773AB2-6231-F6E8-92F5-9B41611C77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33" y="1053436"/>
            <a:ext cx="1754635" cy="1754635"/>
          </a:xfrm>
          <a:prstGeom prst="rect">
            <a:avLst/>
          </a:prstGeom>
        </p:spPr>
      </p:pic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307B356F-E5E1-1F0A-B777-241706CA00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5" y="1053436"/>
            <a:ext cx="1695544" cy="1695544"/>
          </a:xfrm>
          <a:prstGeom prst="rect">
            <a:avLst/>
          </a:prstGeom>
        </p:spPr>
      </p:pic>
      <p:pic>
        <p:nvPicPr>
          <p:cNvPr id="52" name="Picture 51" descr="Chart, histogram&#10;&#10;Description automatically generated">
            <a:extLst>
              <a:ext uri="{FF2B5EF4-FFF2-40B4-BE49-F238E27FC236}">
                <a16:creationId xmlns:a16="http://schemas.microsoft.com/office/drawing/2014/main" id="{313B355E-B553-3A9E-FE92-5938EFA22C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55" y="1075195"/>
            <a:ext cx="1711115" cy="1711115"/>
          </a:xfrm>
          <a:prstGeom prst="rect">
            <a:avLst/>
          </a:prstGeom>
        </p:spPr>
      </p:pic>
      <p:pic>
        <p:nvPicPr>
          <p:cNvPr id="54" name="Picture 53" descr="Chart, histogram&#10;&#10;Description automatically generated">
            <a:extLst>
              <a:ext uri="{FF2B5EF4-FFF2-40B4-BE49-F238E27FC236}">
                <a16:creationId xmlns:a16="http://schemas.microsoft.com/office/drawing/2014/main" id="{D1947AEB-FC5B-523D-EF62-0306DF3272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747" y="1034317"/>
            <a:ext cx="1751993" cy="17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6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241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Sensitivity analyses</vt:lpstr>
      <vt:lpstr>Part 1 – compare occupancy and quantiles</vt:lpstr>
      <vt:lpstr>Occupancy = 3, all quantiles</vt:lpstr>
      <vt:lpstr>Occupancy = 10, all quantiles</vt:lpstr>
      <vt:lpstr>PowerPoint Presentation</vt:lpstr>
      <vt:lpstr>Quantile = 5, all occupancies</vt:lpstr>
      <vt:lpstr>Quantile = 10, all occupancies</vt:lpstr>
      <vt:lpstr>Part 2 – compare occupancy before and after calculating Beals index</vt:lpstr>
      <vt:lpstr>Before and after – quantile 5 occurrences 5,10,20</vt:lpstr>
      <vt:lpstr>PowerPoint Presentation</vt:lpstr>
      <vt:lpstr>Part 3 – compare abundance based Beals index</vt:lpstr>
      <vt:lpstr>Abundance vs P/A –occupancy 10, quantile 5</vt:lpstr>
      <vt:lpstr>Part 4 – separate Israel from the levant</vt:lpstr>
      <vt:lpstr>Quantile = 5, Occupancy = 10, Israel include or not in the levant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analyses</dc:title>
  <dc:creator>Nimrod Gavriel</dc:creator>
  <cp:lastModifiedBy>Nimrod Gavriel</cp:lastModifiedBy>
  <cp:revision>4</cp:revision>
  <dcterms:created xsi:type="dcterms:W3CDTF">2023-01-29T11:44:50Z</dcterms:created>
  <dcterms:modified xsi:type="dcterms:W3CDTF">2023-01-29T16:34:44Z</dcterms:modified>
</cp:coreProperties>
</file>