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6" r:id="rId7"/>
    <p:sldId id="264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D295-272B-2BF4-A23F-49D73D7EC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E64D0-735A-A44A-E307-2039DE66B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3AD6A-C6DF-4877-61B6-F98615E6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25C-22DB-4A8F-B120-B3B046C9A170}" type="datetimeFigureOut">
              <a:rPr lang="en-IL" smtClean="0"/>
              <a:t>03/01/2023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CFBA1-461F-E6F6-803D-503B4656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3E333-1FC6-CFF0-802F-11913A12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EE3A-568A-4FB0-AB4F-A69096F4D5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852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B0F9-A787-F7CE-F5D3-B419ED8F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CB626-D943-CC02-C2B8-97822CFA1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14B90-523D-591F-7EE9-87D4FFB4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25C-22DB-4A8F-B120-B3B046C9A170}" type="datetimeFigureOut">
              <a:rPr lang="en-IL" smtClean="0"/>
              <a:t>03/01/2023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1A92B-B512-A566-3D39-3B1B120B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8884D-2F85-9A3E-D152-A23F13FB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EE3A-568A-4FB0-AB4F-A69096F4D5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700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5E55D-D33E-E166-B25D-53255558A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F38AB-7629-8693-3DB5-FF4967ED5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F9894-9868-D1C7-4DCB-AC7B795D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25C-22DB-4A8F-B120-B3B046C9A170}" type="datetimeFigureOut">
              <a:rPr lang="en-IL" smtClean="0"/>
              <a:t>03/01/2023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D2C66-D059-A61D-2DB7-C2F3694E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18183-7CE1-2D9C-2C7A-C341F31F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EE3A-568A-4FB0-AB4F-A69096F4D5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583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8ED5-9651-9550-8BD3-5145912E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BC2B-B2CE-2383-CAB1-E9DB0D0C1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9581E-A74A-5096-9285-81E280F1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25C-22DB-4A8F-B120-B3B046C9A170}" type="datetimeFigureOut">
              <a:rPr lang="en-IL" smtClean="0"/>
              <a:t>03/01/2023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51B9E-F90B-FF66-A84D-6F5883BB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B1A26-494C-7C65-7DBD-F64FD14F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EE3A-568A-4FB0-AB4F-A69096F4D5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951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F4D5-DE16-350D-3483-1D98DAEA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A41E2-B2F9-442D-5283-23A8CC244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9669D-09DE-817C-49C1-B0B2391F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25C-22DB-4A8F-B120-B3B046C9A170}" type="datetimeFigureOut">
              <a:rPr lang="en-IL" smtClean="0"/>
              <a:t>03/01/2023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6DAA0-D04C-D974-4E9A-3EEEA026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E7216-6534-AAB3-1C4B-7518CD35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EE3A-568A-4FB0-AB4F-A69096F4D5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31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9629-F6EB-1895-B29B-282E021D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FF13-0C7B-E5C2-FCB4-5B9E33639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FE56D-E4C4-039F-144D-B6C8D0172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22563-B08B-C8A0-3C90-8440B3B8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25C-22DB-4A8F-B120-B3B046C9A170}" type="datetimeFigureOut">
              <a:rPr lang="en-IL" smtClean="0"/>
              <a:t>03/01/2023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B28B3-BEF6-4A93-583E-F22C9EF1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710AC-0891-E5FF-F20A-B0138F2C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EE3A-568A-4FB0-AB4F-A69096F4D5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375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C122-1282-7435-E6ED-33AF750F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BC96E-247C-D6F7-E445-154C12815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E27DD-A2DB-7F37-6555-22FB2FC9E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2FA8F-429B-450C-75B8-EE78272E2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3E7A5-5206-3E5A-DD7B-30DCF9DB7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37539-4CAE-FACD-B301-B12529FD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25C-22DB-4A8F-B120-B3B046C9A170}" type="datetimeFigureOut">
              <a:rPr lang="en-IL" smtClean="0"/>
              <a:t>03/01/2023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05B61-FFC9-E2D5-7820-AE26695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AC4FA-939E-0055-9D16-3B97D6B2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EE3A-568A-4FB0-AB4F-A69096F4D5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47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67DC-4356-62EB-4EAC-004FC81D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2181B-696D-B7D3-643B-04BC0BA3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25C-22DB-4A8F-B120-B3B046C9A170}" type="datetimeFigureOut">
              <a:rPr lang="en-IL" smtClean="0"/>
              <a:t>03/01/2023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5D7C1-7D49-9A96-7ABD-A8285E8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EE25F-E325-393A-18C0-8519616C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EE3A-568A-4FB0-AB4F-A69096F4D5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273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C206B-BE32-758E-7B36-F255C83A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25C-22DB-4A8F-B120-B3B046C9A170}" type="datetimeFigureOut">
              <a:rPr lang="en-IL" smtClean="0"/>
              <a:t>03/01/2023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0472B-135A-9487-A6B1-6B8A2E5A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9DF09-B006-4CDA-2B21-5EF74B3F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EE3A-568A-4FB0-AB4F-A69096F4D5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5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4763-9407-0328-5913-FEAB0F1C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CC59-EBE4-EDF2-5667-7F934D940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7343-4A1C-8463-75F5-F21E1A147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079D7-EA8F-E63A-74C9-75FC0C96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25C-22DB-4A8F-B120-B3B046C9A170}" type="datetimeFigureOut">
              <a:rPr lang="en-IL" smtClean="0"/>
              <a:t>03/01/2023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DCA23-2E69-E85D-A00B-1D24DED2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59943-3191-8D18-F66F-83C78780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EE3A-568A-4FB0-AB4F-A69096F4D5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777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D224-F77E-839A-FC3B-5E3AFC26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18057-1C73-2E3B-B5EB-4A7D5CF35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0B697-238D-3FE7-53C8-11DCA2CE0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269B5-4F68-D27D-0E69-5299A9FB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25C-22DB-4A8F-B120-B3B046C9A170}" type="datetimeFigureOut">
              <a:rPr lang="en-IL" smtClean="0"/>
              <a:t>03/01/2023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D6695-9827-7FEF-A127-6ED9E224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A2592-D49C-68DE-D481-148310BE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EE3A-568A-4FB0-AB4F-A69096F4D5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216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008BC-A1D9-0022-B272-5BAE8CF6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83460-E77E-3610-47F1-9EF168EE9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28C53-CF3D-1365-E9BD-4D6C305EA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B925C-22DB-4A8F-B120-B3B046C9A170}" type="datetimeFigureOut">
              <a:rPr lang="en-IL" smtClean="0"/>
              <a:t>03/01/2023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FD29F-8906-4AAE-9364-C0F2DB6EA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49230-7CA4-5745-9E53-EEA775AD3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8EE3A-568A-4FB0-AB4F-A69096F4D5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466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B2DD-E31E-25BD-118B-3C6EA22C4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MPA effects on dark diversity 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688F0-E04B-447C-AB0D-632601B27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01/05/2023</a:t>
            </a:r>
            <a:endParaRPr lang="en-I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EEBCCD3-B273-6D7B-E361-74C257C5A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5065" y="5257800"/>
            <a:ext cx="3051175" cy="125942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6772854-0EF9-81AF-881A-4A23E8BED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34949" y="295910"/>
            <a:ext cx="1546679" cy="98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17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7D57-63AC-0D12-5A7B-A1BD8390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 pool and complexity – vertical relief</a:t>
            </a:r>
            <a:endParaRPr lang="en-IL" dirty="0"/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2DC89BA8-7637-91FC-AC84-CAE30F85B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531" y="1825625"/>
            <a:ext cx="4351338" cy="4351338"/>
          </a:xfr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2403B6AA-B731-DF70-01B7-C4BE931FE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89" y="2043867"/>
            <a:ext cx="6693422" cy="413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6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AC03-C679-F6BC-59B1-0634E5B5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 pool and complexity – Curvature</a:t>
            </a:r>
            <a:endParaRPr lang="en-IL" dirty="0"/>
          </a:p>
        </p:txBody>
      </p:sp>
      <p:pic>
        <p:nvPicPr>
          <p:cNvPr id="17" name="Content Placeholder 16" descr="Chart, scatter chart&#10;&#10;Description automatically generated">
            <a:extLst>
              <a:ext uri="{FF2B5EF4-FFF2-40B4-BE49-F238E27FC236}">
                <a16:creationId xmlns:a16="http://schemas.microsoft.com/office/drawing/2014/main" id="{1C7525EE-8688-F73C-A67E-082D63B3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310" y="1802448"/>
            <a:ext cx="4351338" cy="4351338"/>
          </a:xfr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37B0ACDC-61B1-15DF-6B2A-531167E45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1" y="2050158"/>
            <a:ext cx="6645699" cy="41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2FD0-1360-77F2-C056-0904F5C4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What is dark diversity?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62D4-E205-4072-EBE4-CC503776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54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Species that suit the area’s biogeographical, historical, and environmental conditions b</a:t>
            </a:r>
            <a:r>
              <a:rPr lang="en-US" sz="2800" b="1" dirty="0"/>
              <a:t>ut missing from the site</a:t>
            </a:r>
            <a:r>
              <a:rPr lang="en-US" sz="2800" dirty="0"/>
              <a:t> due to natural or anthropogenic reasons</a:t>
            </a:r>
          </a:p>
          <a:p>
            <a:endParaRPr lang="en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04EDBF8-A73E-A489-FCEB-2ACD801F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015" y="1174665"/>
            <a:ext cx="3918785" cy="450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8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CBB9-B1EF-F833-11F2-E5A0ED9A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kern="0" dirty="0">
                <a:latin typeface="Calibri" panose="020F0502020204030204" pitchFamily="34" charset="0"/>
                <a:cs typeface="Calibri" panose="020F0502020204030204" pitchFamily="34" charset="0"/>
              </a:rPr>
              <a:t>Calculating dark diversity</a:t>
            </a:r>
            <a:endParaRPr lang="en-IL" b="1" i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DF4AB-DED9-3C8B-6936-971877FAE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4717"/>
          <a:stretch/>
        </p:blipFill>
        <p:spPr>
          <a:xfrm>
            <a:off x="206295" y="1528116"/>
            <a:ext cx="6029490" cy="1590191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1521C46-3470-91B0-5176-0492531B2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95"/>
          <a:stretch/>
        </p:blipFill>
        <p:spPr>
          <a:xfrm>
            <a:off x="66511" y="3293492"/>
            <a:ext cx="6029489" cy="271106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42574F4-75DC-8B8E-276B-916E6A7CE401}"/>
              </a:ext>
            </a:extLst>
          </p:cNvPr>
          <p:cNvSpPr/>
          <p:nvPr/>
        </p:nvSpPr>
        <p:spPr>
          <a:xfrm>
            <a:off x="108782" y="1484466"/>
            <a:ext cx="413465" cy="412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82E25F-46FD-64A4-16C1-7E087776D216}"/>
              </a:ext>
            </a:extLst>
          </p:cNvPr>
          <p:cNvSpPr/>
          <p:nvPr/>
        </p:nvSpPr>
        <p:spPr>
          <a:xfrm>
            <a:off x="108782" y="3567266"/>
            <a:ext cx="413465" cy="412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B2C836-921C-AE4E-8BF4-E70D132B9F92}"/>
              </a:ext>
            </a:extLst>
          </p:cNvPr>
          <p:cNvSpPr/>
          <p:nvPr/>
        </p:nvSpPr>
        <p:spPr>
          <a:xfrm>
            <a:off x="6700051" y="1528116"/>
            <a:ext cx="413465" cy="412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6CBAE-F146-B0A8-F674-5FA4434D143C}"/>
              </a:ext>
            </a:extLst>
          </p:cNvPr>
          <p:cNvSpPr txBox="1"/>
          <p:nvPr/>
        </p:nvSpPr>
        <p:spPr>
          <a:xfrm>
            <a:off x="7419806" y="1484466"/>
            <a:ext cx="439826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Set threshold</a:t>
            </a:r>
            <a:r>
              <a:rPr lang="en-US" b="1" dirty="0"/>
              <a:t>: </a:t>
            </a:r>
            <a:r>
              <a:rPr lang="en-US" sz="1800" dirty="0"/>
              <a:t>For each species calculate what is the mean probability to occur, </a:t>
            </a:r>
            <a:r>
              <a:rPr lang="en-US" sz="1800" b="1" dirty="0"/>
              <a:t>from surveys where the species actually occurred</a:t>
            </a:r>
            <a:endParaRPr lang="en-IL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6489A8-1468-D059-45FC-13D460D7D968}"/>
              </a:ext>
            </a:extLst>
          </p:cNvPr>
          <p:cNvSpPr/>
          <p:nvPr/>
        </p:nvSpPr>
        <p:spPr>
          <a:xfrm>
            <a:off x="6700051" y="3387270"/>
            <a:ext cx="413465" cy="412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DBF24-17D1-2EB2-E77E-624938716196}"/>
              </a:ext>
            </a:extLst>
          </p:cNvPr>
          <p:cNvSpPr txBox="1"/>
          <p:nvPr/>
        </p:nvSpPr>
        <p:spPr>
          <a:xfrm>
            <a:off x="7419806" y="3308732"/>
            <a:ext cx="4398260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If </a:t>
            </a:r>
            <a:r>
              <a:rPr lang="en-US" sz="1800" dirty="0"/>
              <a:t>the species was missing but its probability to occur was </a:t>
            </a:r>
            <a:r>
              <a:rPr lang="en-US" sz="1800" b="1" dirty="0"/>
              <a:t>higher</a:t>
            </a:r>
            <a:r>
              <a:rPr lang="en-US" sz="1800" dirty="0"/>
              <a:t> than the threshold – </a:t>
            </a:r>
            <a:r>
              <a:rPr lang="en-US" sz="1800" b="1" dirty="0"/>
              <a:t>Dark Diversity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sz="1800" b="1" dirty="0"/>
              <a:t>If </a:t>
            </a:r>
            <a:r>
              <a:rPr lang="en-US" sz="1800" dirty="0"/>
              <a:t>the species was missing but its probability to occur was </a:t>
            </a:r>
            <a:r>
              <a:rPr lang="en-US" sz="1800" b="1" dirty="0"/>
              <a:t>lower</a:t>
            </a:r>
            <a:r>
              <a:rPr lang="en-US" sz="1800" dirty="0"/>
              <a:t> than the threshold </a:t>
            </a:r>
            <a:r>
              <a:rPr lang="en-US" sz="1800" b="1" dirty="0"/>
              <a:t>– not in the DD,</a:t>
            </a:r>
            <a:r>
              <a:rPr lang="en-US" sz="1800" dirty="0"/>
              <a:t> we don’t expect to see the species there. </a:t>
            </a:r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274570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FCEA170-8BC9-75C0-527A-9078AB56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kern="0" dirty="0">
                <a:latin typeface="Calibri" panose="020F0502020204030204" pitchFamily="34" charset="0"/>
                <a:cs typeface="Calibri" panose="020F0502020204030204" pitchFamily="34" charset="0"/>
              </a:rPr>
              <a:t>Our hypotheses:</a:t>
            </a:r>
            <a:endParaRPr lang="en-IL" b="1" i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3BC0D5-7ADF-769B-10B8-10AE1026D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775524"/>
            <a:ext cx="5110481" cy="58862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27ADEC-EA0A-3224-00FE-F16422140EE2}"/>
              </a:ext>
            </a:extLst>
          </p:cNvPr>
          <p:cNvSpPr txBox="1"/>
          <p:nvPr/>
        </p:nvSpPr>
        <p:spPr>
          <a:xfrm>
            <a:off x="327660" y="1690688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we add dark diversity to the observed diversity, we will estimate a site-specific species pool that directly reflects site quality.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 PAs located in high-quality habitats, we expect to see high richness and low dark diversity as most species that can live in that area will be present locally (Fig 1B).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 sites outside of PA but of similar quality, we expect low richness but high dark diversity, summing to similar species to that found in the PA (Fig 1D).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sites outside of PA but of low quality, we expect both low richness and low dark diversity and total richness lower than that found in PA (Fig 1C).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0480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7BEA-DFB3-E8F6-314C-E3ED3E8D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kern="0" dirty="0">
                <a:latin typeface="Calibri" panose="020F0502020204030204" pitchFamily="34" charset="0"/>
                <a:cs typeface="Calibri" panose="020F0502020204030204" pitchFamily="34" charset="0"/>
              </a:rPr>
              <a:t>Illustration plot option 2</a:t>
            </a:r>
            <a:endParaRPr lang="en-IL" b="1" i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22DF2DE-1FBE-D273-C554-85415E1A9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1546796"/>
            <a:ext cx="8951139" cy="5138483"/>
          </a:xfrm>
        </p:spPr>
      </p:pic>
    </p:spTree>
    <p:extLst>
      <p:ext uri="{BB962C8B-B14F-4D97-AF65-F5344CB8AC3E}">
        <p14:creationId xmlns:p14="http://schemas.microsoft.com/office/powerpoint/2010/main" val="200024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7BEA-DFB3-E8F6-314C-E3ED3E8D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kern="0" dirty="0">
                <a:latin typeface="Calibri" panose="020F0502020204030204" pitchFamily="34" charset="0"/>
                <a:cs typeface="Calibri" panose="020F0502020204030204" pitchFamily="34" charset="0"/>
              </a:rPr>
              <a:t>Illustration plot option 3</a:t>
            </a:r>
            <a:endParaRPr lang="en-IL" b="1" i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2DF2DE-1FBE-D273-C554-85415E1A9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720" y="1544305"/>
            <a:ext cx="10285297" cy="4948570"/>
          </a:xfrm>
        </p:spPr>
      </p:pic>
    </p:spTree>
    <p:extLst>
      <p:ext uri="{BB962C8B-B14F-4D97-AF65-F5344CB8AC3E}">
        <p14:creationId xmlns:p14="http://schemas.microsoft.com/office/powerpoint/2010/main" val="33338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4892-7D72-2A28-505A-FE7F8AD6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kern="0" dirty="0">
                <a:latin typeface="Calibri" panose="020F0502020204030204" pitchFamily="34" charset="0"/>
                <a:cs typeface="Calibri" panose="020F0502020204030204" pitchFamily="34" charset="0"/>
              </a:rPr>
              <a:t>Our data:</a:t>
            </a:r>
            <a:endParaRPr lang="en-IL" b="1" i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1D927-6799-0A2D-76C0-E952FBCE1B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16" t="17185" r="18250" b="38147"/>
          <a:stretch/>
        </p:blipFill>
        <p:spPr>
          <a:xfrm>
            <a:off x="282459" y="1690688"/>
            <a:ext cx="1107134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16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E8EE-903A-B876-6859-E0E3A149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6760" cy="1325563"/>
          </a:xfrm>
        </p:spPr>
        <p:txBody>
          <a:bodyPr/>
          <a:lstStyle/>
          <a:p>
            <a:r>
              <a:rPr lang="en-US" b="1" i="1" kern="0" dirty="0">
                <a:latin typeface="Calibri" panose="020F0502020204030204" pitchFamily="34" charset="0"/>
                <a:cs typeface="Calibri" panose="020F0502020204030204" pitchFamily="34" charset="0"/>
              </a:rPr>
              <a:t>Compering dark diversity in and out of MPAs</a:t>
            </a:r>
            <a:endParaRPr lang="en-IL" b="1" i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5E7ED80-486B-C7B0-6365-4AFB68AA0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9" y="2143760"/>
            <a:ext cx="7043258" cy="4349115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880635A-2B26-E3B3-7532-D014F2166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474" y="2334574"/>
            <a:ext cx="3967486" cy="396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B0F3-6FD7-4251-C22E-15C0BF03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Dark diversity at different protection levels</a:t>
            </a:r>
            <a:endParaRPr lang="en-IL" dirty="0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3C356DBF-F8D7-846C-5490-D8E98EB77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250" y="1443518"/>
            <a:ext cx="5139845" cy="513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8A8F8250-E598-79E4-C0B6-94AE0B1B8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6" y="1414460"/>
            <a:ext cx="5168903" cy="51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9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2329</TotalTime>
  <Words>276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MPA effects on dark diversity </vt:lpstr>
      <vt:lpstr>What is dark diversity?</vt:lpstr>
      <vt:lpstr>Calculating dark diversity</vt:lpstr>
      <vt:lpstr>Our hypotheses:</vt:lpstr>
      <vt:lpstr>Illustration plot option 2</vt:lpstr>
      <vt:lpstr>Illustration plot option 3</vt:lpstr>
      <vt:lpstr>Our data:</vt:lpstr>
      <vt:lpstr>Compering dark diversity in and out of MPAs</vt:lpstr>
      <vt:lpstr>Dark diversity at different protection levels</vt:lpstr>
      <vt:lpstr>Species pool and complexity – vertical relief</vt:lpstr>
      <vt:lpstr>Species pool and complexity – Curvature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Nimrod Gavriel</dc:creator>
  <cp:lastModifiedBy>Nimrod Gavriel</cp:lastModifiedBy>
  <cp:revision>7</cp:revision>
  <dcterms:created xsi:type="dcterms:W3CDTF">2023-01-03T16:08:47Z</dcterms:created>
  <dcterms:modified xsi:type="dcterms:W3CDTF">2023-01-05T06:57:52Z</dcterms:modified>
</cp:coreProperties>
</file>