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  <p:embeddedFont>
      <p:font typeface="Telegraf Bold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Poppin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54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383" y="851831"/>
            <a:ext cx="17747233" cy="8583338"/>
            <a:chOff x="0" y="0"/>
            <a:chExt cx="4674168" cy="22606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4169" cy="2260632"/>
            </a:xfrm>
            <a:custGeom>
              <a:avLst/>
              <a:gdLst/>
              <a:ahLst/>
              <a:cxnLst/>
              <a:rect l="l" t="t" r="r" b="b"/>
              <a:pathLst>
                <a:path w="4674169" h="2260632">
                  <a:moveTo>
                    <a:pt x="24429" y="0"/>
                  </a:moveTo>
                  <a:lnTo>
                    <a:pt x="4649739" y="0"/>
                  </a:lnTo>
                  <a:cubicBezTo>
                    <a:pt x="4663231" y="0"/>
                    <a:pt x="4674169" y="10937"/>
                    <a:pt x="4674169" y="24429"/>
                  </a:cubicBezTo>
                  <a:lnTo>
                    <a:pt x="4674169" y="2236203"/>
                  </a:lnTo>
                  <a:cubicBezTo>
                    <a:pt x="4674169" y="2249695"/>
                    <a:pt x="4663231" y="2260632"/>
                    <a:pt x="4649739" y="2260632"/>
                  </a:cubicBezTo>
                  <a:lnTo>
                    <a:pt x="24429" y="2260632"/>
                  </a:lnTo>
                  <a:cubicBezTo>
                    <a:pt x="10937" y="2260632"/>
                    <a:pt x="0" y="2249695"/>
                    <a:pt x="0" y="2236203"/>
                  </a:cubicBezTo>
                  <a:lnTo>
                    <a:pt x="0" y="24429"/>
                  </a:lnTo>
                  <a:cubicBezTo>
                    <a:pt x="0" y="10937"/>
                    <a:pt x="10937" y="0"/>
                    <a:pt x="244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674168" cy="2327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065692"/>
            <a:ext cx="16029458" cy="3393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65"/>
              </a:lnSpc>
              <a:spcBef>
                <a:spcPct val="0"/>
              </a:spcBef>
            </a:pPr>
            <a:r>
              <a:rPr lang="en-US" sz="9475" b="1" spc="-42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QAZA NAMAZ CALCULATOR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5950" y="4714587"/>
            <a:ext cx="13598615" cy="522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4096" lvl="1" indent="-357048" algn="l">
              <a:lnSpc>
                <a:spcPts val="4630"/>
              </a:lnSpc>
              <a:buFont typeface="Arial"/>
              <a:buChar char="•"/>
            </a:pPr>
            <a:r>
              <a:rPr lang="en-US" sz="330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 </a:t>
            </a:r>
            <a:r>
              <a:rPr lang="en-US" sz="330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Calculate total missed prayers (Qaza) since adulthood and suggest a makeup plan.</a:t>
            </a:r>
          </a:p>
          <a:p>
            <a:pPr marL="714096" lvl="1" indent="-357048" algn="l">
              <a:lnSpc>
                <a:spcPts val="4630"/>
              </a:lnSpc>
              <a:buFont typeface="Arial"/>
              <a:buChar char="•"/>
            </a:pPr>
            <a:r>
              <a:rPr lang="en-US" sz="330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Features:</a:t>
            </a:r>
          </a:p>
          <a:p>
            <a:pPr marL="1428192" lvl="2" indent="-476064" algn="l">
              <a:lnSpc>
                <a:spcPts val="4630"/>
              </a:lnSpc>
              <a:buFont typeface="Arial"/>
              <a:buChar char="⚬"/>
            </a:pPr>
            <a:r>
              <a:rPr lang="en-US" sz="330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 input for birth year, adult age, and current year.</a:t>
            </a:r>
          </a:p>
          <a:p>
            <a:pPr marL="1428192" lvl="2" indent="-476064" algn="l">
              <a:lnSpc>
                <a:spcPts val="4630"/>
              </a:lnSpc>
              <a:buFont typeface="Arial"/>
              <a:buChar char="⚬"/>
            </a:pPr>
            <a:r>
              <a:rPr lang="en-US" sz="330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Year/month iteration with leap-year handling.</a:t>
            </a:r>
          </a:p>
          <a:p>
            <a:pPr marL="1428192" lvl="2" indent="-476064" algn="l">
              <a:lnSpc>
                <a:spcPts val="4630"/>
              </a:lnSpc>
              <a:buFont typeface="Arial"/>
              <a:buChar char="⚬"/>
            </a:pPr>
            <a:r>
              <a:rPr lang="en-US" sz="330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prayer tracking for Fajr, Zuhr, Asr, Maghrib, Isha, Witr.</a:t>
            </a:r>
          </a:p>
          <a:p>
            <a:pPr marL="1428192" lvl="2" indent="-476064" algn="l">
              <a:lnSpc>
                <a:spcPts val="4630"/>
              </a:lnSpc>
              <a:buFont typeface="Arial"/>
              <a:buChar char="⚬"/>
            </a:pPr>
            <a:r>
              <a:rPr lang="en-US" sz="330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Solutions</a:t>
            </a:r>
          </a:p>
          <a:p>
            <a:pPr marL="714096" lvl="1" indent="-357048" algn="l">
              <a:lnSpc>
                <a:spcPts val="4630"/>
              </a:lnSpc>
              <a:buFont typeface="Arial"/>
              <a:buChar char="•"/>
            </a:pPr>
            <a:r>
              <a:rPr lang="en-US" sz="330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Language: C++</a:t>
            </a:r>
          </a:p>
          <a:p>
            <a:pPr algn="l">
              <a:lnSpc>
                <a:spcPts val="4630"/>
              </a:lnSpc>
            </a:pPr>
            <a:endParaRPr lang="en-US" sz="3307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383" y="851831"/>
            <a:ext cx="17747233" cy="8583338"/>
            <a:chOff x="0" y="0"/>
            <a:chExt cx="4674168" cy="22606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4169" cy="2260632"/>
            </a:xfrm>
            <a:custGeom>
              <a:avLst/>
              <a:gdLst/>
              <a:ahLst/>
              <a:cxnLst/>
              <a:rect l="l" t="t" r="r" b="b"/>
              <a:pathLst>
                <a:path w="4674169" h="2260632">
                  <a:moveTo>
                    <a:pt x="24429" y="0"/>
                  </a:moveTo>
                  <a:lnTo>
                    <a:pt x="4649739" y="0"/>
                  </a:lnTo>
                  <a:cubicBezTo>
                    <a:pt x="4663231" y="0"/>
                    <a:pt x="4674169" y="10937"/>
                    <a:pt x="4674169" y="24429"/>
                  </a:cubicBezTo>
                  <a:lnTo>
                    <a:pt x="4674169" y="2236203"/>
                  </a:lnTo>
                  <a:cubicBezTo>
                    <a:pt x="4674169" y="2249695"/>
                    <a:pt x="4663231" y="2260632"/>
                    <a:pt x="4649739" y="2260632"/>
                  </a:cubicBezTo>
                  <a:lnTo>
                    <a:pt x="24429" y="2260632"/>
                  </a:lnTo>
                  <a:cubicBezTo>
                    <a:pt x="10937" y="2260632"/>
                    <a:pt x="0" y="2249695"/>
                    <a:pt x="0" y="2236203"/>
                  </a:cubicBezTo>
                  <a:lnTo>
                    <a:pt x="0" y="24429"/>
                  </a:lnTo>
                  <a:cubicBezTo>
                    <a:pt x="0" y="10937"/>
                    <a:pt x="10937" y="0"/>
                    <a:pt x="244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674168" cy="2327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3312851"/>
            <a:ext cx="24451429" cy="3527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4100" lvl="1" indent="-537050" algn="l">
              <a:lnSpc>
                <a:spcPts val="6964"/>
              </a:lnSpc>
              <a:buFont typeface="Arial"/>
              <a:buChar char="•"/>
            </a:pPr>
            <a:r>
              <a:rPr lang="en-US" sz="49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int byear, cyear, adult_age = 12;</a:t>
            </a:r>
          </a:p>
          <a:p>
            <a:pPr marL="1074100" lvl="1" indent="-537050" algn="l">
              <a:lnSpc>
                <a:spcPts val="6964"/>
              </a:lnSpc>
              <a:buFont typeface="Arial"/>
              <a:buChar char="•"/>
            </a:pPr>
            <a:r>
              <a:rPr lang="en-US" sz="49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int total_fajr = 0, total_zuhr = 0, total_asr = 0;</a:t>
            </a:r>
          </a:p>
          <a:p>
            <a:pPr marL="1074100" lvl="1" indent="-537050" algn="l">
              <a:lnSpc>
                <a:spcPts val="6964"/>
              </a:lnSpc>
              <a:buFont typeface="Arial"/>
              <a:buChar char="•"/>
            </a:pPr>
            <a:r>
              <a:rPr lang="en-US" sz="49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int total_maghrib = 0, total_isha = 0, total_witr = 0;</a:t>
            </a:r>
          </a:p>
          <a:p>
            <a:pPr algn="l">
              <a:lnSpc>
                <a:spcPts val="6964"/>
              </a:lnSpc>
              <a:spcBef>
                <a:spcPct val="0"/>
              </a:spcBef>
            </a:pPr>
            <a:endParaRPr lang="en-US" sz="4974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93648" y="2228825"/>
            <a:ext cx="9129260" cy="174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7"/>
              </a:lnSpc>
            </a:pPr>
            <a:r>
              <a:rPr lang="en-US" sz="499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Variables &amp; Data Storage:</a:t>
            </a:r>
          </a:p>
          <a:p>
            <a:pPr algn="ctr">
              <a:lnSpc>
                <a:spcPts val="6997"/>
              </a:lnSpc>
            </a:pPr>
            <a:endParaRPr lang="en-US" sz="4998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383" y="851831"/>
            <a:ext cx="17747233" cy="8583338"/>
            <a:chOff x="0" y="0"/>
            <a:chExt cx="4674168" cy="22606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4169" cy="2260632"/>
            </a:xfrm>
            <a:custGeom>
              <a:avLst/>
              <a:gdLst/>
              <a:ahLst/>
              <a:cxnLst/>
              <a:rect l="l" t="t" r="r" b="b"/>
              <a:pathLst>
                <a:path w="4674169" h="2260632">
                  <a:moveTo>
                    <a:pt x="24429" y="0"/>
                  </a:moveTo>
                  <a:lnTo>
                    <a:pt x="4649739" y="0"/>
                  </a:lnTo>
                  <a:cubicBezTo>
                    <a:pt x="4663231" y="0"/>
                    <a:pt x="4674169" y="10937"/>
                    <a:pt x="4674169" y="24429"/>
                  </a:cubicBezTo>
                  <a:lnTo>
                    <a:pt x="4674169" y="2236203"/>
                  </a:lnTo>
                  <a:cubicBezTo>
                    <a:pt x="4674169" y="2249695"/>
                    <a:pt x="4663231" y="2260632"/>
                    <a:pt x="4649739" y="2260632"/>
                  </a:cubicBezTo>
                  <a:lnTo>
                    <a:pt x="24429" y="2260632"/>
                  </a:lnTo>
                  <a:cubicBezTo>
                    <a:pt x="10937" y="2260632"/>
                    <a:pt x="0" y="2249695"/>
                    <a:pt x="0" y="2236203"/>
                  </a:cubicBezTo>
                  <a:lnTo>
                    <a:pt x="0" y="24429"/>
                  </a:lnTo>
                  <a:cubicBezTo>
                    <a:pt x="0" y="10937"/>
                    <a:pt x="10937" y="0"/>
                    <a:pt x="244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674168" cy="2327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58460" y="1859139"/>
            <a:ext cx="15937109" cy="7399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// Input birth year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cout&lt;&lt;"\t\t\t\t\tQAZA NAMAZ CALCULATOR"&lt;&lt;endl;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cout &lt;&lt; "Enter your birth year: ";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cin &gt;&gt; byear;</a:t>
            </a:r>
          </a:p>
          <a:p>
            <a:pPr algn="l">
              <a:lnSpc>
                <a:spcPts val="2530"/>
              </a:lnSpc>
            </a:pPr>
            <a:endParaRPr lang="en-US" sz="180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// Input adult age with default handling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"Enter your adult age (default 12): ";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if (!(cin &gt;&gt; adult_age) || adult_age &lt;= 0) 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adult_age = 12;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</a:p>
          <a:p>
            <a:pPr algn="l">
              <a:lnSpc>
                <a:spcPts val="2530"/>
              </a:lnSpc>
            </a:pPr>
            <a:endParaRPr lang="en-US" sz="180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// Input current year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"Enter current year: ";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cin &gt;&gt; cyear;</a:t>
            </a:r>
          </a:p>
          <a:p>
            <a:pPr algn="l">
              <a:lnSpc>
                <a:spcPts val="2530"/>
              </a:lnSpc>
            </a:pPr>
            <a:endParaRPr lang="en-US" sz="1807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int adult_year = byear + adult_age;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if (adult_year &gt;= cyear) 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cout &lt;&lt; "\nYou haven't reached adulthood yet or just became adult this year.\n";</a:t>
            </a:r>
          </a:p>
          <a:p>
            <a:pPr algn="l">
              <a:lnSpc>
                <a:spcPts val="2530"/>
              </a:lnSpc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return 0;</a:t>
            </a:r>
          </a:p>
          <a:p>
            <a:pPr algn="l">
              <a:lnSpc>
                <a:spcPts val="2530"/>
              </a:lnSpc>
              <a:spcBef>
                <a:spcPct val="0"/>
              </a:spcBef>
            </a:pPr>
            <a:r>
              <a:rPr lang="en-US" sz="18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8460" y="923925"/>
            <a:ext cx="8724900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Handling &amp; Validation:</a:t>
            </a:r>
          </a:p>
          <a:p>
            <a:pPr algn="ctr">
              <a:lnSpc>
                <a:spcPts val="7000"/>
              </a:lnSpc>
            </a:pPr>
            <a:endParaRPr lang="en-US" sz="50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383" y="851831"/>
            <a:ext cx="17747233" cy="8583338"/>
            <a:chOff x="0" y="0"/>
            <a:chExt cx="4674168" cy="22606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4169" cy="2260632"/>
            </a:xfrm>
            <a:custGeom>
              <a:avLst/>
              <a:gdLst/>
              <a:ahLst/>
              <a:cxnLst/>
              <a:rect l="l" t="t" r="r" b="b"/>
              <a:pathLst>
                <a:path w="4674169" h="2260632">
                  <a:moveTo>
                    <a:pt x="24429" y="0"/>
                  </a:moveTo>
                  <a:lnTo>
                    <a:pt x="4649739" y="0"/>
                  </a:lnTo>
                  <a:cubicBezTo>
                    <a:pt x="4663231" y="0"/>
                    <a:pt x="4674169" y="10937"/>
                    <a:pt x="4674169" y="24429"/>
                  </a:cubicBezTo>
                  <a:lnTo>
                    <a:pt x="4674169" y="2236203"/>
                  </a:lnTo>
                  <a:cubicBezTo>
                    <a:pt x="4674169" y="2249695"/>
                    <a:pt x="4663231" y="2260632"/>
                    <a:pt x="4649739" y="2260632"/>
                  </a:cubicBezTo>
                  <a:lnTo>
                    <a:pt x="24429" y="2260632"/>
                  </a:lnTo>
                  <a:cubicBezTo>
                    <a:pt x="10937" y="2260632"/>
                    <a:pt x="0" y="2249695"/>
                    <a:pt x="0" y="2236203"/>
                  </a:cubicBezTo>
                  <a:lnTo>
                    <a:pt x="0" y="24429"/>
                  </a:lnTo>
                  <a:cubicBezTo>
                    <a:pt x="0" y="10937"/>
                    <a:pt x="10937" y="0"/>
                    <a:pt x="244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674168" cy="2327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23473" y="1765300"/>
            <a:ext cx="24963342" cy="7560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//  calculation loop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for (int year = adult_year; year &lt;= cyear; year++) 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{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int leap = 0;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if ((year % 4 == 0 &amp;&amp; year % 100 != 0) || (year % 400 == 0)) 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{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leap = 1;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}</a:t>
            </a:r>
          </a:p>
          <a:p>
            <a:pPr algn="l">
              <a:lnSpc>
                <a:spcPts val="3964"/>
              </a:lnSpc>
            </a:pPr>
            <a:endParaRPr lang="en-US" sz="283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for (int month = 1; month &lt;= 12; month++) 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{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int days;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if (month == 2) days = leap ? 29 : 28;</a:t>
            </a:r>
          </a:p>
          <a:p>
            <a:pPr algn="l">
              <a:lnSpc>
                <a:spcPts val="3964"/>
              </a:lnSpc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else if (month == 4 || month == 6 || month == 9 || month == 11) days = 30;</a:t>
            </a:r>
          </a:p>
          <a:p>
            <a:pPr algn="l">
              <a:lnSpc>
                <a:spcPts val="3964"/>
              </a:lnSpc>
              <a:spcBef>
                <a:spcPct val="0"/>
              </a:spcBef>
            </a:pPr>
            <a:r>
              <a:rPr lang="en-US" sz="28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else days = 31;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3473" y="923925"/>
            <a:ext cx="9240441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Calculation Loop &amp; Leap Year:</a:t>
            </a:r>
          </a:p>
          <a:p>
            <a:pPr algn="ctr">
              <a:lnSpc>
                <a:spcPts val="7000"/>
              </a:lnSpc>
            </a:pPr>
            <a:endParaRPr lang="en-US" sz="50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383" y="851831"/>
            <a:ext cx="17747233" cy="8583338"/>
            <a:chOff x="0" y="0"/>
            <a:chExt cx="4674168" cy="22606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4169" cy="2260632"/>
            </a:xfrm>
            <a:custGeom>
              <a:avLst/>
              <a:gdLst/>
              <a:ahLst/>
              <a:cxnLst/>
              <a:rect l="l" t="t" r="r" b="b"/>
              <a:pathLst>
                <a:path w="4674169" h="2260632">
                  <a:moveTo>
                    <a:pt x="24429" y="0"/>
                  </a:moveTo>
                  <a:lnTo>
                    <a:pt x="4649739" y="0"/>
                  </a:lnTo>
                  <a:cubicBezTo>
                    <a:pt x="4663231" y="0"/>
                    <a:pt x="4674169" y="10937"/>
                    <a:pt x="4674169" y="24429"/>
                  </a:cubicBezTo>
                  <a:lnTo>
                    <a:pt x="4674169" y="2236203"/>
                  </a:lnTo>
                  <a:cubicBezTo>
                    <a:pt x="4674169" y="2249695"/>
                    <a:pt x="4663231" y="2260632"/>
                    <a:pt x="4649739" y="2260632"/>
                  </a:cubicBezTo>
                  <a:lnTo>
                    <a:pt x="24429" y="2260632"/>
                  </a:lnTo>
                  <a:cubicBezTo>
                    <a:pt x="10937" y="2260632"/>
                    <a:pt x="0" y="2249695"/>
                    <a:pt x="0" y="2236203"/>
                  </a:cubicBezTo>
                  <a:lnTo>
                    <a:pt x="0" y="24429"/>
                  </a:lnTo>
                  <a:cubicBezTo>
                    <a:pt x="0" y="10937"/>
                    <a:pt x="10937" y="0"/>
                    <a:pt x="244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674168" cy="2327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689353"/>
            <a:ext cx="14993704" cy="756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// Display results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"\n=== Approximately Total Qaza Prayers ===";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"\nFajr:\t\t" &lt;&lt; total_fajr;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"\nZuhr:\t\t" &lt;&lt; total_zuhr;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"\nAsr:\t\t" &lt;&lt; total_asr;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"\nMaghrib:\t" &lt;&lt; total_maghrib;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"\nIsha:\t\t" &lt;&lt; total_isha;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"\nWitr:\t\t" &lt;&lt; total_witr;</a:t>
            </a:r>
          </a:p>
          <a:p>
            <a:pPr algn="l">
              <a:lnSpc>
                <a:spcPts val="2380"/>
              </a:lnSpc>
            </a:pPr>
            <a:endParaRPr lang="en-US" sz="1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// Suggestions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cout &lt;&lt; "\n\n=== Prayer Makeup Plan ===";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if (total_fajr &gt; 0) 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cout &lt;&lt; "\n- Pray " &lt;&lt; total_fajr &lt;&lt; " Fajr after morning prayers";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if (total_zuhr &gt; 0)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cout &lt;&lt; "\n- Pray " &lt;&lt; total_zuhr &lt;&lt; " Zuhr after current Zuhr";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if (total_asr &gt; 0)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cout &lt;&lt; "\n- Pray " &lt;&lt; total_asr &lt;&lt; " Asr before Maghrib";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if (total_maghrib &gt; 0)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cout &lt;&lt; "\n- Pray " &lt;&lt; total_maghrib &lt;&lt; " Maghrib before Isha";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if (total_isha &gt; 0)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cout &lt;&lt; "\n- Pray " &lt;&lt; total_isha &lt;&lt; " Isha before Fajr";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if (total_witr &gt; 0)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cout &lt;&lt; "\n- Pray " &lt;&lt; total_witr &lt;&lt; " Witr with Isha";</a:t>
            </a:r>
          </a:p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cout &lt;&lt;endl&lt;&lt; "Note: Try to complete at least 2 qaza daily after current prayers and seek forgiveness from Allah.";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18500"/>
            <a:ext cx="4554141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&amp; Plan:</a:t>
            </a:r>
          </a:p>
          <a:p>
            <a:pPr algn="ctr">
              <a:lnSpc>
                <a:spcPts val="7000"/>
              </a:lnSpc>
            </a:pPr>
            <a:endParaRPr lang="en-US" sz="50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5783" y="358647"/>
            <a:ext cx="17516434" cy="9569705"/>
            <a:chOff x="0" y="0"/>
            <a:chExt cx="4613382" cy="25204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13382" cy="2520416"/>
            </a:xfrm>
            <a:custGeom>
              <a:avLst/>
              <a:gdLst/>
              <a:ahLst/>
              <a:cxnLst/>
              <a:rect l="l" t="t" r="r" b="b"/>
              <a:pathLst>
                <a:path w="4613382" h="2520416">
                  <a:moveTo>
                    <a:pt x="24751" y="0"/>
                  </a:moveTo>
                  <a:lnTo>
                    <a:pt x="4588631" y="0"/>
                  </a:lnTo>
                  <a:cubicBezTo>
                    <a:pt x="4602300" y="0"/>
                    <a:pt x="4613382" y="11081"/>
                    <a:pt x="4613382" y="24751"/>
                  </a:cubicBezTo>
                  <a:lnTo>
                    <a:pt x="4613382" y="2495665"/>
                  </a:lnTo>
                  <a:cubicBezTo>
                    <a:pt x="4613382" y="2509335"/>
                    <a:pt x="4602300" y="2520416"/>
                    <a:pt x="4588631" y="2520416"/>
                  </a:cubicBezTo>
                  <a:lnTo>
                    <a:pt x="24751" y="2520416"/>
                  </a:lnTo>
                  <a:cubicBezTo>
                    <a:pt x="11081" y="2520416"/>
                    <a:pt x="0" y="2509335"/>
                    <a:pt x="0" y="2495665"/>
                  </a:cubicBezTo>
                  <a:lnTo>
                    <a:pt x="0" y="24751"/>
                  </a:lnTo>
                  <a:cubicBezTo>
                    <a:pt x="0" y="11081"/>
                    <a:pt x="11081" y="0"/>
                    <a:pt x="247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613382" cy="25870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10873" y="253872"/>
            <a:ext cx="4818906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 Example:</a:t>
            </a:r>
          </a:p>
          <a:p>
            <a:pPr algn="ctr">
              <a:lnSpc>
                <a:spcPts val="7000"/>
              </a:lnSpc>
            </a:pPr>
            <a:endParaRPr lang="en-US" sz="50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10873" y="1193888"/>
            <a:ext cx="9075275" cy="885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Enter your birth year: 2000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Enter your adult age (default 12): 14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Enter current year: 2023</a:t>
            </a:r>
          </a:p>
          <a:p>
            <a:pPr algn="just">
              <a:lnSpc>
                <a:spcPts val="2342"/>
              </a:lnSpc>
            </a:pPr>
            <a:endParaRPr lang="en-US" sz="1673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Year 2014 Month 1: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Missed Fajr: 2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Missed Zuhr: 1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Missed Asr: 0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Missed Maghrib: 0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Missed Isha: 3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Missed Witr: 1</a:t>
            </a:r>
          </a:p>
          <a:p>
            <a:pPr algn="just">
              <a:lnSpc>
                <a:spcPts val="2342"/>
              </a:lnSpc>
            </a:pPr>
            <a:endParaRPr lang="en-US" sz="1673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... (repeat for all months/years)</a:t>
            </a:r>
          </a:p>
          <a:p>
            <a:pPr algn="just">
              <a:lnSpc>
                <a:spcPts val="2342"/>
              </a:lnSpc>
            </a:pPr>
            <a:endParaRPr lang="en-US" sz="1673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=== Total Qaza Prayers ===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Fajr:           48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Zuhr:           24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Asr:            12 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Maghrib:        6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Isha:           36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Witr:           12</a:t>
            </a:r>
          </a:p>
          <a:p>
            <a:pPr algn="just">
              <a:lnSpc>
                <a:spcPts val="2342"/>
              </a:lnSpc>
            </a:pPr>
            <a:endParaRPr lang="en-US" sz="1673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=== Prayer Makeup Plan ===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Pray 48 Fajr after morning prayers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Pray 24 Zuhr after current Zuhr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Pray 36 Isha before Fajr</a:t>
            </a: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Pray 12 Witr with Isha</a:t>
            </a:r>
          </a:p>
          <a:p>
            <a:pPr algn="just">
              <a:lnSpc>
                <a:spcPts val="2342"/>
              </a:lnSpc>
            </a:pPr>
            <a:endParaRPr lang="en-US" sz="1673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342"/>
              </a:lnSpc>
            </a:pPr>
            <a:r>
              <a:rPr lang="en-US" sz="167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Note: Distribute missed prayers evenly and consult a scholar for detailed guidance.</a:t>
            </a:r>
          </a:p>
          <a:p>
            <a:pPr algn="just">
              <a:lnSpc>
                <a:spcPts val="2342"/>
              </a:lnSpc>
            </a:pPr>
            <a:endParaRPr lang="en-US" sz="1673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383" y="851831"/>
            <a:ext cx="17747233" cy="8583338"/>
            <a:chOff x="0" y="0"/>
            <a:chExt cx="4674168" cy="22606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74169" cy="2260632"/>
            </a:xfrm>
            <a:custGeom>
              <a:avLst/>
              <a:gdLst/>
              <a:ahLst/>
              <a:cxnLst/>
              <a:rect l="l" t="t" r="r" b="b"/>
              <a:pathLst>
                <a:path w="4674169" h="2260632">
                  <a:moveTo>
                    <a:pt x="24429" y="0"/>
                  </a:moveTo>
                  <a:lnTo>
                    <a:pt x="4649739" y="0"/>
                  </a:lnTo>
                  <a:cubicBezTo>
                    <a:pt x="4663231" y="0"/>
                    <a:pt x="4674169" y="10937"/>
                    <a:pt x="4674169" y="24429"/>
                  </a:cubicBezTo>
                  <a:lnTo>
                    <a:pt x="4674169" y="2236203"/>
                  </a:lnTo>
                  <a:cubicBezTo>
                    <a:pt x="4674169" y="2249695"/>
                    <a:pt x="4663231" y="2260632"/>
                    <a:pt x="4649739" y="2260632"/>
                  </a:cubicBezTo>
                  <a:lnTo>
                    <a:pt x="24429" y="2260632"/>
                  </a:lnTo>
                  <a:cubicBezTo>
                    <a:pt x="10937" y="2260632"/>
                    <a:pt x="0" y="2249695"/>
                    <a:pt x="0" y="2236203"/>
                  </a:cubicBezTo>
                  <a:lnTo>
                    <a:pt x="0" y="24429"/>
                  </a:lnTo>
                  <a:cubicBezTo>
                    <a:pt x="0" y="10937"/>
                    <a:pt x="10937" y="0"/>
                    <a:pt x="244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674168" cy="2327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54412" y="3687473"/>
            <a:ext cx="12179177" cy="250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sz="13787" b="1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77000" y="5866419"/>
            <a:ext cx="434307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From:F2024266503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Custom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Canva Sans</vt:lpstr>
      <vt:lpstr>Telegraf Bold</vt:lpstr>
      <vt:lpstr>Arial</vt:lpstr>
      <vt:lpstr>Canva Sans Bold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Programmer.</dc:title>
  <cp:lastModifiedBy>INTEL</cp:lastModifiedBy>
  <cp:revision>2</cp:revision>
  <dcterms:created xsi:type="dcterms:W3CDTF">2006-08-16T00:00:00Z</dcterms:created>
  <dcterms:modified xsi:type="dcterms:W3CDTF">2025-02-03T13:47:03Z</dcterms:modified>
  <dc:identifier>DAGdnRHdnIE</dc:identifier>
</cp:coreProperties>
</file>