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65" r:id="rId6"/>
    <p:sldId id="258" r:id="rId7"/>
    <p:sldId id="260" r:id="rId8"/>
    <p:sldId id="261" r:id="rId9"/>
    <p:sldId id="262" r:id="rId10"/>
    <p:sldId id="264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78" r:id="rId24"/>
    <p:sldId id="275" r:id="rId25"/>
    <p:sldId id="276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FD3B6-9C1B-4C04-8A8C-D399C9794E2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BC4E-9014-401F-A750-612CDC86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1: Relationship Between Response and Predictors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null and alternative hypotheses.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the F-statistic and its interpretation.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p-value and its role in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the limitations of the F-statistic for large p.</a:t>
            </a:r>
          </a:p>
          <a:p>
            <a:r>
              <a:rPr lang="en-US" b="1" dirty="0"/>
              <a:t>Question 2: Deciding on Important Variables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variable selection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forward selection, backward selection, and mixed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challenges of variable selection for large 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alternative model selection criteria (Mallow's Cp, AIC, BIC, adjusted R2).</a:t>
            </a:r>
          </a:p>
          <a:p>
            <a:r>
              <a:rPr lang="en-US" b="1" dirty="0"/>
              <a:t>Question 3: Model Fit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RSE and R2 as measures of model 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interpretation of R2 and its limitations.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importance of graphical analysis (e.g., residual plots).</a:t>
            </a:r>
          </a:p>
          <a:p>
            <a:r>
              <a:rPr lang="en-US" b="1" dirty="0"/>
              <a:t>Question 4: Predictions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how to make predictions using the fitted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types of uncertainty associated with predictions: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Coefficient estimates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bias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error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confidence intervals and prediction intervals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EFB6C-6CF2-4D37-90B0-C0E9A60B28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4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Challenge:</a:t>
            </a:r>
            <a:r>
              <a:rPr lang="en-US" dirty="0"/>
              <a:t> Representing categorical data in a numerical format suitable for linear regression </a:t>
            </a:r>
          </a:p>
          <a:p>
            <a:r>
              <a:rPr lang="en-US" b="1" dirty="0"/>
              <a:t>Solution:</a:t>
            </a:r>
            <a:r>
              <a:rPr lang="en-US" dirty="0"/>
              <a:t> Dummy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EFB6C-6CF2-4D37-90B0-C0E9A60B28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imitations of the standard linear model:</a:t>
            </a:r>
            <a:r>
              <a:rPr lang="en-US" dirty="0"/>
              <a:t> Assumes an additive and linear relationship between predictors and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additive assumption means that the effect of changes in a predictor </a:t>
            </a:r>
            <a:r>
              <a:rPr lang="en-US" dirty="0" err="1"/>
              <a:t>Xj</a:t>
            </a:r>
            <a:r>
              <a:rPr lang="en-US" dirty="0"/>
              <a:t> on the response Y is independent of the values of the other predictors</a:t>
            </a:r>
          </a:p>
          <a:p>
            <a:r>
              <a:rPr lang="en-US" b="1" dirty="0"/>
              <a:t>Need for extensions:</a:t>
            </a:r>
            <a:r>
              <a:rPr lang="en-US" dirty="0"/>
              <a:t> To handle more complex relationships in real-world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Removing the Additive Assumptions: introduce an interaction term that captures the effect of one predictor on the value of another predictor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Removing linear assumption: we include polynomial terms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EFB6C-6CF2-4D37-90B0-C0E9A60B28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0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EFB6C-6CF2-4D37-90B0-C0E9A60B28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01C37E-680E-4637-B51E-2048FEF67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60916-B21F-4765-BCFD-01BD5911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5098"/>
            <a:ext cx="6096000" cy="778236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3E32-5D64-43A5-B22E-2A2B7EBD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9960"/>
            <a:ext cx="6096000" cy="40217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6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28582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4A5D4D3-2032-4F1A-8C9A-BFFE982F7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3F88144-1889-4F7E-998B-05F7A98443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7211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3A74AE-4D84-42DA-A890-D26E45733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EA9185F-CC61-4B24-A9B3-E4ABEBEE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13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14C1B-7E1A-46B2-8D4E-9D3E763BF64B}"/>
              </a:ext>
            </a:extLst>
          </p:cNvPr>
          <p:cNvSpPr/>
          <p:nvPr userDrawn="1"/>
        </p:nvSpPr>
        <p:spPr>
          <a:xfrm>
            <a:off x="0" y="1634"/>
            <a:ext cx="12188800" cy="685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44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©2019 Convergent Business Technologies</a:t>
            </a:r>
            <a:endParaRPr lang="en-US" sz="1000" b="0" dirty="0">
              <a:solidFill>
                <a:schemeClr val="bg2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71241C-FF10-4183-B8E6-B9654BA9AB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92" y="4777884"/>
            <a:ext cx="862013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8CB-9AB0-4072-AAB3-67528B1B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13BA-FB35-42B6-BD42-5E92ED7A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7C3-C6E5-41C5-8059-0CB92037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C8A4-7B3C-4493-9944-5CB12C60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72025" y="0"/>
            <a:ext cx="741997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1AD-86D3-413A-AFE7-CE969A52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9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A54E-51AB-4D18-8E97-13A2A92F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6A12-33ED-42DE-8FBE-3752BDBB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1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A78D-7884-4A6D-9009-9C3966C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32D1-50F7-4762-968A-9680B76D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288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6201-373C-4395-8719-6BBC2E90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7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2C93-3E01-499B-A30E-19E1911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D3C2-F06E-4ED6-B65D-B9629C9D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54CA-7F08-4315-8834-38EC68BB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DD154-22B7-4388-BF51-82E052FC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D66A-D887-4510-B14D-25106F08F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E3C1-1B08-45AF-8793-947F3D99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0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930A-15C3-4BCE-84F9-9962C548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2C2D-4F4D-41E6-AC9A-6EFFF0F9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5EC-C970-40DF-A411-74C0C5DB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6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7124-7F97-47B4-A5F6-D2833F1C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B253-0839-4047-8D7D-A61AB92E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F03CE-AB58-4321-B152-CF70ADA930AE}"/>
              </a:ext>
            </a:extLst>
          </p:cNvPr>
          <p:cNvSpPr txBox="1"/>
          <p:nvPr userDrawn="1"/>
        </p:nvSpPr>
        <p:spPr>
          <a:xfrm>
            <a:off x="0" y="6589136"/>
            <a:ext cx="314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Convergent Business Technologies. Confidential.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A358C-D7D1-44C0-971E-02764D2C843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09400" y="638045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94BE-B010-4D6E-B819-040FE44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# 03: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B823-36F0-41F2-A846-304442420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Mausab Bin Umair</a:t>
            </a:r>
          </a:p>
          <a:p>
            <a:r>
              <a:rPr lang="en-US" dirty="0"/>
              <a:t>Talha Mahmood</a:t>
            </a:r>
          </a:p>
          <a:p>
            <a:r>
              <a:rPr lang="en-US" dirty="0"/>
              <a:t>Muhammad Tahir</a:t>
            </a:r>
          </a:p>
        </p:txBody>
      </p:sp>
    </p:spTree>
    <p:extLst>
      <p:ext uri="{BB962C8B-B14F-4D97-AF65-F5344CB8AC3E}">
        <p14:creationId xmlns:p14="http://schemas.microsoft.com/office/powerpoint/2010/main" val="320876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838A-9A6C-5636-B82B-4232E4F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 in the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2F42-C4B1-09D1-829A-B0BB9AAD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incorporate qualitative predictors into regression models.</a:t>
            </a:r>
          </a:p>
          <a:p>
            <a:r>
              <a:rPr lang="en-US" dirty="0"/>
              <a:t>Dummy variables and their coding.</a:t>
            </a:r>
          </a:p>
          <a:p>
            <a:r>
              <a:rPr lang="en-US" dirty="0"/>
              <a:t>Examples with two and more levels of qualitative predictors.</a:t>
            </a:r>
          </a:p>
        </p:txBody>
      </p:sp>
    </p:spTree>
    <p:extLst>
      <p:ext uri="{BB962C8B-B14F-4D97-AF65-F5344CB8AC3E}">
        <p14:creationId xmlns:p14="http://schemas.microsoft.com/office/powerpoint/2010/main" val="199824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6060-51CC-7FD1-119D-B7F4F0AF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8" name="Content Placeholder 1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88BC333-457A-A070-B169-2AF9FE30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87" y="3854267"/>
            <a:ext cx="6841433" cy="1028700"/>
          </a:xfrm>
        </p:spPr>
      </p:pic>
      <p:pic>
        <p:nvPicPr>
          <p:cNvPr id="20" name="Picture 1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1D048D0-9C1B-82E8-7447-B2E7DEC85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1921706"/>
            <a:ext cx="3368952" cy="933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D2892D-6B6E-B12D-70F9-C21D817D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87" y="2045531"/>
            <a:ext cx="6841433" cy="809625"/>
          </a:xfrm>
          <a:prstGeom prst="rect">
            <a:avLst/>
          </a:prstGeom>
        </p:spPr>
      </p:pic>
      <p:pic>
        <p:nvPicPr>
          <p:cNvPr id="24" name="Picture 2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F7C28FE-C2FE-42FF-D226-31C470008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9" y="3540449"/>
            <a:ext cx="3660707" cy="1057275"/>
          </a:xfrm>
          <a:prstGeom prst="rect">
            <a:avLst/>
          </a:prstGeom>
        </p:spPr>
      </p:pic>
      <p:pic>
        <p:nvPicPr>
          <p:cNvPr id="26" name="Picture 2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F8F7B7C-7CE8-1E3A-E334-9673DBF0B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9" y="4425767"/>
            <a:ext cx="405827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3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4892-933A-2D77-761E-7740186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the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21AD-A35E-2FBF-9B18-C8A77FB4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of the standard linear model (additive and linear assumptions).</a:t>
            </a:r>
          </a:p>
          <a:p>
            <a:r>
              <a:rPr lang="en-US" dirty="0"/>
              <a:t>Removing the Additive Assumption</a:t>
            </a:r>
          </a:p>
          <a:p>
            <a:r>
              <a:rPr lang="en-US" dirty="0"/>
              <a:t>Removing the linear assumption</a:t>
            </a:r>
          </a:p>
        </p:txBody>
      </p:sp>
      <p:pic>
        <p:nvPicPr>
          <p:cNvPr id="17" name="Picture 1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D3B088B-CCF9-00B3-BBB9-CD413F0A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3741737"/>
            <a:ext cx="670560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E07142-67F4-6F3A-1C50-F6E703071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09" y="5115581"/>
            <a:ext cx="87344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4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E7F3-B4A1-B890-2A7A-6D9B87F7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Example of Removing Additive Assumption </a:t>
            </a:r>
          </a:p>
        </p:txBody>
      </p:sp>
      <p:pic>
        <p:nvPicPr>
          <p:cNvPr id="11" name="Content Placeholder 10" descr="A comparison of a graph&#10;&#10;Description automatically generated">
            <a:extLst>
              <a:ext uri="{FF2B5EF4-FFF2-40B4-BE49-F238E27FC236}">
                <a16:creationId xmlns:a16="http://schemas.microsoft.com/office/drawing/2014/main" id="{9DDA9E15-FE5C-4430-C066-D65D5357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97" y="1825625"/>
            <a:ext cx="9889405" cy="4351338"/>
          </a:xfrm>
          <a:noFill/>
        </p:spPr>
      </p:pic>
      <p:sp>
        <p:nvSpPr>
          <p:cNvPr id="12" name="Google Shape;147;p17">
            <a:extLst>
              <a:ext uri="{FF2B5EF4-FFF2-40B4-BE49-F238E27FC236}">
                <a16:creationId xmlns:a16="http://schemas.microsoft.com/office/drawing/2014/main" id="{1A34E8BF-D27B-A956-7F4F-31141E89553D}"/>
              </a:ext>
            </a:extLst>
          </p:cNvPr>
          <p:cNvSpPr txBox="1"/>
          <p:nvPr/>
        </p:nvSpPr>
        <p:spPr>
          <a:xfrm>
            <a:off x="3829498" y="6176963"/>
            <a:ext cx="5703121" cy="39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1: Graphs showing effect of additive assumption on prediction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70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9FF0-D162-385E-10E1-D80F84C1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Removing Linear Assumption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024D768-6F79-D86B-3954-22298CD55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13" y="1825625"/>
            <a:ext cx="6861373" cy="4351338"/>
          </a:xfrm>
        </p:spPr>
      </p:pic>
      <p:sp>
        <p:nvSpPr>
          <p:cNvPr id="6" name="Google Shape;147;p17">
            <a:extLst>
              <a:ext uri="{FF2B5EF4-FFF2-40B4-BE49-F238E27FC236}">
                <a16:creationId xmlns:a16="http://schemas.microsoft.com/office/drawing/2014/main" id="{81FCDDC3-BBDF-BB24-DED8-8119E657E81C}"/>
              </a:ext>
            </a:extLst>
          </p:cNvPr>
          <p:cNvSpPr txBox="1"/>
          <p:nvPr/>
        </p:nvSpPr>
        <p:spPr>
          <a:xfrm>
            <a:off x="3509458" y="6227446"/>
            <a:ext cx="5703121" cy="39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1: Graph showing effect of linear model and non-linear model on prediction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28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70E8-AF51-5BEC-4C6B-7E42EF53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3907-29B1-DDA8-37E6-FE46FC2E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Non-Linearity</a:t>
            </a:r>
          </a:p>
          <a:p>
            <a:r>
              <a:rPr lang="en-US" dirty="0"/>
              <a:t>Correlated Error Terms</a:t>
            </a:r>
          </a:p>
          <a:p>
            <a:r>
              <a:rPr lang="en-US" dirty="0"/>
              <a:t>Non-Constant Error Variance</a:t>
            </a:r>
          </a:p>
          <a:p>
            <a:r>
              <a:rPr lang="en-US" dirty="0"/>
              <a:t>Outliers and High Leverage</a:t>
            </a:r>
          </a:p>
        </p:txBody>
      </p:sp>
    </p:spTree>
    <p:extLst>
      <p:ext uri="{BB962C8B-B14F-4D97-AF65-F5344CB8AC3E}">
        <p14:creationId xmlns:p14="http://schemas.microsoft.com/office/powerpoint/2010/main" val="46118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F1DA-FE20-28FD-C034-CED3F4C3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Detecting and Fixing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EE33-E1D5-8050-FD05-31F545D08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2882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Check Residual Plots</a:t>
            </a:r>
          </a:p>
          <a:p>
            <a:r>
              <a:rPr lang="en-US" dirty="0"/>
              <a:t>Handle Non-Linearity</a:t>
            </a:r>
          </a:p>
          <a:p>
            <a:r>
              <a:rPr lang="en-US" dirty="0"/>
              <a:t>Fix Correlated Errors</a:t>
            </a:r>
          </a:p>
          <a:p>
            <a:r>
              <a:rPr lang="en-US" dirty="0"/>
              <a:t>Collinearity</a:t>
            </a:r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7BDC67A-2F78-18FF-AA2F-E574315F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86" y="1690688"/>
            <a:ext cx="6810948" cy="32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B393-DF82-9BFB-83B0-34B48062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Error Terms</a:t>
            </a:r>
          </a:p>
        </p:txBody>
      </p:sp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B2BB654-2FBC-2B7F-CA12-808880C8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0" y="1690688"/>
            <a:ext cx="5396020" cy="4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26116-AD36-6391-C692-9C1963D3D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9F9F-F110-FEC1-6BC1-86CCCF83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Non-Constant Error Variance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E0AB3FA-F606-3DB3-39D2-2373EBF5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67" y="1690688"/>
            <a:ext cx="8471065" cy="40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3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AF38B-6E68-3889-8CCD-FD203F70C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F8CA-0B1A-CF4E-96DA-72D0514C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High Leverage</a:t>
            </a:r>
          </a:p>
        </p:txBody>
      </p:sp>
      <p:pic>
        <p:nvPicPr>
          <p:cNvPr id="5" name="Picture 4" descr="A graph of a graph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B7657123-E96C-F1C4-4EBD-A50F498C0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06" y="2117529"/>
            <a:ext cx="3471329" cy="33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8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C9-F4F1-481A-B7D7-703DDB4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3EA0-3F08-40E0-A7E6-062E636A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  <a:p>
            <a:r>
              <a:rPr lang="en-US" dirty="0"/>
              <a:t>Multiple Linear Regression</a:t>
            </a:r>
          </a:p>
          <a:p>
            <a:r>
              <a:rPr lang="en-US" dirty="0"/>
              <a:t>Considerations in Regression Model</a:t>
            </a:r>
          </a:p>
          <a:p>
            <a:r>
              <a:rPr lang="en-US" dirty="0"/>
              <a:t>The Marketing Plan</a:t>
            </a:r>
          </a:p>
          <a:p>
            <a:r>
              <a:rPr lang="en-US" dirty="0"/>
              <a:t>Linear regression vs KNN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4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00B5A-34E4-3380-E36D-42876DD1B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38B8-D108-3FAF-5047-664E5D12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Plan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C4B2-E212-B2CF-7901-7A1B8CEF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Ads Spend and Sales</a:t>
            </a:r>
          </a:p>
          <a:p>
            <a:r>
              <a:rPr lang="en-US" dirty="0"/>
              <a:t>Key Contributing Media</a:t>
            </a:r>
          </a:p>
          <a:p>
            <a:r>
              <a:rPr lang="en-US" dirty="0"/>
              <a:t>TV and Radio Impact</a:t>
            </a:r>
          </a:p>
          <a:p>
            <a:r>
              <a:rPr lang="en-US" dirty="0"/>
              <a:t>Interaction Effect Exists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40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01532-95B9-11AC-E115-F8917FD5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5A6DA3-BC14-94E5-13A1-049C6971E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EF7CA-7DA1-BCDB-DF20-4582EBFE3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  <a:p>
            <a:r>
              <a:rPr lang="en-GB" dirty="0"/>
              <a:t>Linear Data</a:t>
            </a:r>
          </a:p>
          <a:p>
            <a:r>
              <a:rPr lang="en-GB" dirty="0"/>
              <a:t>High Bias, Low Variance</a:t>
            </a:r>
          </a:p>
          <a:p>
            <a:r>
              <a:rPr lang="en-GB" dirty="0"/>
              <a:t>High Dimensionality</a:t>
            </a:r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D770F3-0B87-8EDD-BE87-BBF3B03E7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CA2B46-0C25-C9D9-24F9-E9840F7265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Non-Parametric</a:t>
            </a:r>
          </a:p>
          <a:p>
            <a:r>
              <a:rPr lang="en-US" dirty="0"/>
              <a:t>Non-Linear</a:t>
            </a:r>
          </a:p>
          <a:p>
            <a:r>
              <a:rPr lang="en-GB" dirty="0"/>
              <a:t>Low Bias, High Variance</a:t>
            </a:r>
          </a:p>
          <a:p>
            <a:r>
              <a:rPr lang="en-GB" dirty="0"/>
              <a:t>Complex Patterns</a:t>
            </a:r>
          </a:p>
        </p:txBody>
      </p:sp>
    </p:spTree>
    <p:extLst>
      <p:ext uri="{BB962C8B-B14F-4D97-AF65-F5344CB8AC3E}">
        <p14:creationId xmlns:p14="http://schemas.microsoft.com/office/powerpoint/2010/main" val="4005645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8F16E2-2FD0-2360-2969-1CE0E148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9F6953-5FB3-BD3D-18FF-65298B29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Understanding</a:t>
            </a:r>
          </a:p>
          <a:p>
            <a:r>
              <a:rPr lang="en-US" dirty="0"/>
              <a:t>Expands Analysis Scope</a:t>
            </a:r>
          </a:p>
          <a:p>
            <a:r>
              <a:rPr lang="en-US" dirty="0"/>
              <a:t>Practical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0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919C9-2C96-74D1-9E8A-F19EEA25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00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C9-F4F1-481A-B7D7-703DDB4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3EA0-3F08-40E0-A7E6-062E636A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y based on x </a:t>
            </a:r>
          </a:p>
          <a:p>
            <a:r>
              <a:rPr lang="en-US" dirty="0"/>
              <a:t>Linear equation</a:t>
            </a:r>
            <a:br>
              <a:rPr lang="en-US" dirty="0"/>
            </a:br>
            <a:r>
              <a:rPr lang="en-US" dirty="0"/>
              <a:t>y = </a:t>
            </a:r>
            <a:r>
              <a:rPr lang="el-GR" dirty="0"/>
              <a:t>β0</a:t>
            </a:r>
            <a:r>
              <a:rPr lang="en-US" dirty="0"/>
              <a:t> </a:t>
            </a:r>
            <a:r>
              <a:rPr lang="el-GR" dirty="0"/>
              <a:t>+</a:t>
            </a:r>
            <a:r>
              <a:rPr lang="en-US" dirty="0"/>
              <a:t> </a:t>
            </a:r>
            <a:r>
              <a:rPr lang="el-GR" dirty="0"/>
              <a:t>β1</a:t>
            </a:r>
            <a:r>
              <a:rPr lang="en-US" dirty="0"/>
              <a:t>(x) + </a:t>
            </a:r>
            <a:r>
              <a:rPr lang="el-GR" dirty="0"/>
              <a:t>ϵ</a:t>
            </a:r>
            <a:endParaRPr lang="en-US" dirty="0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0081194-4CF3-5D56-B503-0C15FEAE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8684"/>
            <a:ext cx="5205792" cy="328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8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71DEA-5764-6F69-80EE-FC0D5A5F5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CF80-9680-9D03-4C39-6B4F69F8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DECE-0562-14A6-6131-97D31F95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Coefficients β0​ and β1</a:t>
            </a:r>
          </a:p>
          <a:p>
            <a:r>
              <a:rPr lang="en-US" dirty="0"/>
              <a:t>Ordinary Least Squares </a:t>
            </a:r>
          </a:p>
          <a:p>
            <a:r>
              <a:rPr lang="en-US" dirty="0"/>
              <a:t>Minimizes sum of squared differences</a:t>
            </a:r>
          </a:p>
          <a:p>
            <a:r>
              <a:rPr lang="en-US" dirty="0"/>
              <a:t>Best fitting line to predict y based on x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635114-9575-4059-DA85-F4E9A60F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50" y="1672217"/>
            <a:ext cx="5174281" cy="26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1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660DE-D9B2-12E0-24E5-C803A2BB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66CD-29B7-40CE-A293-A79D2356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Accuracy of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FADB-E659-9D04-28C4-E1A9091D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standard error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SE &lt; Confident estimate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SE &gt; Less confident </a:t>
            </a:r>
          </a:p>
          <a:p>
            <a:r>
              <a:rPr lang="en-US" dirty="0"/>
              <a:t>T-statistic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Large value x significant effect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Small value x not significant effect</a:t>
            </a:r>
          </a:p>
          <a:p>
            <a:r>
              <a:rPr lang="en-US" dirty="0"/>
              <a:t>P-value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Low p-value &lt; 0.05</a:t>
            </a:r>
          </a:p>
          <a:p>
            <a:pPr lvl="2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Reject null hypothesis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Vice versa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7BD295D-F51D-A57D-0B59-93829164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68" y="1825625"/>
            <a:ext cx="5939935" cy="29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D677E-8111-83B4-52CD-BC3309E8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79D9-545C-DD76-980F-9CC5D792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C395-21EF-A7E0-EFB2-7A9C04EC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R-squared 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Proportion of variance explained by the model  </a:t>
            </a:r>
          </a:p>
          <a:p>
            <a:r>
              <a:rPr lang="en-US" dirty="0"/>
              <a:t>Residual Standard Error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Average deviation of observed values</a:t>
            </a:r>
          </a:p>
          <a:p>
            <a:r>
              <a:rPr lang="en-US" dirty="0"/>
              <a:t>High R-squared and low RSE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Better model fit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0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E1FF7-9815-D745-6C35-9082E2A22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518-4F6C-7463-C615-79FF6CF0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4052-AFDE-9DAF-B8FD-24F9CB14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 multiple predictors</a:t>
            </a:r>
          </a:p>
          <a:p>
            <a:r>
              <a:rPr lang="en-US" dirty="0"/>
              <a:t>Equation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Y = </a:t>
            </a:r>
            <a:r>
              <a:rPr lang="el-GR" dirty="0"/>
              <a:t>β0​</a:t>
            </a:r>
            <a:r>
              <a:rPr lang="en-US" dirty="0"/>
              <a:t> </a:t>
            </a:r>
            <a:r>
              <a:rPr lang="el-GR" dirty="0"/>
              <a:t>+</a:t>
            </a:r>
            <a:r>
              <a:rPr lang="en-US" dirty="0"/>
              <a:t> </a:t>
            </a:r>
            <a:r>
              <a:rPr lang="el-GR" dirty="0"/>
              <a:t>β1</a:t>
            </a:r>
            <a:r>
              <a:rPr lang="en-US" dirty="0"/>
              <a:t>(</a:t>
            </a:r>
            <a:r>
              <a:rPr lang="el-GR" dirty="0"/>
              <a:t>​</a:t>
            </a:r>
            <a:r>
              <a:rPr lang="en-US" dirty="0"/>
              <a:t>x1​) + </a:t>
            </a:r>
            <a:r>
              <a:rPr lang="el-GR" dirty="0"/>
              <a:t>β2​</a:t>
            </a:r>
            <a:r>
              <a:rPr lang="en-US" dirty="0"/>
              <a:t>(x2​) + ⋯ + </a:t>
            </a:r>
            <a:r>
              <a:rPr lang="el-GR" dirty="0"/>
              <a:t>β</a:t>
            </a:r>
            <a:r>
              <a:rPr lang="en-US" dirty="0"/>
              <a:t>p(​xp) ​+ </a:t>
            </a:r>
            <a:r>
              <a:rPr lang="el-GR" dirty="0"/>
              <a:t>ϵ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diagram of a triangle&#10;&#10;Description automatically generated">
            <a:extLst>
              <a:ext uri="{FF2B5EF4-FFF2-40B4-BE49-F238E27FC236}">
                <a16:creationId xmlns:a16="http://schemas.microsoft.com/office/drawing/2014/main" id="{73CD5E00-1DCD-F8F4-C3A7-FD896D73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34" y="1690688"/>
            <a:ext cx="3781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45F5B-EA95-38A8-F694-F70186E9E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F5BB-839E-2A30-2775-C31CC51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Coefficients in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7A08-07D7-5DC0-40BF-E99B8552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  <a:p>
            <a:r>
              <a:rPr lang="en-US" dirty="0"/>
              <a:t>T-test &amp; p-value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dirty="0"/>
              <a:t>Test significance of each predictor</a:t>
            </a:r>
            <a:endParaRPr lang="en-US" b="1" dirty="0"/>
          </a:p>
          <a:p>
            <a:r>
              <a:rPr lang="en-US" dirty="0"/>
              <a:t>​Measures each predictor effect</a:t>
            </a:r>
          </a:p>
        </p:txBody>
      </p:sp>
    </p:spTree>
    <p:extLst>
      <p:ext uri="{BB962C8B-B14F-4D97-AF65-F5344CB8AC3E}">
        <p14:creationId xmlns:p14="http://schemas.microsoft.com/office/powerpoint/2010/main" val="275609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C9-F4F1-481A-B7D7-703DDB4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3EA0-3F08-40E0-A7E6-062E636A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relationship between the response and predictors?</a:t>
            </a:r>
          </a:p>
          <a:p>
            <a:r>
              <a:rPr lang="en-US" dirty="0"/>
              <a:t>Which predictors are important?</a:t>
            </a:r>
          </a:p>
          <a:p>
            <a:r>
              <a:rPr lang="en-US" dirty="0"/>
              <a:t>How well does the model fit the data?</a:t>
            </a:r>
          </a:p>
          <a:p>
            <a:r>
              <a:rPr lang="en-US" dirty="0"/>
              <a:t>How to make predictions and assess their accuracy?</a:t>
            </a:r>
          </a:p>
        </p:txBody>
      </p:sp>
    </p:spTree>
    <p:extLst>
      <p:ext uri="{BB962C8B-B14F-4D97-AF65-F5344CB8AC3E}">
        <p14:creationId xmlns:p14="http://schemas.microsoft.com/office/powerpoint/2010/main" val="376532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BT">
      <a:dk1>
        <a:srgbClr val="484848"/>
      </a:dk1>
      <a:lt1>
        <a:srgbClr val="F2F2F2"/>
      </a:lt1>
      <a:dk2>
        <a:srgbClr val="375C1E"/>
      </a:dk2>
      <a:lt2>
        <a:srgbClr val="DFF0D3"/>
      </a:lt2>
      <a:accent1>
        <a:srgbClr val="455F51"/>
      </a:accent1>
      <a:accent2>
        <a:srgbClr val="4A7B29"/>
      </a:accent2>
      <a:accent3>
        <a:srgbClr val="63A537"/>
      </a:accent3>
      <a:accent4>
        <a:srgbClr val="63A537"/>
      </a:accent4>
      <a:accent5>
        <a:srgbClr val="37A76F"/>
      </a:accent5>
      <a:accent6>
        <a:srgbClr val="44C1A3"/>
      </a:accent6>
      <a:hlink>
        <a:srgbClr val="FFFFF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3910D-BE11-4F09-AC8B-670125C462F9}" vid="{8DD649E9-C71E-47C5-9A2A-8D77BDB16A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2114720C0364EA2856867F5158A8E" ma:contentTypeVersion="12" ma:contentTypeDescription="Create a new document." ma:contentTypeScope="" ma:versionID="086f6cfcf17d70a79c1b9743b68d1642">
  <xsd:schema xmlns:xsd="http://www.w3.org/2001/XMLSchema" xmlns:xs="http://www.w3.org/2001/XMLSchema" xmlns:p="http://schemas.microsoft.com/office/2006/metadata/properties" xmlns:ns2="07830166-e6b8-4382-8beb-3b63cac11f4c" xmlns:ns3="766feda8-b7b7-4a8d-9b43-2f0aa741e4e7" targetNamespace="http://schemas.microsoft.com/office/2006/metadata/properties" ma:root="true" ma:fieldsID="64124336626a5bd6103b19398c3348df" ns2:_="" ns3:_="">
    <xsd:import namespace="07830166-e6b8-4382-8beb-3b63cac11f4c"/>
    <xsd:import namespace="766feda8-b7b7-4a8d-9b43-2f0aa741e4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30166-e6b8-4382-8beb-3b63cac11f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fe199c6-d641-4888-a583-e7579320f4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feda8-b7b7-4a8d-9b43-2f0aa741e4e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1c190ba-d651-444b-afbc-e7c425b80f3e}" ma:internalName="TaxCatchAll" ma:showField="CatchAllData" ma:web="766feda8-b7b7-4a8d-9b43-2f0aa741e4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830166-e6b8-4382-8beb-3b63cac11f4c">
      <Terms xmlns="http://schemas.microsoft.com/office/infopath/2007/PartnerControls"/>
    </lcf76f155ced4ddcb4097134ff3c332f>
    <TaxCatchAll xmlns="766feda8-b7b7-4a8d-9b43-2f0aa741e4e7" xsi:nil="true"/>
  </documentManagement>
</p:properties>
</file>

<file path=customXml/itemProps1.xml><?xml version="1.0" encoding="utf-8"?>
<ds:datastoreItem xmlns:ds="http://schemas.openxmlformats.org/officeDocument/2006/customXml" ds:itemID="{3AB3F3BA-7B93-48CB-BC4E-5117D4546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175BF6-C963-44EA-BDFF-152C3B2B3CC1}"/>
</file>

<file path=customXml/itemProps3.xml><?xml version="1.0" encoding="utf-8"?>
<ds:datastoreItem xmlns:ds="http://schemas.openxmlformats.org/officeDocument/2006/customXml" ds:itemID="{7E1C13AD-8664-4EC1-965C-BB757C2E73B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a0f8827e-4280-47e6-9bed-e09adb3dbccc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f3a25f6-f11d-4011-8f56-23ac6dc45504"/>
    <ds:schemaRef ds:uri="38503f7b-7af8-46b3-8c66-f338818e2883"/>
    <ds:schemaRef ds:uri="e91758c7-56fe-470f-af14-e09fb7bafea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Presentation1[38]</Template>
  <TotalTime>418</TotalTime>
  <Words>687</Words>
  <Application>Microsoft Office PowerPoint</Application>
  <PresentationFormat>Widescreen</PresentationFormat>
  <Paragraphs>133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Courier New</vt:lpstr>
      <vt:lpstr>System Font Regular</vt:lpstr>
      <vt:lpstr>Office Theme</vt:lpstr>
      <vt:lpstr>Chapter # 03: Linear Regression</vt:lpstr>
      <vt:lpstr>Table of Contents</vt:lpstr>
      <vt:lpstr>Simple Linear Regression</vt:lpstr>
      <vt:lpstr>Estimating the Coefficients</vt:lpstr>
      <vt:lpstr>Assessing the Accuracy of Coefficients</vt:lpstr>
      <vt:lpstr>Assessing the Model Accuracy</vt:lpstr>
      <vt:lpstr>Multiple Linear Regression</vt:lpstr>
      <vt:lpstr>Estimating Coefficients in Multiple Regression</vt:lpstr>
      <vt:lpstr>Some Important Questions</vt:lpstr>
      <vt:lpstr>Other Considerations in the Regression Model</vt:lpstr>
      <vt:lpstr>Example</vt:lpstr>
      <vt:lpstr>Extensions of the Linear Model</vt:lpstr>
      <vt:lpstr>Example of Removing Additive Assumption </vt:lpstr>
      <vt:lpstr>Example of Removing Linear Assumption</vt:lpstr>
      <vt:lpstr>Potential Problems</vt:lpstr>
      <vt:lpstr>Detecting and Fixing Issues</vt:lpstr>
      <vt:lpstr>Correlated Error Terms</vt:lpstr>
      <vt:lpstr> Non-Constant Error Variance </vt:lpstr>
      <vt:lpstr>Outliers and High Leverage</vt:lpstr>
      <vt:lpstr>Marketing Plan Insights</vt:lpstr>
      <vt:lpstr>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Masroor</dc:creator>
  <cp:lastModifiedBy>Mausab Bin Umair</cp:lastModifiedBy>
  <cp:revision>15</cp:revision>
  <dcterms:created xsi:type="dcterms:W3CDTF">2019-10-30T05:14:41Z</dcterms:created>
  <dcterms:modified xsi:type="dcterms:W3CDTF">2024-10-11T10:02:55Z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0x010100E3F2114720C0364EA2856867F5158A8E</vt:lpwstr>
  </property>
</Properties>
</file>