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59" r:id="rId6"/>
    <p:sldId id="300" r:id="rId7"/>
    <p:sldId id="306" r:id="rId8"/>
    <p:sldId id="301" r:id="rId9"/>
    <p:sldId id="302" r:id="rId10"/>
    <p:sldId id="303" r:id="rId11"/>
    <p:sldId id="299" r:id="rId12"/>
    <p:sldId id="265" r:id="rId13"/>
    <p:sldId id="266" r:id="rId14"/>
    <p:sldId id="267" r:id="rId15"/>
    <p:sldId id="297" r:id="rId16"/>
    <p:sldId id="307" r:id="rId17"/>
    <p:sldId id="291" r:id="rId18"/>
    <p:sldId id="293" r:id="rId19"/>
    <p:sldId id="296" r:id="rId20"/>
    <p:sldId id="304"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7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2797" autoAdjust="0"/>
  </p:normalViewPr>
  <p:slideViewPr>
    <p:cSldViewPr snapToGrid="0">
      <p:cViewPr varScale="1">
        <p:scale>
          <a:sx n="51" d="100"/>
          <a:sy n="51" d="100"/>
        </p:scale>
        <p:origin x="1500" y="60"/>
      </p:cViewPr>
      <p:guideLst/>
    </p:cSldViewPr>
  </p:slideViewPr>
  <p:notesTextViewPr>
    <p:cViewPr>
      <p:scale>
        <a:sx n="1" d="1"/>
        <a:sy n="1" d="1"/>
      </p:scale>
      <p:origin x="0" y="-86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6A180-F5AD-45EB-A5EE-86207BF98859}" type="datetimeFigureOut">
              <a:rPr lang="en-US" smtClean="0"/>
              <a:t>10/24/2024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2546C-591A-4E8B-AB42-E7DC9B263907}" type="slidenum">
              <a:rPr lang="en-US" smtClean="0"/>
              <a:t>‹#›</a:t>
            </a:fld>
            <a:endParaRPr lang="en-US"/>
          </a:p>
        </p:txBody>
      </p:sp>
    </p:spTree>
    <p:extLst>
      <p:ext uri="{BB962C8B-B14F-4D97-AF65-F5344CB8AC3E}">
        <p14:creationId xmlns:p14="http://schemas.microsoft.com/office/powerpoint/2010/main" val="1516146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3" name="Google Shape;1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76200" algn="l" rtl="0">
              <a:lnSpc>
                <a:spcPct val="100000"/>
              </a:lnSpc>
              <a:spcBef>
                <a:spcPts val="0"/>
              </a:spcBef>
              <a:spcAft>
                <a:spcPts val="0"/>
              </a:spcAft>
              <a:buClr>
                <a:schemeClr val="dk1"/>
              </a:buClr>
              <a:buSzPts val="1200"/>
              <a:buFont typeface="Arial"/>
              <a:buChar char="•"/>
            </a:pPr>
            <a:r>
              <a:rPr lang="en-US" b="1" dirty="0"/>
              <a:t>Next we discuss Linear discriminant analysis for classification with one predictor </a:t>
            </a:r>
            <a:endParaRPr dirty="0"/>
          </a:p>
          <a:p>
            <a:pPr marL="0" marR="0" lvl="0" indent="-76200" algn="l" rtl="0">
              <a:lnSpc>
                <a:spcPct val="100000"/>
              </a:lnSpc>
              <a:spcBef>
                <a:spcPts val="0"/>
              </a:spcBef>
              <a:spcAft>
                <a:spcPts val="0"/>
              </a:spcAft>
              <a:buClr>
                <a:schemeClr val="dk1"/>
              </a:buClr>
              <a:buSzPts val="1200"/>
              <a:buFont typeface="Arial"/>
              <a:buChar char="•"/>
            </a:pPr>
            <a:r>
              <a:rPr lang="en-US" b="1" dirty="0"/>
              <a:t>Goal:</a:t>
            </a:r>
            <a:endParaRPr dirty="0"/>
          </a:p>
          <a:p>
            <a:pPr marL="0" lvl="0" indent="-76200" algn="l" rtl="0">
              <a:lnSpc>
                <a:spcPct val="100000"/>
              </a:lnSpc>
              <a:spcBef>
                <a:spcPts val="0"/>
              </a:spcBef>
              <a:spcAft>
                <a:spcPts val="0"/>
              </a:spcAft>
              <a:buClr>
                <a:schemeClr val="dk1"/>
              </a:buClr>
              <a:buSzPts val="1200"/>
              <a:buFont typeface="Arial"/>
              <a:buChar char="•"/>
            </a:pPr>
            <a:r>
              <a:rPr lang="en-US" dirty="0"/>
              <a:t> Classify observations into K classes using a single predictor. </a:t>
            </a:r>
            <a:endParaRPr dirty="0"/>
          </a:p>
          <a:p>
            <a:pPr marL="0" lvl="0" indent="-76200" algn="l" rtl="0">
              <a:lnSpc>
                <a:spcPct val="100000"/>
              </a:lnSpc>
              <a:spcBef>
                <a:spcPts val="0"/>
              </a:spcBef>
              <a:spcAft>
                <a:spcPts val="0"/>
              </a:spcAft>
              <a:buClr>
                <a:schemeClr val="dk1"/>
              </a:buClr>
              <a:buSzPts val="1200"/>
              <a:buFont typeface="Arial"/>
              <a:buChar char="•"/>
            </a:pPr>
            <a:r>
              <a:rPr lang="en-US" b="1" dirty="0"/>
              <a:t>Assumptions:</a:t>
            </a:r>
            <a:r>
              <a:rPr lang="en-US" dirty="0"/>
              <a:t> </a:t>
            </a:r>
            <a:endParaRPr dirty="0"/>
          </a:p>
          <a:p>
            <a:pPr marL="0" lvl="0" indent="-76200" algn="l" rtl="0">
              <a:lnSpc>
                <a:spcPct val="100000"/>
              </a:lnSpc>
              <a:spcBef>
                <a:spcPts val="0"/>
              </a:spcBef>
              <a:spcAft>
                <a:spcPts val="0"/>
              </a:spcAft>
              <a:buClr>
                <a:schemeClr val="dk1"/>
              </a:buClr>
              <a:buSzPts val="1200"/>
              <a:buFont typeface="Arial"/>
              <a:buChar char="•"/>
            </a:pPr>
            <a:r>
              <a:rPr lang="en-US" dirty="0"/>
              <a:t>Observations within each class follow a normal distribution.</a:t>
            </a:r>
            <a:endParaRPr dirty="0"/>
          </a:p>
          <a:p>
            <a:pPr marL="0" lvl="0" indent="-76200" algn="l" rtl="0">
              <a:lnSpc>
                <a:spcPct val="100000"/>
              </a:lnSpc>
              <a:spcBef>
                <a:spcPts val="0"/>
              </a:spcBef>
              <a:spcAft>
                <a:spcPts val="0"/>
              </a:spcAft>
              <a:buClr>
                <a:schemeClr val="dk1"/>
              </a:buClr>
              <a:buSzPts val="1200"/>
              <a:buFont typeface="Arial"/>
              <a:buChar char="•"/>
            </a:pPr>
            <a:r>
              <a:rPr lang="en-US" dirty="0"/>
              <a:t>All classes have a common variance.</a:t>
            </a:r>
            <a:endParaRPr dirty="0"/>
          </a:p>
          <a:p>
            <a:pPr marL="0" lvl="0" indent="-76200" algn="l" rtl="0">
              <a:lnSpc>
                <a:spcPct val="100000"/>
              </a:lnSpc>
              <a:spcBef>
                <a:spcPts val="0"/>
              </a:spcBef>
              <a:spcAft>
                <a:spcPts val="0"/>
              </a:spcAft>
              <a:buClr>
                <a:schemeClr val="dk1"/>
              </a:buClr>
              <a:buSzPts val="1200"/>
              <a:buFont typeface="Play"/>
              <a:buAutoNum type="arabicPeriod"/>
            </a:pPr>
            <a:r>
              <a:rPr lang="en-US" b="1" dirty="0"/>
              <a:t>Steps:</a:t>
            </a:r>
            <a:r>
              <a:rPr lang="en-US" dirty="0"/>
              <a:t> </a:t>
            </a:r>
            <a:endParaRPr dirty="0"/>
          </a:p>
          <a:p>
            <a:pPr marL="0" lvl="0" indent="-76200" algn="l" rtl="0">
              <a:lnSpc>
                <a:spcPct val="100000"/>
              </a:lnSpc>
              <a:spcBef>
                <a:spcPts val="0"/>
              </a:spcBef>
              <a:spcAft>
                <a:spcPts val="0"/>
              </a:spcAft>
              <a:buClr>
                <a:schemeClr val="dk1"/>
              </a:buClr>
              <a:buSzPts val="1200"/>
              <a:buFont typeface="Play"/>
              <a:buAutoNum type="arabicPeriod"/>
            </a:pPr>
            <a:r>
              <a:rPr lang="en-US" dirty="0"/>
              <a:t>Estimate class-specific means (</a:t>
            </a:r>
            <a:r>
              <a:rPr lang="en-US" dirty="0" err="1"/>
              <a:t>μk</a:t>
            </a:r>
            <a:r>
              <a:rPr lang="en-US" dirty="0"/>
              <a:t>) and common variance (σ^2).</a:t>
            </a:r>
            <a:endParaRPr dirty="0"/>
          </a:p>
          <a:p>
            <a:pPr marL="0" lvl="0" indent="-76200" algn="l" rtl="0">
              <a:lnSpc>
                <a:spcPct val="100000"/>
              </a:lnSpc>
              <a:spcBef>
                <a:spcPts val="0"/>
              </a:spcBef>
              <a:spcAft>
                <a:spcPts val="0"/>
              </a:spcAft>
              <a:buClr>
                <a:schemeClr val="dk1"/>
              </a:buClr>
              <a:buSzPts val="1200"/>
              <a:buFont typeface="Play"/>
              <a:buAutoNum type="arabicPeriod"/>
            </a:pPr>
            <a:r>
              <a:rPr lang="en-US" dirty="0"/>
              <a:t>Calculate discriminant functions for each class : </a:t>
            </a:r>
            <a:r>
              <a:rPr lang="en-US" dirty="0" err="1"/>
              <a:t>δk</a:t>
            </a:r>
            <a:r>
              <a:rPr lang="en-US" dirty="0"/>
              <a:t>(x) = x * </a:t>
            </a:r>
            <a:r>
              <a:rPr lang="en-US" dirty="0" err="1"/>
              <a:t>μk</a:t>
            </a:r>
            <a:r>
              <a:rPr lang="en-US" dirty="0"/>
              <a:t> / σ^2 - μk^2 / (2σ^2) + log(πk).</a:t>
            </a:r>
            <a:endParaRPr dirty="0"/>
          </a:p>
          <a:p>
            <a:pPr marL="0" lvl="0" indent="-76200" algn="l" rtl="0">
              <a:lnSpc>
                <a:spcPct val="100000"/>
              </a:lnSpc>
              <a:spcBef>
                <a:spcPts val="0"/>
              </a:spcBef>
              <a:spcAft>
                <a:spcPts val="0"/>
              </a:spcAft>
              <a:buClr>
                <a:schemeClr val="dk1"/>
              </a:buClr>
              <a:buSzPts val="1200"/>
              <a:buFont typeface="Play"/>
              <a:buAutoNum type="arabicPeriod"/>
            </a:pPr>
            <a:r>
              <a:rPr lang="en-US" dirty="0"/>
              <a:t>Assign an observation to the class with the highest discriminant function value</a:t>
            </a:r>
            <a:endParaRPr dirty="0"/>
          </a:p>
          <a:p>
            <a:pPr marL="0" lvl="0" indent="0" algn="l" rtl="0">
              <a:lnSpc>
                <a:spcPct val="100000"/>
              </a:lnSpc>
              <a:spcBef>
                <a:spcPts val="0"/>
              </a:spcBef>
              <a:spcAft>
                <a:spcPts val="0"/>
              </a:spcAft>
              <a:buSzPts val="1400"/>
              <a:buNone/>
            </a:pPr>
            <a:endParaRPr dirty="0"/>
          </a:p>
        </p:txBody>
      </p:sp>
      <p:sp>
        <p:nvSpPr>
          <p:cNvPr id="201" name="Google Shape;20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Now lets see estimated LDA decision boundary  </a:t>
            </a:r>
            <a:endParaRPr dirty="0"/>
          </a:p>
          <a:p>
            <a:pPr marL="0" lvl="0" indent="0" algn="l" rtl="0">
              <a:lnSpc>
                <a:spcPct val="100000"/>
              </a:lnSpc>
              <a:spcBef>
                <a:spcPts val="0"/>
              </a:spcBef>
              <a:spcAft>
                <a:spcPts val="0"/>
              </a:spcAft>
              <a:buSzPts val="1400"/>
              <a:buNone/>
            </a:pPr>
            <a:r>
              <a:rPr lang="en-US" dirty="0"/>
              <a:t>There are 20 observations in each class and there is 50 percent prior probability that observation belong to class 1 and 50 percent prior probability that observation belong to class 2, as you can see that LDA decision boundary is slightly to the left of the optimal Bayes decision boundary. This indicates that LDA is performing pretty well on this data set</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US" dirty="0"/>
              <a:t>Since this is simulated data, we can generate a large number of test observations in order to compute the Bayes error rate and the LDA test error rate. These are 10.6%and11.1%, respectively. In other words, the LDA classifier’s error rate is only 0.5% above the smallest possible error rate</a:t>
            </a:r>
            <a:endParaRPr dirty="0"/>
          </a:p>
        </p:txBody>
      </p:sp>
      <p:sp>
        <p:nvSpPr>
          <p:cNvPr id="207" name="Google Shape;20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multivariate Gaussian distribution</a:t>
            </a:r>
            <a:r>
              <a:rPr lang="en-US" dirty="0"/>
              <a:t> (also called multivariate normal distribution) is a generalization of the normal (bell-shaped) distribution to </a:t>
            </a:r>
            <a:r>
              <a:rPr lang="en-US" b="1" dirty="0"/>
              <a:t>multiple variables</a:t>
            </a:r>
            <a:r>
              <a:rPr lang="en-US" dirty="0"/>
              <a:t>. It’s used when you’re analyzing more than one predictor at the same time, like </a:t>
            </a:r>
            <a:r>
              <a:rPr lang="en-US" b="1" dirty="0"/>
              <a:t>income</a:t>
            </a:r>
            <a:r>
              <a:rPr lang="en-US" dirty="0"/>
              <a:t> and </a:t>
            </a:r>
            <a:r>
              <a:rPr lang="en-US" b="1" dirty="0"/>
              <a:t>balance</a:t>
            </a:r>
            <a:r>
              <a:rPr lang="en-US" dirty="0"/>
              <a:t> together.</a:t>
            </a:r>
            <a:br>
              <a:rPr lang="en-US" dirty="0"/>
            </a:br>
            <a:endParaRPr lang="en-US" dirty="0"/>
          </a:p>
          <a:p>
            <a:r>
              <a:rPr lang="en-US" dirty="0"/>
              <a:t>A </a:t>
            </a:r>
            <a:r>
              <a:rPr lang="en-US" b="1" dirty="0"/>
              <a:t>confusion matrix</a:t>
            </a:r>
            <a:r>
              <a:rPr lang="en-US" dirty="0"/>
              <a:t> is a table that shows how well a classification model performed. It compares the predicted labels (outputs from the model) with the actual labels (what actually happened).</a:t>
            </a:r>
          </a:p>
          <a:p>
            <a:r>
              <a:rPr lang="en-US" dirty="0"/>
              <a:t>It contains </a:t>
            </a:r>
          </a:p>
          <a:p>
            <a:r>
              <a:rPr lang="en-US" b="1" dirty="0"/>
              <a:t>True Positive (TP)</a:t>
            </a:r>
            <a:r>
              <a:rPr lang="en-US" dirty="0"/>
              <a:t>: positive case correctly identified as positive</a:t>
            </a:r>
          </a:p>
          <a:p>
            <a:r>
              <a:rPr lang="en-US" b="1" dirty="0"/>
              <a:t>True Negative (TN)</a:t>
            </a:r>
            <a:r>
              <a:rPr lang="en-US" dirty="0"/>
              <a:t>: negative case correctly identified as negative</a:t>
            </a:r>
          </a:p>
          <a:p>
            <a:r>
              <a:rPr lang="en-US" b="1" dirty="0"/>
              <a:t>False Positive (FP)</a:t>
            </a:r>
            <a:r>
              <a:rPr lang="en-US" dirty="0"/>
              <a:t>: negative case incorrectly identified as positive </a:t>
            </a:r>
          </a:p>
          <a:p>
            <a:r>
              <a:rPr lang="en-US" b="1" dirty="0"/>
              <a:t>False Negative (FN)</a:t>
            </a:r>
            <a:r>
              <a:rPr lang="en-US" dirty="0"/>
              <a:t>: positive case incorrectly identified as negative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Performance metrics</a:t>
            </a:r>
            <a:r>
              <a:rPr lang="en-US" dirty="0"/>
              <a:t> are used to measure how well your classification model works</a:t>
            </a:r>
            <a:br>
              <a:rPr lang="en-US" dirty="0"/>
            </a:br>
            <a:r>
              <a:rPr lang="en-US" b="1" dirty="0"/>
              <a:t>(Sensitivity)</a:t>
            </a:r>
            <a:r>
              <a:rPr lang="en-US" dirty="0"/>
              <a:t>: The percentage of positive cases correctly identified as positive</a:t>
            </a:r>
            <a:br>
              <a:rPr lang="en-US" dirty="0"/>
            </a:br>
            <a:r>
              <a:rPr lang="en-US" dirty="0"/>
              <a:t>Specificity: the percentage of negative cases correctly identified as negative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TPR: The rate at which the positive cases are correctly identified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FPR: The rate at which the negative cases are incorrectly identified</a:t>
            </a:r>
          </a:p>
          <a:p>
            <a:endParaRPr lang="en-US" dirty="0"/>
          </a:p>
        </p:txBody>
      </p:sp>
      <p:sp>
        <p:nvSpPr>
          <p:cNvPr id="4" name="Slide Number Placeholder 3"/>
          <p:cNvSpPr>
            <a:spLocks noGrp="1"/>
          </p:cNvSpPr>
          <p:nvPr>
            <p:ph type="sldNum" sz="quarter" idx="5"/>
          </p:nvPr>
        </p:nvSpPr>
        <p:spPr/>
        <p:txBody>
          <a:bodyPr/>
          <a:lstStyle/>
          <a:p>
            <a:fld id="{E2C2546C-591A-4E8B-AB42-E7DC9B263907}" type="slidenum">
              <a:rPr lang="en-US" smtClean="0"/>
              <a:t>12</a:t>
            </a:fld>
            <a:endParaRPr lang="en-US"/>
          </a:p>
        </p:txBody>
      </p:sp>
    </p:spTree>
    <p:extLst>
      <p:ext uri="{BB962C8B-B14F-4D97-AF65-F5344CB8AC3E}">
        <p14:creationId xmlns:p14="http://schemas.microsoft.com/office/powerpoint/2010/main" val="3435767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Thresholds</a:t>
            </a:r>
            <a:r>
              <a:rPr lang="en-US" dirty="0"/>
              <a:t>: In a binary classification model, you often predict a probability (like 0.7 or 0.3). You need a threshold to decide which class to assign (e.g., above 0.5 = positive, below 0.5 = negative). Different thresholds will lead to different combinations of TPR and FPR.</a:t>
            </a:r>
          </a:p>
          <a:p>
            <a:endParaRPr lang="en-US" dirty="0"/>
          </a:p>
          <a:p>
            <a:r>
              <a:rPr lang="en-US" dirty="0"/>
              <a:t>The ROC curve </a:t>
            </a:r>
            <a:r>
              <a:rPr lang="en-US" b="1" dirty="0"/>
              <a:t>shows the performance of the model across all possible thresholds</a:t>
            </a:r>
            <a:r>
              <a:rPr lang="en-US" dirty="0"/>
              <a:t>. This way, you can choose the best threshold depending on your needs (e.g., whether you want to minimize false positives or maximize true positives).</a:t>
            </a:r>
          </a:p>
          <a:p>
            <a:endParaRPr lang="en-US" dirty="0"/>
          </a:p>
          <a:p>
            <a:r>
              <a:rPr lang="en-US" b="1" dirty="0"/>
              <a:t>How to Read the ROC Curve:</a:t>
            </a:r>
          </a:p>
          <a:p>
            <a:pPr>
              <a:buFont typeface="Arial" panose="020B0604020202020204" pitchFamily="34" charset="0"/>
              <a:buChar char="•"/>
            </a:pPr>
            <a:r>
              <a:rPr lang="en-US" b="1" dirty="0"/>
              <a:t>Y-axis</a:t>
            </a:r>
            <a:r>
              <a:rPr lang="en-US" dirty="0"/>
              <a:t>: True Positive Rate (TPR) — the higher the better.</a:t>
            </a:r>
          </a:p>
          <a:p>
            <a:pPr>
              <a:buFont typeface="Arial" panose="020B0604020202020204" pitchFamily="34" charset="0"/>
              <a:buChar char="•"/>
            </a:pPr>
            <a:r>
              <a:rPr lang="en-US" b="1" dirty="0"/>
              <a:t>X-axis</a:t>
            </a:r>
            <a:r>
              <a:rPr lang="en-US" dirty="0"/>
              <a:t>: False Positive Rate (FPR) — the lower the better.</a:t>
            </a:r>
          </a:p>
          <a:p>
            <a:pPr>
              <a:buFont typeface="Arial" panose="020B0604020202020204" pitchFamily="34" charset="0"/>
              <a:buChar char="•"/>
            </a:pPr>
            <a:r>
              <a:rPr lang="en-US" b="1" dirty="0"/>
              <a:t>A perfect model</a:t>
            </a:r>
            <a:r>
              <a:rPr lang="en-US" dirty="0"/>
              <a:t>: The curve will go straight up to the top left corner (TPR = 1, FPR = 0). This means the model correctly identifies all positives and doesn’t make any mistakes with the negatives.</a:t>
            </a:r>
          </a:p>
          <a:p>
            <a:pPr>
              <a:buFont typeface="Arial" panose="020B0604020202020204" pitchFamily="34" charset="0"/>
              <a:buChar char="•"/>
            </a:pPr>
            <a:r>
              <a:rPr lang="en-US" b="1" dirty="0"/>
              <a:t>A random model</a:t>
            </a:r>
            <a:r>
              <a:rPr lang="en-US" dirty="0"/>
              <a:t>: The curve will be a diagonal line (TPR = FPR) because it's guessing randomly, so its performance is no better than chance.</a:t>
            </a:r>
          </a:p>
          <a:p>
            <a:endParaRPr lang="en-US" dirty="0"/>
          </a:p>
        </p:txBody>
      </p:sp>
      <p:sp>
        <p:nvSpPr>
          <p:cNvPr id="4" name="Slide Number Placeholder 3"/>
          <p:cNvSpPr>
            <a:spLocks noGrp="1"/>
          </p:cNvSpPr>
          <p:nvPr>
            <p:ph type="sldNum" sz="quarter" idx="5"/>
          </p:nvPr>
        </p:nvSpPr>
        <p:spPr/>
        <p:txBody>
          <a:bodyPr/>
          <a:lstStyle/>
          <a:p>
            <a:fld id="{E2C2546C-591A-4E8B-AB42-E7DC9B263907}" type="slidenum">
              <a:rPr lang="en-US" smtClean="0"/>
              <a:t>13</a:t>
            </a:fld>
            <a:endParaRPr lang="en-US"/>
          </a:p>
        </p:txBody>
      </p:sp>
    </p:spTree>
    <p:extLst>
      <p:ext uri="{BB962C8B-B14F-4D97-AF65-F5344CB8AC3E}">
        <p14:creationId xmlns:p14="http://schemas.microsoft.com/office/powerpoint/2010/main" val="2840158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QDA is a classification technique that assumes each class has its own covariance matrix, allowing for flexible decision boundaries.</a:t>
            </a:r>
          </a:p>
          <a:p>
            <a:pPr>
              <a:buFont typeface="Arial" panose="020B0604020202020204" pitchFamily="34" charset="0"/>
              <a:buChar char="•"/>
            </a:pPr>
            <a:r>
              <a:rPr lang="en-US" b="1" dirty="0"/>
              <a:t>Bias-Variance Trade-off</a:t>
            </a:r>
            <a:r>
              <a:rPr lang="en-US" dirty="0"/>
              <a:t>:</a:t>
            </a:r>
          </a:p>
          <a:p>
            <a:pPr marL="742950" lvl="1" indent="-285750">
              <a:buFont typeface="Arial" panose="020B0604020202020204" pitchFamily="34" charset="0"/>
              <a:buChar char="•"/>
            </a:pPr>
            <a:r>
              <a:rPr lang="en-US" b="1" dirty="0"/>
              <a:t>High Flexibility</a:t>
            </a:r>
            <a:r>
              <a:rPr lang="en-US" dirty="0"/>
              <a:t>: QDA can model complex boundaries, but may overfit with small datasets.</a:t>
            </a:r>
          </a:p>
          <a:p>
            <a:pPr marL="742950" lvl="1" indent="-285750">
              <a:buFont typeface="Arial" panose="020B0604020202020204" pitchFamily="34" charset="0"/>
              <a:buChar char="•"/>
            </a:pPr>
            <a:r>
              <a:rPr lang="en-US" b="1" dirty="0"/>
              <a:t>Use Cases</a:t>
            </a:r>
            <a:r>
              <a:rPr lang="en-US" dirty="0"/>
              <a:t>: Prefer QDA with large datasets or when the assumption of a common covariance matrix is not valid.</a:t>
            </a:r>
          </a:p>
          <a:p>
            <a:pPr>
              <a:buFont typeface="Arial" panose="020B0604020202020204" pitchFamily="34" charset="0"/>
              <a:buChar char="•"/>
            </a:pPr>
            <a:r>
              <a:rPr lang="en-US" b="1" dirty="0"/>
              <a:t>Comparison with LDA</a:t>
            </a:r>
            <a:r>
              <a:rPr lang="en-US" dirty="0"/>
              <a:t>:</a:t>
            </a:r>
          </a:p>
          <a:p>
            <a:pPr marL="742950" lvl="1" indent="-285750">
              <a:buFont typeface="Arial" panose="020B0604020202020204" pitchFamily="34" charset="0"/>
              <a:buChar char="•"/>
            </a:pPr>
            <a:r>
              <a:rPr lang="en-US" dirty="0"/>
              <a:t>LDA assumes a shared covariance matrix across classes, leading to simpler (linear) decision boundaries.</a:t>
            </a:r>
          </a:p>
          <a:p>
            <a:endParaRPr lang="en-US" dirty="0"/>
          </a:p>
        </p:txBody>
      </p:sp>
      <p:sp>
        <p:nvSpPr>
          <p:cNvPr id="4" name="Slide Number Placeholder 3"/>
          <p:cNvSpPr>
            <a:spLocks noGrp="1"/>
          </p:cNvSpPr>
          <p:nvPr>
            <p:ph type="sldNum" sz="quarter" idx="5"/>
          </p:nvPr>
        </p:nvSpPr>
        <p:spPr/>
        <p:txBody>
          <a:bodyPr/>
          <a:lstStyle/>
          <a:p>
            <a:fld id="{AEFEE94B-28C7-43F5-87F1-687C2A7988E0}" type="slidenum">
              <a:rPr lang="en-US" smtClean="0"/>
              <a:t>14</a:t>
            </a:fld>
            <a:endParaRPr lang="en-US"/>
          </a:p>
        </p:txBody>
      </p:sp>
    </p:spTree>
    <p:extLst>
      <p:ext uri="{BB962C8B-B14F-4D97-AF65-F5344CB8AC3E}">
        <p14:creationId xmlns:p14="http://schemas.microsoft.com/office/powerpoint/2010/main" val="2633657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C2546C-591A-4E8B-AB42-E7DC9B263907}" type="slidenum">
              <a:rPr lang="en-US" smtClean="0"/>
              <a:t>15</a:t>
            </a:fld>
            <a:endParaRPr lang="en-US"/>
          </a:p>
        </p:txBody>
      </p:sp>
    </p:spTree>
    <p:extLst>
      <p:ext uri="{BB962C8B-B14F-4D97-AF65-F5344CB8AC3E}">
        <p14:creationId xmlns:p14="http://schemas.microsoft.com/office/powerpoint/2010/main" val="204078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When selecting a classification method, it's important to know the strengths of each one. Logistic Regression and Linear Discriminant Analysis (LDA) both create linear decision boundaries. LDA assumes the data follows a Gaussian distribution, which can be helpful in some cases, while Logistic Regression is more flexible and works better with non-Gaussian data. K-Nearest Neighbors (KNN) is a non-parametric method that makes no assumptions about the data's shape, making it great for non-linear boundaries, but it doesn’t provide insights into which predictors are important. Quadratic Discriminant Analysis (QDA) assumes a quadratic boundary, making it suitable for moderate non-linearity and effective with limited data. In summary, LDA and Logistic Regression are ideal for linear data, QDA works well for moderate non-linearity, and KNN is best for complex boundaries, but requires careful choice of smoothness. Choosing the right method based on your data is key to achieving the best results.</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96769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rtl="0">
              <a:lnSpc>
                <a:spcPct val="100000"/>
              </a:lnSpc>
              <a:spcBef>
                <a:spcPts val="0"/>
              </a:spcBef>
              <a:spcAft>
                <a:spcPts val="0"/>
              </a:spcAft>
              <a:buClr>
                <a:srgbClr val="000000"/>
              </a:buClr>
              <a:buSzPts val="1400"/>
              <a:buFont typeface="Arial"/>
              <a:buNone/>
            </a:pPr>
            <a:r>
              <a:rPr lang="en-US" b="1" dirty="0"/>
              <a:t>Logistic Regression</a:t>
            </a:r>
            <a:r>
              <a:rPr lang="en-US" dirty="0"/>
              <a:t>: Logistic regression is a key method for binary classification problems. It uses probabilities to provide clear, interpretable results. This makes it a versatile tool for many decision-making scenarios.</a:t>
            </a:r>
          </a:p>
          <a:p>
            <a:pPr marL="457200" marR="0" lvl="0" indent="-228600" algn="l" rtl="0">
              <a:lnSpc>
                <a:spcPct val="100000"/>
              </a:lnSpc>
              <a:spcBef>
                <a:spcPts val="0"/>
              </a:spcBef>
              <a:spcAft>
                <a:spcPts val="0"/>
              </a:spcAft>
              <a:buClr>
                <a:srgbClr val="000000"/>
              </a:buClr>
              <a:buSzPts val="1400"/>
              <a:buFont typeface="Arial"/>
              <a:buNone/>
            </a:pPr>
            <a:endParaRPr lang="en-US" dirty="0"/>
          </a:p>
          <a:p>
            <a:pPr marL="457200" marR="0" lvl="0" indent="-228600" algn="l" rtl="0">
              <a:lnSpc>
                <a:spcPct val="100000"/>
              </a:lnSpc>
              <a:spcBef>
                <a:spcPts val="0"/>
              </a:spcBef>
              <a:spcAft>
                <a:spcPts val="0"/>
              </a:spcAft>
              <a:buClr>
                <a:srgbClr val="000000"/>
              </a:buClr>
              <a:buSzPts val="1400"/>
              <a:buFont typeface="Arial"/>
              <a:buNone/>
            </a:pPr>
            <a:r>
              <a:rPr lang="en-US" b="1" dirty="0"/>
              <a:t>Predictive Accuracy</a:t>
            </a:r>
            <a:r>
              <a:rPr lang="en-US" dirty="0"/>
              <a:t>: It calculates the likelihood of each outcome, enabling precise decisions.</a:t>
            </a:r>
            <a:r>
              <a:rPr lang="en-US" b="1" dirty="0"/>
              <a:t> </a:t>
            </a:r>
            <a:r>
              <a:rPr lang="en-US" dirty="0"/>
              <a:t>Accurate predictions are critical in making informed decisions in business, healthcare, and other fields.</a:t>
            </a:r>
          </a:p>
          <a:p>
            <a:pPr marL="457200" marR="0" lvl="0" indent="-228600" algn="l" rtl="0">
              <a:lnSpc>
                <a:spcPct val="100000"/>
              </a:lnSpc>
              <a:spcBef>
                <a:spcPts val="0"/>
              </a:spcBef>
              <a:spcAft>
                <a:spcPts val="0"/>
              </a:spcAft>
              <a:buClr>
                <a:srgbClr val="000000"/>
              </a:buClr>
              <a:buSzPts val="1400"/>
              <a:buFont typeface="Arial"/>
              <a:buNone/>
            </a:pPr>
            <a:endParaRPr lang="en-US" dirty="0"/>
          </a:p>
          <a:p>
            <a:pPr marL="457200" marR="0" lvl="0" indent="-228600" algn="l" rtl="0">
              <a:lnSpc>
                <a:spcPct val="100000"/>
              </a:lnSpc>
              <a:spcBef>
                <a:spcPts val="0"/>
              </a:spcBef>
              <a:spcAft>
                <a:spcPts val="0"/>
              </a:spcAft>
              <a:buClr>
                <a:srgbClr val="000000"/>
              </a:buClr>
              <a:buSzPts val="1400"/>
              <a:buFont typeface="Arial"/>
              <a:buNone/>
            </a:pPr>
            <a:r>
              <a:rPr lang="en-US" b="1" dirty="0"/>
              <a:t>Multiple Predictors</a:t>
            </a:r>
            <a:r>
              <a:rPr lang="en-US" dirty="0"/>
              <a:t>: Logistic regression handles multiple predictors effectively. It models complex relationships between variables for better insights. Incorporating multiple factors leads to richer and more reliable predictions.</a:t>
            </a:r>
          </a:p>
          <a:p>
            <a:endParaRPr lang="en-US" dirty="0"/>
          </a:p>
        </p:txBody>
      </p:sp>
      <p:sp>
        <p:nvSpPr>
          <p:cNvPr id="4" name="Slide Number Placeholder 3"/>
          <p:cNvSpPr>
            <a:spLocks noGrp="1"/>
          </p:cNvSpPr>
          <p:nvPr>
            <p:ph type="sldNum" sz="quarter" idx="5"/>
          </p:nvPr>
        </p:nvSpPr>
        <p:spPr/>
        <p:txBody>
          <a:bodyPr/>
          <a:lstStyle/>
          <a:p>
            <a:fld id="{E2C2546C-591A-4E8B-AB42-E7DC9B263907}" type="slidenum">
              <a:rPr lang="en-US" smtClean="0"/>
              <a:t>17</a:t>
            </a:fld>
            <a:endParaRPr lang="en-US"/>
          </a:p>
        </p:txBody>
      </p:sp>
    </p:spTree>
    <p:extLst>
      <p:ext uri="{BB962C8B-B14F-4D97-AF65-F5344CB8AC3E}">
        <p14:creationId xmlns:p14="http://schemas.microsoft.com/office/powerpoint/2010/main" val="420086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rtl="0">
              <a:lnSpc>
                <a:spcPct val="100000"/>
              </a:lnSpc>
              <a:spcBef>
                <a:spcPts val="0"/>
              </a:spcBef>
              <a:spcAft>
                <a:spcPts val="0"/>
              </a:spcAft>
              <a:buClr>
                <a:srgbClr val="000000"/>
              </a:buClr>
              <a:buSzPts val="1400"/>
              <a:buFont typeface="Arial"/>
              <a:buNone/>
            </a:pPr>
            <a:r>
              <a:rPr lang="en-US" b="1" dirty="0"/>
              <a:t>Background: </a:t>
            </a:r>
            <a:r>
              <a:rPr lang="en-US" dirty="0"/>
              <a:t>In our previous discussions, we explored how linear regression predicts numerical values, like sales figures or salaries. However, for situations where we need to predict categories—such as whether someone will default on a loan or what the weather will be like—we turn to classification models.</a:t>
            </a:r>
          </a:p>
          <a:p>
            <a:pPr marL="457200" marR="0" lvl="0" indent="-228600" algn="l" rtl="0">
              <a:lnSpc>
                <a:spcPct val="100000"/>
              </a:lnSpc>
              <a:spcBef>
                <a:spcPts val="0"/>
              </a:spcBef>
              <a:spcAft>
                <a:spcPts val="0"/>
              </a:spcAft>
              <a:buClr>
                <a:srgbClr val="000000"/>
              </a:buClr>
              <a:buSzPts val="1400"/>
              <a:buFont typeface="Arial"/>
              <a:buNone/>
            </a:pPr>
            <a:endParaRPr lang="en-US" dirty="0"/>
          </a:p>
          <a:p>
            <a:pPr marL="457200" marR="0" lvl="0" indent="-228600" algn="l" rtl="0">
              <a:lnSpc>
                <a:spcPct val="100000"/>
              </a:lnSpc>
              <a:spcBef>
                <a:spcPts val="0"/>
              </a:spcBef>
              <a:spcAft>
                <a:spcPts val="0"/>
              </a:spcAft>
              <a:buClr>
                <a:srgbClr val="000000"/>
              </a:buClr>
              <a:buSzPts val="1400"/>
              <a:buFont typeface="Arial"/>
              <a:buNone/>
            </a:pPr>
            <a:r>
              <a:rPr lang="en-US" b="1" dirty="0"/>
              <a:t>Key Difference:</a:t>
            </a:r>
            <a:r>
              <a:rPr lang="en-US" dirty="0"/>
              <a:t> Linear regression is suited for continuous outcomes, while classification predicts categorical responses. Linear regression estimates a function for a straight line, while classification calculates the probability of an observation falling into different classes.</a:t>
            </a:r>
          </a:p>
          <a:p>
            <a:pPr marL="457200" marR="0" lvl="0" indent="-228600" algn="l" rtl="0">
              <a:lnSpc>
                <a:spcPct val="100000"/>
              </a:lnSpc>
              <a:spcBef>
                <a:spcPts val="0"/>
              </a:spcBef>
              <a:spcAft>
                <a:spcPts val="0"/>
              </a:spcAft>
              <a:buClr>
                <a:srgbClr val="000000"/>
              </a:buClr>
              <a:buSzPts val="1400"/>
              <a:buFont typeface="Arial"/>
              <a:buNone/>
            </a:pPr>
            <a:endParaRPr lang="en-US" dirty="0"/>
          </a:p>
          <a:p>
            <a:pPr marL="457200" marR="0" lvl="0" indent="-228600" algn="l" rtl="0">
              <a:lnSpc>
                <a:spcPct val="100000"/>
              </a:lnSpc>
              <a:spcBef>
                <a:spcPts val="0"/>
              </a:spcBef>
              <a:spcAft>
                <a:spcPts val="0"/>
              </a:spcAft>
              <a:buClr>
                <a:srgbClr val="000000"/>
              </a:buClr>
              <a:buSzPts val="1400"/>
              <a:buFont typeface="Arial"/>
              <a:buNone/>
            </a:pPr>
            <a:r>
              <a:rPr lang="en-US" b="1" dirty="0"/>
              <a:t>Binary Outcomes:</a:t>
            </a:r>
            <a:r>
              <a:rPr lang="en-US" dirty="0"/>
              <a:t> Many classification problems involve binary responses, such as a yes/no outcome or determining whether an image is a dog or a cat. For instance, when predicting weather conditions, we often convert the continuous variable of temperature into categories like "hot" or "cold.“</a:t>
            </a:r>
          </a:p>
          <a:p>
            <a:pPr marL="457200" marR="0" lvl="0" indent="-228600" algn="l" rtl="0">
              <a:lnSpc>
                <a:spcPct val="100000"/>
              </a:lnSpc>
              <a:spcBef>
                <a:spcPts val="0"/>
              </a:spcBef>
              <a:spcAft>
                <a:spcPts val="0"/>
              </a:spcAft>
              <a:buClr>
                <a:srgbClr val="000000"/>
              </a:buClr>
              <a:buSzPts val="1400"/>
              <a:buFont typeface="Arial"/>
              <a:buNone/>
            </a:pPr>
            <a:endParaRPr lang="en-US" dirty="0"/>
          </a:p>
          <a:p>
            <a:pPr marL="457200" marR="0" lvl="0" indent="-228600" algn="l" rtl="0">
              <a:lnSpc>
                <a:spcPct val="100000"/>
              </a:lnSpc>
              <a:spcBef>
                <a:spcPts val="0"/>
              </a:spcBef>
              <a:spcAft>
                <a:spcPts val="0"/>
              </a:spcAft>
              <a:buClr>
                <a:srgbClr val="000000"/>
              </a:buClr>
              <a:buSzPts val="1400"/>
              <a:buFont typeface="Arial"/>
              <a:buNone/>
            </a:pPr>
            <a:r>
              <a:rPr lang="en-US" b="1" dirty="0"/>
              <a:t>Transition:</a:t>
            </a:r>
            <a:r>
              <a:rPr lang="en-US" dirty="0"/>
              <a:t> Since linear regression isn't always a good fit for categorical predictions, we use models like logistic regression, which is designed to handle binary outcomes more effectively. Let's now explore logistic regression in detail.</a:t>
            </a:r>
          </a:p>
          <a:p>
            <a:pPr marL="457200" marR="0" lvl="0" indent="-228600" algn="l" rtl="0">
              <a:lnSpc>
                <a:spcPct val="100000"/>
              </a:lnSpc>
              <a:spcBef>
                <a:spcPts val="0"/>
              </a:spcBef>
              <a:spcAft>
                <a:spcPts val="0"/>
              </a:spcAft>
              <a:buClr>
                <a:srgbClr val="000000"/>
              </a:buClr>
              <a:buSzPts val="1400"/>
              <a:buFont typeface="Arial"/>
              <a:buNone/>
            </a:pPr>
            <a:endParaRPr lang="en-US" b="1" dirty="0"/>
          </a:p>
          <a:p>
            <a:pPr marL="457200" marR="0" lvl="0" indent="-228600" algn="l" rtl="0">
              <a:lnSpc>
                <a:spcPct val="100000"/>
              </a:lnSpc>
              <a:spcBef>
                <a:spcPts val="0"/>
              </a:spcBef>
              <a:spcAft>
                <a:spcPts val="0"/>
              </a:spcAft>
              <a:buClr>
                <a:srgbClr val="000000"/>
              </a:buClr>
              <a:buSzPts val="1400"/>
              <a:buFont typeface="Arial"/>
              <a:buNone/>
            </a:pPr>
            <a:endParaRPr lang="en-US" b="1" dirty="0"/>
          </a:p>
          <a:p>
            <a:pPr marL="457200" marR="0" lvl="0" indent="-228600" algn="l" rtl="0">
              <a:lnSpc>
                <a:spcPct val="100000"/>
              </a:lnSpc>
              <a:spcBef>
                <a:spcPts val="0"/>
              </a:spcBef>
              <a:spcAft>
                <a:spcPts val="0"/>
              </a:spcAft>
              <a:buClr>
                <a:srgbClr val="000000"/>
              </a:buClr>
              <a:buSzPts val="1400"/>
              <a:buFont typeface="Arial"/>
              <a:buNone/>
            </a:pPr>
            <a:endParaRPr lang="en-US" b="1" dirty="0"/>
          </a:p>
          <a:p>
            <a:pPr marL="457200" marR="0" lvl="0" indent="-228600" algn="l" rtl="0">
              <a:lnSpc>
                <a:spcPct val="100000"/>
              </a:lnSpc>
              <a:spcBef>
                <a:spcPts val="0"/>
              </a:spcBef>
              <a:spcAft>
                <a:spcPts val="0"/>
              </a:spcAft>
              <a:buClr>
                <a:srgbClr val="000000"/>
              </a:buClr>
              <a:buSzPts val="1400"/>
              <a:buFont typeface="Arial"/>
              <a:buNone/>
            </a:pPr>
            <a:endParaRPr lang="en-US" b="1" dirty="0"/>
          </a:p>
          <a:p>
            <a:pPr marL="457200" marR="0" lvl="0" indent="-228600" algn="l" rtl="0">
              <a:lnSpc>
                <a:spcPct val="100000"/>
              </a:lnSpc>
              <a:spcBef>
                <a:spcPts val="0"/>
              </a:spcBef>
              <a:spcAft>
                <a:spcPts val="0"/>
              </a:spcAft>
              <a:buClr>
                <a:srgbClr val="000000"/>
              </a:buClr>
              <a:buSzPts val="1400"/>
              <a:buFont typeface="Arial"/>
              <a:buNone/>
            </a:pPr>
            <a:endParaRPr lang="en-US" b="1" dirty="0"/>
          </a:p>
          <a:p>
            <a:pPr marL="457200" marR="0" lvl="0" indent="-228600" algn="l" rtl="0">
              <a:lnSpc>
                <a:spcPct val="100000"/>
              </a:lnSpc>
              <a:spcBef>
                <a:spcPts val="0"/>
              </a:spcBef>
              <a:spcAft>
                <a:spcPts val="0"/>
              </a:spcAft>
              <a:buClr>
                <a:srgbClr val="000000"/>
              </a:buClr>
              <a:buSzPts val="1400"/>
              <a:buFont typeface="Arial"/>
              <a:buNone/>
            </a:pPr>
            <a:endParaRPr lang="en-US" b="1" dirty="0"/>
          </a:p>
          <a:p>
            <a:pPr marL="457200" marR="0" lvl="0" indent="-228600" algn="l" rtl="0">
              <a:lnSpc>
                <a:spcPct val="100000"/>
              </a:lnSpc>
              <a:spcBef>
                <a:spcPts val="0"/>
              </a:spcBef>
              <a:spcAft>
                <a:spcPts val="0"/>
              </a:spcAft>
              <a:buClr>
                <a:srgbClr val="000000"/>
              </a:buClr>
              <a:buSzPts val="1400"/>
              <a:buFont typeface="Arial"/>
              <a:buNone/>
            </a:pPr>
            <a:endParaRPr lang="en-US" b="1" dirty="0"/>
          </a:p>
          <a:p>
            <a:pPr marL="457200" marR="0" lvl="0" indent="-228600" algn="l" rtl="0">
              <a:lnSpc>
                <a:spcPct val="100000"/>
              </a:lnSpc>
              <a:spcBef>
                <a:spcPts val="0"/>
              </a:spcBef>
              <a:spcAft>
                <a:spcPts val="0"/>
              </a:spcAft>
              <a:buClr>
                <a:srgbClr val="000000"/>
              </a:buClr>
              <a:buSzPts val="1400"/>
              <a:buFont typeface="Arial"/>
              <a:buNone/>
            </a:pPr>
            <a:r>
              <a:rPr lang="en-US" b="1" dirty="0"/>
              <a:t>Background:</a:t>
            </a:r>
            <a:r>
              <a:rPr lang="en-US" dirty="0"/>
              <a:t> As we have discussed in our previous presentations that linear regression model is used to predict the quantitative or numerical values. For example, the sales of product, salary of an employee and </a:t>
            </a:r>
            <a:r>
              <a:rPr lang="en-US" dirty="0" err="1"/>
              <a:t>etc</a:t>
            </a:r>
            <a:r>
              <a:rPr lang="en-US" dirty="0"/>
              <a:t>, but what if we have to predict whether a person would default or not, OR what will be the weather conditions for today? So, in these type of scenarios classification model helps us in prediction.</a:t>
            </a:r>
          </a:p>
          <a:p>
            <a:pPr marL="457200" marR="0" lvl="0" indent="-22860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chemeClr val="dk1"/>
              </a:buClr>
              <a:buSzPts val="1200"/>
              <a:buFont typeface="Arial"/>
              <a:buNone/>
            </a:pPr>
            <a:r>
              <a:rPr lang="en-US" b="1" dirty="0"/>
              <a:t>Comparison:</a:t>
            </a:r>
            <a:r>
              <a:rPr lang="en-US" dirty="0"/>
              <a:t> Linear regression is for quantitative response, whereas classification is used to predict the qualitative or categorical response.</a:t>
            </a:r>
          </a:p>
          <a:p>
            <a:pPr marL="457200" marR="0" lvl="0" indent="-228600" algn="l" rtl="0">
              <a:lnSpc>
                <a:spcPct val="100000"/>
              </a:lnSpc>
              <a:spcBef>
                <a:spcPts val="0"/>
              </a:spcBef>
              <a:spcAft>
                <a:spcPts val="0"/>
              </a:spcAft>
              <a:buClr>
                <a:srgbClr val="000000"/>
              </a:buClr>
              <a:buSzPts val="1400"/>
              <a:buFont typeface="Arial"/>
              <a:buNone/>
            </a:pPr>
            <a:r>
              <a:rPr lang="en-US" dirty="0"/>
              <a:t>In linear regression We tend to estimate a function that defines an equation of straight line on other side in classification we estimate the probability of each data point or observation with given classes.</a:t>
            </a:r>
          </a:p>
          <a:p>
            <a:pPr marL="457200" marR="0" lvl="0" indent="-22860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chemeClr val="dk1"/>
              </a:buClr>
              <a:buSzPts val="1200"/>
              <a:buFont typeface="Arial"/>
              <a:buNone/>
            </a:pPr>
            <a:r>
              <a:rPr lang="en-US" b="1" dirty="0"/>
              <a:t>Generally Binary Outcomes: </a:t>
            </a:r>
            <a:r>
              <a:rPr lang="en-US" b="0" dirty="0"/>
              <a:t>In most of the classification model we generally predict the binary response </a:t>
            </a:r>
            <a:r>
              <a:rPr lang="en-US" b="0" dirty="0" err="1"/>
              <a:t>i.e</a:t>
            </a:r>
            <a:r>
              <a:rPr lang="en-US" b="0" dirty="0"/>
              <a:t>, in the favor of YES or NO, or on the basis of images to predict whether it’s a Dog or a Cat.</a:t>
            </a:r>
            <a:endParaRPr lang="en-US" dirty="0"/>
          </a:p>
          <a:p>
            <a:pPr marL="0" marR="0" lvl="0" indent="0" algn="l" rtl="0">
              <a:lnSpc>
                <a:spcPct val="100000"/>
              </a:lnSpc>
              <a:spcBef>
                <a:spcPts val="0"/>
              </a:spcBef>
              <a:spcAft>
                <a:spcPts val="0"/>
              </a:spcAft>
              <a:buClr>
                <a:schemeClr val="dk1"/>
              </a:buClr>
              <a:buSzPts val="1200"/>
              <a:buFont typeface="Arial"/>
              <a:buNone/>
            </a:pPr>
            <a:endParaRPr lang="en-US" b="0" dirty="0"/>
          </a:p>
          <a:p>
            <a:pPr marL="0" marR="0" lvl="0" indent="0" algn="l" rtl="0">
              <a:lnSpc>
                <a:spcPct val="100000"/>
              </a:lnSpc>
              <a:spcBef>
                <a:spcPts val="0"/>
              </a:spcBef>
              <a:spcAft>
                <a:spcPts val="0"/>
              </a:spcAft>
              <a:buClr>
                <a:schemeClr val="dk1"/>
              </a:buClr>
              <a:buSzPts val="1200"/>
              <a:buFont typeface="Arial"/>
              <a:buNone/>
            </a:pPr>
            <a:r>
              <a:rPr lang="en-US" b="1" dirty="0"/>
              <a:t>For Example: </a:t>
            </a:r>
            <a:r>
              <a:rPr lang="en-US" b="0" dirty="0"/>
              <a:t>As in the case of predicting weather conditions we can clearly see that we have transformed the temperature a quantitative value into categorical to predict the hotness or coldness of the weather.</a:t>
            </a:r>
            <a:endParaRPr lang="en-US" b="1" dirty="0"/>
          </a:p>
          <a:p>
            <a:pPr marL="457200" marR="0" lvl="0" indent="-228600" algn="l" rtl="0">
              <a:lnSpc>
                <a:spcPct val="100000"/>
              </a:lnSpc>
              <a:spcBef>
                <a:spcPts val="0"/>
              </a:spcBef>
              <a:spcAft>
                <a:spcPts val="0"/>
              </a:spcAft>
              <a:buClr>
                <a:srgbClr val="000000"/>
              </a:buClr>
              <a:buSzPts val="1400"/>
              <a:buFont typeface="Arial"/>
              <a:buNone/>
            </a:pPr>
            <a:endParaRPr lang="en-US" dirty="0"/>
          </a:p>
          <a:p>
            <a:pPr marL="457200" marR="0" lvl="0" indent="-228600" algn="l" rtl="0">
              <a:lnSpc>
                <a:spcPct val="100000"/>
              </a:lnSpc>
              <a:spcBef>
                <a:spcPts val="0"/>
              </a:spcBef>
              <a:spcAft>
                <a:spcPts val="0"/>
              </a:spcAft>
              <a:buClr>
                <a:srgbClr val="000000"/>
              </a:buClr>
              <a:buSzPts val="1400"/>
              <a:buFont typeface="Arial"/>
              <a:buNone/>
            </a:pPr>
            <a:r>
              <a:rPr lang="en-US" b="1" dirty="0"/>
              <a:t>Transition: </a:t>
            </a:r>
            <a:r>
              <a:rPr lang="en-US" b="0" dirty="0"/>
              <a:t>So, in most cases </a:t>
            </a:r>
            <a:r>
              <a:rPr lang="en-US" dirty="0"/>
              <a:t>linear regression doesn’t fit well</a:t>
            </a:r>
            <a:r>
              <a:rPr lang="en-US" b="0" dirty="0"/>
              <a:t>, Classification is also indeed is required in such tasks. </a:t>
            </a:r>
            <a:endParaRPr lang="en-US" dirty="0"/>
          </a:p>
          <a:p>
            <a:endParaRPr lang="en-US" dirty="0"/>
          </a:p>
        </p:txBody>
      </p:sp>
      <p:sp>
        <p:nvSpPr>
          <p:cNvPr id="4" name="Slide Number Placeholder 3"/>
          <p:cNvSpPr>
            <a:spLocks noGrp="1"/>
          </p:cNvSpPr>
          <p:nvPr>
            <p:ph type="sldNum" sz="quarter" idx="5"/>
          </p:nvPr>
        </p:nvSpPr>
        <p:spPr/>
        <p:txBody>
          <a:bodyPr/>
          <a:lstStyle/>
          <a:p>
            <a:fld id="{E2C2546C-591A-4E8B-AB42-E7DC9B263907}" type="slidenum">
              <a:rPr lang="en-US" smtClean="0"/>
              <a:t>3</a:t>
            </a:fld>
            <a:endParaRPr lang="en-US"/>
          </a:p>
        </p:txBody>
      </p:sp>
    </p:spTree>
    <p:extLst>
      <p:ext uri="{BB962C8B-B14F-4D97-AF65-F5344CB8AC3E}">
        <p14:creationId xmlns:p14="http://schemas.microsoft.com/office/powerpoint/2010/main" val="2244664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is a powerful tool, but it’s </a:t>
            </a:r>
            <a:r>
              <a:rPr lang="en-US" b="1" dirty="0"/>
              <a:t>not suitable for classification tasks</a:t>
            </a:r>
            <a:r>
              <a:rPr lang="en-US" dirty="0"/>
              <a:t>—especially when dealing with qualitative responses. Here’s why:</a:t>
            </a:r>
          </a:p>
          <a:p>
            <a:r>
              <a:rPr lang="en-US" dirty="0"/>
              <a:t>First, linear regression </a:t>
            </a:r>
            <a:r>
              <a:rPr lang="en-US" b="1" dirty="0"/>
              <a:t>implies an ordering</a:t>
            </a:r>
            <a:r>
              <a:rPr lang="en-US" dirty="0"/>
              <a:t> on the outcomes. For example, if we’re trying to classify medical conditions like stroke, drug overdose, and epileptic seizure, linear regression assumes there’s a natural order among them, which isn’t true. It also assumes that the difference between stroke and drug overdose is the same as between drug overdose and seizure, which doesn't reflect reality.</a:t>
            </a:r>
            <a:endParaRPr lang="en-US" dirty="0">
              <a:cs typeface="Calibri"/>
            </a:endParaRPr>
          </a:p>
          <a:p>
            <a:r>
              <a:rPr lang="en-US" dirty="0"/>
              <a:t>Second, the </a:t>
            </a:r>
            <a:r>
              <a:rPr lang="en-US" b="1" dirty="0"/>
              <a:t>encoding</a:t>
            </a:r>
            <a:r>
              <a:rPr lang="en-US" dirty="0"/>
              <a:t> you choose—whether it’s 1 for stroke, 2 for overdose, or 3 for seizure—can </a:t>
            </a:r>
            <a:r>
              <a:rPr lang="en-US" b="1" dirty="0"/>
              <a:t>affect the model’s predictions</a:t>
            </a:r>
            <a:r>
              <a:rPr lang="en-US" dirty="0"/>
              <a:t>. If we change the coding, we get completely different models, meaning the results are arbitrary and unreliable.</a:t>
            </a:r>
            <a:endParaRPr lang="en-US" dirty="0">
              <a:cs typeface="Calibri"/>
            </a:endParaRPr>
          </a:p>
          <a:p>
            <a:r>
              <a:rPr lang="en-US" dirty="0"/>
              <a:t>However, linear regression </a:t>
            </a:r>
            <a:r>
              <a:rPr lang="en-US" b="1" dirty="0"/>
              <a:t>can work</a:t>
            </a:r>
            <a:r>
              <a:rPr lang="en-US" dirty="0"/>
              <a:t> when there’s a </a:t>
            </a:r>
            <a:r>
              <a:rPr lang="en-US" b="1" dirty="0"/>
              <a:t>natural ordering</a:t>
            </a:r>
            <a:r>
              <a:rPr lang="en-US" dirty="0"/>
              <a:t> between outcomes, such as classifying conditions as mild, moderate, or severe. In these cases, assigning values like 1, 2, and 3 might make sense.</a:t>
            </a:r>
            <a:endParaRPr lang="en-US" dirty="0">
              <a:cs typeface="Calibri"/>
            </a:endParaRPr>
          </a:p>
          <a:p>
            <a:r>
              <a:rPr lang="en-US" dirty="0"/>
              <a:t>For </a:t>
            </a:r>
            <a:r>
              <a:rPr lang="en-US" b="1" dirty="0"/>
              <a:t>binary responses</a:t>
            </a:r>
            <a:r>
              <a:rPr lang="en-US" dirty="0"/>
              <a:t>—like predicting stroke or drug overdose—we can use </a:t>
            </a:r>
            <a:r>
              <a:rPr lang="en-US" b="1" dirty="0"/>
              <a:t>dummy coding</a:t>
            </a:r>
            <a:r>
              <a:rPr lang="en-US" dirty="0"/>
              <a:t>, where stroke is 0 and overdose is 1. Linear regression will work, but it may sometimes produce predictions outside the [0, 1] range, which makes interpreting them as probabilities problematic.</a:t>
            </a:r>
            <a:endParaRPr lang="en-US" dirty="0">
              <a:cs typeface="Calibri"/>
            </a:endParaRPr>
          </a:p>
          <a:p>
            <a:r>
              <a:rPr lang="en-US" dirty="0"/>
              <a:t>Finally, when dealing with </a:t>
            </a:r>
            <a:r>
              <a:rPr lang="en-US" b="1" dirty="0"/>
              <a:t>more than two categories</a:t>
            </a:r>
            <a:r>
              <a:rPr lang="en-US" dirty="0"/>
              <a:t>, dummy coding </a:t>
            </a:r>
            <a:r>
              <a:rPr lang="en-US" b="1" dirty="0"/>
              <a:t>doesn’t extend well</a:t>
            </a:r>
            <a:r>
              <a:rPr lang="en-US" dirty="0"/>
              <a:t>, making it even less suitable for multi-class problems.</a:t>
            </a:r>
            <a:endParaRPr lang="en-US" dirty="0">
              <a:cs typeface="Calibri"/>
            </a:endParaRPr>
          </a:p>
          <a:p>
            <a:r>
              <a:rPr lang="en-US" dirty="0"/>
              <a:t>For these reasons, </a:t>
            </a:r>
            <a:r>
              <a:rPr lang="en-US" b="1" dirty="0"/>
              <a:t>classification methods</a:t>
            </a:r>
            <a:r>
              <a:rPr lang="en-US" dirty="0"/>
              <a:t>, are more appropriate for qualitative responses with multiple categories."</a:t>
            </a:r>
          </a:p>
          <a:p>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E2C2546C-591A-4E8B-AB42-E7DC9B263907}" type="slidenum">
              <a:rPr lang="en-US" smtClean="0"/>
              <a:t>4</a:t>
            </a:fld>
            <a:endParaRPr lang="en-US"/>
          </a:p>
        </p:txBody>
      </p:sp>
    </p:spTree>
    <p:extLst>
      <p:ext uri="{BB962C8B-B14F-4D97-AF65-F5344CB8AC3E}">
        <p14:creationId xmlns:p14="http://schemas.microsoft.com/office/powerpoint/2010/main" val="758148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rtl="0">
              <a:lnSpc>
                <a:spcPct val="100000"/>
              </a:lnSpc>
              <a:spcBef>
                <a:spcPts val="0"/>
              </a:spcBef>
              <a:spcAft>
                <a:spcPts val="0"/>
              </a:spcAft>
              <a:buClr>
                <a:srgbClr val="000000"/>
              </a:buClr>
              <a:buSzPts val="1400"/>
              <a:buFont typeface="Arial"/>
              <a:buNone/>
            </a:pPr>
            <a:r>
              <a:rPr lang="en-US" b="1" dirty="0"/>
              <a:t>Binary Decisions: </a:t>
            </a:r>
            <a:r>
              <a:rPr lang="en-US" dirty="0"/>
              <a:t>Logistic regression predicts binary outcomes like "yes" or "no. It assigns probabilities to each category, determining which one is more likely. This is useful when decisions need to be made between two options, such as whether a loan will be approved or not.</a:t>
            </a:r>
          </a:p>
          <a:p>
            <a:pPr marL="457200" marR="0" lvl="0" indent="-228600" algn="l" rtl="0">
              <a:lnSpc>
                <a:spcPct val="100000"/>
              </a:lnSpc>
              <a:spcBef>
                <a:spcPts val="0"/>
              </a:spcBef>
              <a:spcAft>
                <a:spcPts val="0"/>
              </a:spcAft>
              <a:buClr>
                <a:srgbClr val="000000"/>
              </a:buClr>
              <a:buSzPts val="1400"/>
              <a:buFont typeface="Arial"/>
              <a:buNone/>
            </a:pPr>
            <a:endParaRPr lang="en-US" b="1" dirty="0"/>
          </a:p>
          <a:p>
            <a:pPr marL="0" marR="0" lvl="0" indent="0" algn="l" rtl="0">
              <a:lnSpc>
                <a:spcPct val="100000"/>
              </a:lnSpc>
              <a:spcBef>
                <a:spcPts val="0"/>
              </a:spcBef>
              <a:spcAft>
                <a:spcPts val="0"/>
              </a:spcAft>
              <a:buClr>
                <a:schemeClr val="dk1"/>
              </a:buClr>
              <a:buSzPts val="1200"/>
              <a:buFont typeface="Arial"/>
              <a:buNone/>
            </a:pPr>
            <a:r>
              <a:rPr lang="en-US" b="1" dirty="0"/>
              <a:t>Probabilities: </a:t>
            </a:r>
            <a:r>
              <a:rPr lang="en-US" dirty="0"/>
              <a:t>Logistic regression outputs probabilities instead of exact values. It calculates the likelihood that an observation belongs to a particular category.</a:t>
            </a:r>
            <a:r>
              <a:rPr lang="en-US" b="1" dirty="0"/>
              <a:t> </a:t>
            </a:r>
            <a:r>
              <a:rPr lang="en-US" dirty="0"/>
              <a:t>This helps in cases where uncertainty must be managed, giving clear, interpretable results.</a:t>
            </a:r>
          </a:p>
          <a:p>
            <a:pPr marL="0" marR="0" lvl="0" indent="0" algn="l" rtl="0">
              <a:lnSpc>
                <a:spcPct val="100000"/>
              </a:lnSpc>
              <a:spcBef>
                <a:spcPts val="0"/>
              </a:spcBef>
              <a:spcAft>
                <a:spcPts val="0"/>
              </a:spcAft>
              <a:buClr>
                <a:schemeClr val="dk1"/>
              </a:buClr>
              <a:buSzPts val="1200"/>
              <a:buFont typeface="Arial"/>
              <a:buNone/>
            </a:pPr>
            <a:endParaRPr lang="en-US" dirty="0"/>
          </a:p>
          <a:p>
            <a:pPr marL="0" marR="0" lvl="0" indent="0" algn="l" rtl="0">
              <a:lnSpc>
                <a:spcPct val="100000"/>
              </a:lnSpc>
              <a:spcBef>
                <a:spcPts val="0"/>
              </a:spcBef>
              <a:spcAft>
                <a:spcPts val="0"/>
              </a:spcAft>
              <a:buClr>
                <a:schemeClr val="dk1"/>
              </a:buClr>
              <a:buSzPts val="1200"/>
              <a:buFont typeface="Arial"/>
              <a:buNone/>
            </a:pPr>
            <a:r>
              <a:rPr lang="en-US" b="1" dirty="0"/>
              <a:t>Likelihood Of An Event: </a:t>
            </a:r>
            <a:r>
              <a:rPr lang="en-US" dirty="0"/>
              <a:t>The model predicts how likely an event is to occur. For this purpose it uses log-odds to express probabilities. This ensures predictions are based on the strength of each variable, improving decision-making.</a:t>
            </a:r>
          </a:p>
          <a:p>
            <a:pPr marL="0" marR="0" lvl="0" indent="0" algn="l" rtl="0">
              <a:lnSpc>
                <a:spcPct val="100000"/>
              </a:lnSpc>
              <a:spcBef>
                <a:spcPts val="0"/>
              </a:spcBef>
              <a:spcAft>
                <a:spcPts val="0"/>
              </a:spcAft>
              <a:buClr>
                <a:schemeClr val="dk1"/>
              </a:buClr>
              <a:buSzPts val="1200"/>
              <a:buFont typeface="Arial"/>
              <a:buNone/>
            </a:pPr>
            <a:endParaRPr lang="en-US" dirty="0"/>
          </a:p>
          <a:p>
            <a:pPr marL="0" marR="0" lvl="0" indent="0" algn="l" rtl="0">
              <a:lnSpc>
                <a:spcPct val="100000"/>
              </a:lnSpc>
              <a:spcBef>
                <a:spcPts val="0"/>
              </a:spcBef>
              <a:spcAft>
                <a:spcPts val="0"/>
              </a:spcAft>
              <a:buClr>
                <a:schemeClr val="dk1"/>
              </a:buClr>
              <a:buSzPts val="1200"/>
              <a:buFont typeface="Arial"/>
              <a:buNone/>
            </a:pPr>
            <a:r>
              <a:rPr lang="en-US" dirty="0"/>
              <a:t>Image Explanation: In the image we can clearly see that the person having credit card balance in between 1500 to 2000 are likely to default and the Bank can make decision to whom they can approve the loan.</a:t>
            </a:r>
          </a:p>
          <a:p>
            <a:pPr marL="0" marR="0" lvl="0" indent="0" algn="l" rtl="0">
              <a:lnSpc>
                <a:spcPct val="100000"/>
              </a:lnSpc>
              <a:spcBef>
                <a:spcPts val="0"/>
              </a:spcBef>
              <a:spcAft>
                <a:spcPts val="0"/>
              </a:spcAft>
              <a:buClr>
                <a:schemeClr val="dk1"/>
              </a:buClr>
              <a:buSzPts val="1200"/>
              <a:buFont typeface="Arial"/>
              <a:buNone/>
            </a:pPr>
            <a:endParaRPr lang="en-US" b="1" dirty="0"/>
          </a:p>
          <a:p>
            <a:pPr marL="0" marR="0" lvl="0" indent="0" algn="l" rtl="0">
              <a:lnSpc>
                <a:spcPct val="100000"/>
              </a:lnSpc>
              <a:spcBef>
                <a:spcPts val="0"/>
              </a:spcBef>
              <a:spcAft>
                <a:spcPts val="0"/>
              </a:spcAft>
              <a:buClr>
                <a:schemeClr val="dk1"/>
              </a:buClr>
              <a:buSzPts val="1200"/>
              <a:buFont typeface="Arial"/>
              <a:buNone/>
            </a:pPr>
            <a:r>
              <a:rPr lang="en-US" b="1" dirty="0"/>
              <a:t>Transition:</a:t>
            </a:r>
            <a:r>
              <a:rPr lang="en-US" dirty="0"/>
              <a:t> Now that we understand how logistic regression works with binary decisions, let's expand it to understand in predicting outcome. </a:t>
            </a:r>
            <a:endParaRPr lang="en-US" b="1" dirty="0"/>
          </a:p>
          <a:p>
            <a:pPr marL="457200" marR="0" lvl="0" indent="-228600" algn="l" rtl="0">
              <a:lnSpc>
                <a:spcPct val="100000"/>
              </a:lnSpc>
              <a:spcBef>
                <a:spcPts val="0"/>
              </a:spcBef>
              <a:spcAft>
                <a:spcPts val="0"/>
              </a:spcAft>
              <a:buClr>
                <a:srgbClr val="000000"/>
              </a:buClr>
              <a:buSzPts val="1400"/>
              <a:buFont typeface="Arial"/>
              <a:buNone/>
            </a:pPr>
            <a:endParaRPr lang="en-US" dirty="0"/>
          </a:p>
          <a:p>
            <a:endParaRPr lang="en-US" dirty="0"/>
          </a:p>
        </p:txBody>
      </p:sp>
      <p:sp>
        <p:nvSpPr>
          <p:cNvPr id="4" name="Slide Number Placeholder 3"/>
          <p:cNvSpPr>
            <a:spLocks noGrp="1"/>
          </p:cNvSpPr>
          <p:nvPr>
            <p:ph type="sldNum" sz="quarter" idx="5"/>
          </p:nvPr>
        </p:nvSpPr>
        <p:spPr/>
        <p:txBody>
          <a:bodyPr/>
          <a:lstStyle/>
          <a:p>
            <a:fld id="{E2C2546C-591A-4E8B-AB42-E7DC9B263907}" type="slidenum">
              <a:rPr lang="en-US" smtClean="0"/>
              <a:t>5</a:t>
            </a:fld>
            <a:endParaRPr lang="en-US"/>
          </a:p>
        </p:txBody>
      </p:sp>
    </p:spTree>
    <p:extLst>
      <p:ext uri="{BB962C8B-B14F-4D97-AF65-F5344CB8AC3E}">
        <p14:creationId xmlns:p14="http://schemas.microsoft.com/office/powerpoint/2010/main" val="125670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rtl="0">
              <a:lnSpc>
                <a:spcPct val="100000"/>
              </a:lnSpc>
              <a:spcBef>
                <a:spcPts val="0"/>
              </a:spcBef>
              <a:spcAft>
                <a:spcPts val="0"/>
              </a:spcAft>
              <a:buClr>
                <a:srgbClr val="000000"/>
              </a:buClr>
              <a:buSzPts val="1400"/>
              <a:buFont typeface="Arial"/>
              <a:buNone/>
            </a:pPr>
            <a:r>
              <a:rPr lang="en-US" b="1" dirty="0"/>
              <a:t>Estimates via Maximum Likelihood: </a:t>
            </a:r>
            <a:r>
              <a:rPr lang="en-US" dirty="0"/>
              <a:t>Logistic regression estimates its parameters using maximum likelihood. This method finds the parameters that maximize the probability of observing the given data. It ensures that the model fits the data as accurately as possible, leading to reliable predictions.</a:t>
            </a:r>
          </a:p>
          <a:p>
            <a:pPr marL="457200" marR="0" lvl="0" indent="-228600" algn="l" rtl="0">
              <a:lnSpc>
                <a:spcPct val="100000"/>
              </a:lnSpc>
              <a:spcBef>
                <a:spcPts val="0"/>
              </a:spcBef>
              <a:spcAft>
                <a:spcPts val="0"/>
              </a:spcAft>
              <a:buClr>
                <a:srgbClr val="000000"/>
              </a:buClr>
              <a:buSzPts val="1400"/>
              <a:buFont typeface="Arial"/>
              <a:buNone/>
            </a:pPr>
            <a:endParaRPr lang="en-US" b="1" dirty="0"/>
          </a:p>
          <a:p>
            <a:pPr marL="457200" marR="0" lvl="0" indent="-228600" algn="l" rtl="0">
              <a:lnSpc>
                <a:spcPct val="100000"/>
              </a:lnSpc>
              <a:spcBef>
                <a:spcPts val="0"/>
              </a:spcBef>
              <a:spcAft>
                <a:spcPts val="0"/>
              </a:spcAft>
              <a:buClr>
                <a:srgbClr val="000000"/>
              </a:buClr>
              <a:buSzPts val="1400"/>
              <a:buFont typeface="Arial"/>
              <a:buNone/>
            </a:pPr>
            <a:r>
              <a:rPr lang="en-US" b="1" dirty="0"/>
              <a:t>Simple interpretation: Likelihood of event: </a:t>
            </a:r>
            <a:r>
              <a:rPr lang="en-US" dirty="0"/>
              <a:t>The model is easy to interpret because it outputs probabilities. By translating data into probabilities, the results are straightforward to understand. This simplicity makes logistic regression a go-to method for practical decision-making.</a:t>
            </a:r>
            <a:endParaRPr lang="en-US" b="1" dirty="0"/>
          </a:p>
          <a:p>
            <a:pPr marL="457200" marR="0" lvl="0" indent="-228600" algn="l" rtl="0">
              <a:lnSpc>
                <a:spcPct val="100000"/>
              </a:lnSpc>
              <a:spcBef>
                <a:spcPts val="0"/>
              </a:spcBef>
              <a:spcAft>
                <a:spcPts val="0"/>
              </a:spcAft>
              <a:buClr>
                <a:srgbClr val="000000"/>
              </a:buClr>
              <a:buSzPts val="1400"/>
              <a:buFont typeface="Arial"/>
              <a:buNone/>
            </a:pPr>
            <a:endParaRPr lang="en-US" b="1" dirty="0"/>
          </a:p>
          <a:p>
            <a:pPr marL="457200" marR="0" lvl="0" indent="-228600" algn="l" rtl="0">
              <a:lnSpc>
                <a:spcPct val="100000"/>
              </a:lnSpc>
              <a:spcBef>
                <a:spcPts val="0"/>
              </a:spcBef>
              <a:spcAft>
                <a:spcPts val="0"/>
              </a:spcAft>
              <a:buClr>
                <a:srgbClr val="000000"/>
              </a:buClr>
              <a:buSzPts val="1400"/>
              <a:buFont typeface="Arial"/>
              <a:buNone/>
            </a:pPr>
            <a:r>
              <a:rPr lang="en-US" b="1" dirty="0"/>
              <a:t>Clear decision-making based on probabilities: </a:t>
            </a:r>
            <a:r>
              <a:rPr lang="en-US" dirty="0"/>
              <a:t>Logistic regression provides a clear path for decision-making based on the probabilities. It classifies outcomes based on which probability is higher. This helps in scenarios where clear and binary decisions need to be made.</a:t>
            </a:r>
            <a:endParaRPr lang="en-US" b="1" dirty="0"/>
          </a:p>
          <a:p>
            <a:pPr marL="457200" marR="0" lvl="0" indent="-228600" algn="l" rtl="0">
              <a:lnSpc>
                <a:spcPct val="100000"/>
              </a:lnSpc>
              <a:spcBef>
                <a:spcPts val="0"/>
              </a:spcBef>
              <a:spcAft>
                <a:spcPts val="0"/>
              </a:spcAft>
              <a:buClr>
                <a:srgbClr val="000000"/>
              </a:buClr>
              <a:buSzPts val="1400"/>
              <a:buFont typeface="Arial"/>
              <a:buNone/>
            </a:pPr>
            <a:endParaRPr lang="en-US" dirty="0"/>
          </a:p>
          <a:p>
            <a:pPr marL="457200" marR="0" lvl="0" indent="-228600" algn="l" rtl="0">
              <a:lnSpc>
                <a:spcPct val="100000"/>
              </a:lnSpc>
              <a:spcBef>
                <a:spcPts val="0"/>
              </a:spcBef>
              <a:spcAft>
                <a:spcPts val="0"/>
              </a:spcAft>
              <a:buClr>
                <a:srgbClr val="000000"/>
              </a:buClr>
              <a:buSzPts val="1400"/>
              <a:buFont typeface="Arial"/>
              <a:buNone/>
            </a:pPr>
            <a:r>
              <a:rPr lang="en-US" b="1" dirty="0"/>
              <a:t>Transition: </a:t>
            </a:r>
            <a:r>
              <a:rPr lang="en-US" dirty="0"/>
              <a:t>Let's take this further by adding more predictors to make our predictions even more realistic.</a:t>
            </a:r>
          </a:p>
          <a:p>
            <a:endParaRPr lang="en-US" dirty="0"/>
          </a:p>
        </p:txBody>
      </p:sp>
      <p:sp>
        <p:nvSpPr>
          <p:cNvPr id="4" name="Slide Number Placeholder 3"/>
          <p:cNvSpPr>
            <a:spLocks noGrp="1"/>
          </p:cNvSpPr>
          <p:nvPr>
            <p:ph type="sldNum" sz="quarter" idx="5"/>
          </p:nvPr>
        </p:nvSpPr>
        <p:spPr/>
        <p:txBody>
          <a:bodyPr/>
          <a:lstStyle/>
          <a:p>
            <a:fld id="{E2C2546C-591A-4E8B-AB42-E7DC9B263907}" type="slidenum">
              <a:rPr lang="en-US" smtClean="0"/>
              <a:t>6</a:t>
            </a:fld>
            <a:endParaRPr lang="en-US"/>
          </a:p>
        </p:txBody>
      </p:sp>
    </p:spTree>
    <p:extLst>
      <p:ext uri="{BB962C8B-B14F-4D97-AF65-F5344CB8AC3E}">
        <p14:creationId xmlns:p14="http://schemas.microsoft.com/office/powerpoint/2010/main" val="3787633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rtl="0">
              <a:lnSpc>
                <a:spcPct val="100000"/>
              </a:lnSpc>
              <a:spcBef>
                <a:spcPts val="0"/>
              </a:spcBef>
              <a:spcAft>
                <a:spcPts val="0"/>
              </a:spcAft>
              <a:buClr>
                <a:srgbClr val="000000"/>
              </a:buClr>
              <a:buSzPts val="1400"/>
              <a:buFont typeface="Arial"/>
              <a:buNone/>
            </a:pPr>
            <a:r>
              <a:rPr lang="en-US" b="1" dirty="0"/>
              <a:t>Adds multiple factors into the model: </a:t>
            </a:r>
            <a:r>
              <a:rPr lang="en-US" dirty="0"/>
              <a:t>Multiple logistic regression incorporates more variables into the model. It allows for more complex relationships by considering additional factors. This leads to more accurate and comprehensive predictions, better reflecting real-world complexity.</a:t>
            </a:r>
          </a:p>
          <a:p>
            <a:pPr marL="457200" marR="0" lvl="0" indent="-228600" algn="l" rtl="0">
              <a:lnSpc>
                <a:spcPct val="100000"/>
              </a:lnSpc>
              <a:spcBef>
                <a:spcPts val="0"/>
              </a:spcBef>
              <a:spcAft>
                <a:spcPts val="0"/>
              </a:spcAft>
              <a:buClr>
                <a:srgbClr val="000000"/>
              </a:buClr>
              <a:buSzPts val="1400"/>
              <a:buFont typeface="Arial"/>
              <a:buNone/>
            </a:pPr>
            <a:endParaRPr lang="en-US" b="1" dirty="0"/>
          </a:p>
          <a:p>
            <a:pPr marL="457200" marR="0" lvl="0" indent="-228600" algn="l" rtl="0">
              <a:lnSpc>
                <a:spcPct val="100000"/>
              </a:lnSpc>
              <a:spcBef>
                <a:spcPts val="0"/>
              </a:spcBef>
              <a:spcAft>
                <a:spcPts val="0"/>
              </a:spcAft>
              <a:buClr>
                <a:srgbClr val="000000"/>
              </a:buClr>
              <a:buSzPts val="1400"/>
              <a:buFont typeface="Arial"/>
              <a:buNone/>
            </a:pPr>
            <a:r>
              <a:rPr lang="en-US" b="1" dirty="0"/>
              <a:t>Image Explanation: </a:t>
            </a:r>
            <a:r>
              <a:rPr lang="en-US" b="0" dirty="0"/>
              <a:t> In the given image now, we are classifying the person that would likely to default on the basis of two predictors; one is income and the other credit card balance.</a:t>
            </a:r>
            <a:endParaRPr lang="en-US" dirty="0"/>
          </a:p>
          <a:p>
            <a:pPr marL="457200" marR="0" lvl="0" indent="-228600" algn="l" rtl="0">
              <a:lnSpc>
                <a:spcPct val="100000"/>
              </a:lnSpc>
              <a:spcBef>
                <a:spcPts val="0"/>
              </a:spcBef>
              <a:spcAft>
                <a:spcPts val="0"/>
              </a:spcAft>
              <a:buClr>
                <a:srgbClr val="000000"/>
              </a:buClr>
              <a:buSzPts val="1400"/>
              <a:buFont typeface="Arial"/>
              <a:buNone/>
            </a:pPr>
            <a:endParaRPr lang="en-US" b="1" dirty="0"/>
          </a:p>
          <a:p>
            <a:pPr marL="457200" marR="0" lvl="0" indent="-228600" algn="l" rtl="0">
              <a:lnSpc>
                <a:spcPct val="100000"/>
              </a:lnSpc>
              <a:spcBef>
                <a:spcPts val="0"/>
              </a:spcBef>
              <a:spcAft>
                <a:spcPts val="0"/>
              </a:spcAft>
              <a:buClr>
                <a:srgbClr val="000000"/>
              </a:buClr>
              <a:buSzPts val="1400"/>
              <a:buFont typeface="Arial"/>
              <a:buNone/>
            </a:pPr>
            <a:r>
              <a:rPr lang="en-US" b="1" dirty="0"/>
              <a:t>More accurate, realistic predictions: </a:t>
            </a:r>
            <a:r>
              <a:rPr lang="en-US" b="0" dirty="0"/>
              <a:t>T</a:t>
            </a:r>
            <a:r>
              <a:rPr lang="en-US" dirty="0"/>
              <a:t>his model improves accuracy by considering multiple predictors. It uses all relevant factors to predict the outcome more precisely. Real-life problems often involve multiple variables, and this model can handle that complexity.</a:t>
            </a:r>
          </a:p>
          <a:p>
            <a:pPr marL="457200" marR="0" lvl="0" indent="-228600" algn="l" rtl="0">
              <a:lnSpc>
                <a:spcPct val="100000"/>
              </a:lnSpc>
              <a:spcBef>
                <a:spcPts val="0"/>
              </a:spcBef>
              <a:spcAft>
                <a:spcPts val="0"/>
              </a:spcAft>
              <a:buClr>
                <a:srgbClr val="000000"/>
              </a:buClr>
              <a:buSzPts val="1400"/>
              <a:buFont typeface="Arial"/>
              <a:buNone/>
            </a:pPr>
            <a:endParaRPr lang="en-US" b="1" dirty="0"/>
          </a:p>
          <a:p>
            <a:pPr marL="457200" marR="0" lvl="0" indent="-228600" algn="l" rtl="0">
              <a:lnSpc>
                <a:spcPct val="100000"/>
              </a:lnSpc>
              <a:spcBef>
                <a:spcPts val="0"/>
              </a:spcBef>
              <a:spcAft>
                <a:spcPts val="0"/>
              </a:spcAft>
              <a:buClr>
                <a:srgbClr val="000000"/>
              </a:buClr>
              <a:buSzPts val="1400"/>
              <a:buFont typeface="Arial"/>
              <a:buNone/>
            </a:pPr>
            <a:r>
              <a:rPr lang="en-US" b="1" dirty="0"/>
              <a:t>Correlated variables handled effectively: </a:t>
            </a:r>
            <a:r>
              <a:rPr lang="en-US" b="0" dirty="0"/>
              <a:t>Another benefit in using Multiple Logistic Regression is that this</a:t>
            </a:r>
            <a:r>
              <a:rPr lang="en-US" dirty="0"/>
              <a:t> model effectively manages correlated variables. By accounting for the relationships between predictors, it improves the accuracy of predictions. In many practical scenarios, predictors are interrelated, and handling them properly is essential.</a:t>
            </a:r>
          </a:p>
          <a:p>
            <a:pPr marL="457200" marR="0" lvl="0" indent="-228600" algn="l" rtl="0">
              <a:lnSpc>
                <a:spcPct val="100000"/>
              </a:lnSpc>
              <a:spcBef>
                <a:spcPts val="0"/>
              </a:spcBef>
              <a:spcAft>
                <a:spcPts val="0"/>
              </a:spcAft>
              <a:buClr>
                <a:srgbClr val="000000"/>
              </a:buClr>
              <a:buSzPts val="1400"/>
              <a:buFont typeface="Arial"/>
              <a:buNone/>
            </a:pPr>
            <a:endParaRPr lang="en-US" b="1" dirty="0"/>
          </a:p>
          <a:p>
            <a:pPr marL="457200" marR="0" lvl="0" indent="-228600" algn="l" rtl="0">
              <a:lnSpc>
                <a:spcPct val="100000"/>
              </a:lnSpc>
              <a:spcBef>
                <a:spcPts val="0"/>
              </a:spcBef>
              <a:spcAft>
                <a:spcPts val="0"/>
              </a:spcAft>
              <a:buClr>
                <a:srgbClr val="000000"/>
              </a:buClr>
              <a:buSzPts val="1400"/>
              <a:buFont typeface="Arial"/>
              <a:buNone/>
            </a:pPr>
            <a:r>
              <a:rPr lang="en-US" b="1" dirty="0"/>
              <a:t>Transition:</a:t>
            </a:r>
            <a:r>
              <a:rPr lang="en-US" dirty="0"/>
              <a:t> Now that we have seen how logistic regression manages multiple factors, let’s discuss some of its classifier.</a:t>
            </a:r>
          </a:p>
          <a:p>
            <a:pPr marL="457200" marR="0" lvl="0" indent="-228600" algn="l" rtl="0">
              <a:lnSpc>
                <a:spcPct val="100000"/>
              </a:lnSpc>
              <a:spcBef>
                <a:spcPts val="0"/>
              </a:spcBef>
              <a:spcAft>
                <a:spcPts val="0"/>
              </a:spcAft>
              <a:buClr>
                <a:srgbClr val="000000"/>
              </a:buClr>
              <a:buSzPts val="1400"/>
              <a:buFont typeface="Arial"/>
              <a:buNone/>
            </a:pPr>
            <a:endParaRPr lang="en-US" b="1" dirty="0"/>
          </a:p>
          <a:p>
            <a:pPr marL="457200" marR="0" lvl="0" indent="-228600" algn="l" rtl="0">
              <a:lnSpc>
                <a:spcPct val="100000"/>
              </a:lnSpc>
              <a:spcBef>
                <a:spcPts val="0"/>
              </a:spcBef>
              <a:spcAft>
                <a:spcPts val="0"/>
              </a:spcAft>
              <a:buClr>
                <a:srgbClr val="000000"/>
              </a:buClr>
              <a:buSzPts val="1400"/>
              <a:buFont typeface="Arial"/>
              <a:buNone/>
            </a:pPr>
            <a:r>
              <a:rPr lang="en-US" b="1" dirty="0"/>
              <a:t>Confounding effect: when another factor effects the predictor and response</a:t>
            </a:r>
          </a:p>
          <a:p>
            <a:pPr marL="457200" marR="0" lvl="0" indent="-228600" algn="l" rtl="0">
              <a:lnSpc>
                <a:spcPct val="100000"/>
              </a:lnSpc>
              <a:spcBef>
                <a:spcPts val="0"/>
              </a:spcBef>
              <a:spcAft>
                <a:spcPts val="0"/>
              </a:spcAft>
              <a:buClr>
                <a:srgbClr val="000000"/>
              </a:buClr>
              <a:buSzPts val="1400"/>
              <a:buFont typeface="Arial"/>
              <a:buNone/>
            </a:pPr>
            <a:r>
              <a:rPr lang="en-US" b="1" dirty="0"/>
              <a:t>For example: when </a:t>
            </a:r>
            <a:r>
              <a:rPr lang="en-US" dirty="0"/>
              <a:t>we’re predicting the probability of </a:t>
            </a:r>
            <a:r>
              <a:rPr lang="en-US" b="1" dirty="0"/>
              <a:t>defaulting </a:t>
            </a:r>
            <a:r>
              <a:rPr lang="en-US" dirty="0"/>
              <a:t>, only using </a:t>
            </a:r>
            <a:r>
              <a:rPr lang="en-US" b="1" dirty="0"/>
              <a:t>student status</a:t>
            </a:r>
            <a:r>
              <a:rPr lang="en-US" dirty="0"/>
              <a:t> result shows student are more likely to default but when we use both student status and balance result shows students are less likely to default here balance is the confounding factor</a:t>
            </a:r>
            <a:endParaRPr lang="en-US" b="1" dirty="0"/>
          </a:p>
          <a:p>
            <a:endParaRPr lang="en-US" dirty="0"/>
          </a:p>
        </p:txBody>
      </p:sp>
      <p:sp>
        <p:nvSpPr>
          <p:cNvPr id="4" name="Slide Number Placeholder 3"/>
          <p:cNvSpPr>
            <a:spLocks noGrp="1"/>
          </p:cNvSpPr>
          <p:nvPr>
            <p:ph type="sldNum" sz="quarter" idx="5"/>
          </p:nvPr>
        </p:nvSpPr>
        <p:spPr/>
        <p:txBody>
          <a:bodyPr/>
          <a:lstStyle/>
          <a:p>
            <a:fld id="{E2C2546C-591A-4E8B-AB42-E7DC9B263907}" type="slidenum">
              <a:rPr lang="en-US" smtClean="0"/>
              <a:t>7</a:t>
            </a:fld>
            <a:endParaRPr lang="en-US"/>
          </a:p>
        </p:txBody>
      </p:sp>
    </p:spTree>
    <p:extLst>
      <p:ext uri="{BB962C8B-B14F-4D97-AF65-F5344CB8AC3E}">
        <p14:creationId xmlns:p14="http://schemas.microsoft.com/office/powerpoint/2010/main" val="367366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rgbClr val="000000"/>
              </a:buClr>
              <a:buSzPts val="1400"/>
              <a:buFont typeface="Arial"/>
              <a:buNone/>
            </a:pPr>
            <a:r>
              <a:rPr lang="en-US" dirty="0"/>
              <a:t>Pitch: Thanks </a:t>
            </a:r>
            <a:r>
              <a:rPr lang="en-US" dirty="0" err="1"/>
              <a:t>tahir</a:t>
            </a:r>
            <a:r>
              <a:rPr lang="en-US" dirty="0"/>
              <a:t> so as </a:t>
            </a:r>
            <a:r>
              <a:rPr lang="en-US" dirty="0" err="1"/>
              <a:t>tahir</a:t>
            </a:r>
            <a:r>
              <a:rPr lang="en-US" dirty="0"/>
              <a:t> explained logistic regression is a well-known method for binary classification, but what if we have more than two classes? For example, in a medical scenario, we may need to classify patients into multiple categories like stroke, drug overdose, or seizure. Logistic regression can be extended to handle more than two response classes by finding probability of each class and then assign the observation to the class with the highest probability</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Discriminant analysis is a popular alternative for multiple-class classification</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In multiclass problem  LR becomes complex because it requires estimating separate parameters for each class which can be computationally extensive</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LDA is more interpretable because it is based on the assumption of normality and shared variance , its linear decision boundaries are easy to understand logistic regression while flexible produces decision boundaries based on log odds which can be harder to interpret when extended to multi class.</a:t>
            </a:r>
          </a:p>
          <a:p>
            <a:pPr marL="0" marR="0" lvl="0" indent="0" algn="l" rtl="0">
              <a:lnSpc>
                <a:spcPct val="100000"/>
              </a:lnSpc>
              <a:spcBef>
                <a:spcPts val="0"/>
              </a:spcBef>
              <a:spcAft>
                <a:spcPts val="0"/>
              </a:spcAft>
              <a:buClr>
                <a:srgbClr val="000000"/>
              </a:buClr>
              <a:buSzPts val="1400"/>
              <a:buFont typeface="Arial"/>
              <a:buNone/>
            </a:pPr>
            <a:r>
              <a:rPr lang="en-US" dirty="0"/>
              <a:t>.</a:t>
            </a:r>
          </a:p>
          <a:p>
            <a:pPr marL="0" marR="0" lvl="0" indent="0" algn="l" rtl="0">
              <a:lnSpc>
                <a:spcPct val="100000"/>
              </a:lnSpc>
              <a:spcBef>
                <a:spcPts val="0"/>
              </a:spcBef>
              <a:spcAft>
                <a:spcPts val="0"/>
              </a:spcAft>
              <a:buClr>
                <a:srgbClr val="000000"/>
              </a:buClr>
              <a:buSzPts val="1400"/>
              <a:buFont typeface="Arial"/>
              <a:buNone/>
            </a:pPr>
            <a:r>
              <a:rPr lang="en-US" dirty="0"/>
              <a:t>When the classes are well-separated, the parameter estimates for the logistic regression model are surprisingly unstable. Linear discriminant analysis does not suffer from this problem.</a:t>
            </a:r>
          </a:p>
          <a:p>
            <a:pPr marL="0" marR="0" lvl="0" indent="0" algn="l" rtl="0">
              <a:lnSpc>
                <a:spcPct val="100000"/>
              </a:lnSpc>
              <a:spcBef>
                <a:spcPts val="0"/>
              </a:spcBef>
              <a:spcAft>
                <a:spcPts val="0"/>
              </a:spcAft>
              <a:buClr>
                <a:srgbClr val="000000"/>
              </a:buClr>
              <a:buSzPts val="1400"/>
              <a:buFont typeface="Arial"/>
              <a:buNone/>
            </a:pPr>
            <a:r>
              <a:rPr lang="en-US" dirty="0"/>
              <a:t> If n is small and the distribution of the predictors X is approximately normal in each of the classes, the linear discriminant model is again more stable than the logistic regression model</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When the sample size is small and the predictor variables are </a:t>
            </a:r>
            <a:r>
              <a:rPr lang="en-US" b="1" dirty="0"/>
              <a:t>approximately normally distributed</a:t>
            </a:r>
            <a:r>
              <a:rPr lang="en-US" dirty="0"/>
              <a:t>, </a:t>
            </a:r>
            <a:r>
              <a:rPr lang="en-US" b="1" dirty="0"/>
              <a:t>LDA tends to be more reliable</a:t>
            </a:r>
            <a:r>
              <a:rPr lang="en-US" dirty="0"/>
              <a:t> than logistic regression. This is because LDA’s assumptions allow it to generalize better from limited data, as it estimates class boundaries based on the means and shared variance across the classes.</a:t>
            </a:r>
          </a:p>
          <a:p>
            <a:pPr marL="0" lvl="0" indent="0" algn="l" rtl="0">
              <a:lnSpc>
                <a:spcPct val="100000"/>
              </a:lnSpc>
              <a:spcBef>
                <a:spcPts val="0"/>
              </a:spcBef>
              <a:spcAft>
                <a:spcPts val="0"/>
              </a:spcAft>
              <a:buSzPts val="1400"/>
              <a:buNone/>
            </a:pPr>
            <a:r>
              <a:rPr lang="en-US" dirty="0"/>
              <a:t>On the other hand logistic regression attempts to fit the data more precisely, even when the sample size is insufficient to reliably estimate the parameters.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Yes, </a:t>
            </a:r>
            <a:r>
              <a:rPr lang="en-US" b="1" dirty="0"/>
              <a:t>logistic regression becomes unstable</a:t>
            </a:r>
            <a:r>
              <a:rPr lang="en-US" dirty="0"/>
              <a:t> when classes are well-separated because it produces extreme parameter estimates to fit the data perfectly. This can lead to </a:t>
            </a:r>
            <a:r>
              <a:rPr lang="en-US" b="1" dirty="0"/>
              <a:t>overfitting</a:t>
            </a:r>
            <a:r>
              <a:rPr lang="en-US" dirty="0"/>
              <a:t>, where the model captures the random variations of the training data but may perform poorly on unseen data</a:t>
            </a:r>
          </a:p>
          <a:p>
            <a:pPr marL="0" lvl="0" indent="0" algn="l" rtl="0">
              <a:lnSpc>
                <a:spcPct val="100000"/>
              </a:lnSpc>
              <a:spcBef>
                <a:spcPts val="0"/>
              </a:spcBef>
              <a:spcAft>
                <a:spcPts val="0"/>
              </a:spcAft>
              <a:buSzPts val="1400"/>
              <a:buNone/>
            </a:pPr>
            <a:r>
              <a:rPr lang="en-US" b="1" dirty="0"/>
              <a:t>LDA remains stable</a:t>
            </a:r>
            <a:r>
              <a:rPr lang="en-US" dirty="0"/>
              <a:t> in this situation because it makes </a:t>
            </a:r>
            <a:r>
              <a:rPr lang="en-US" b="1" dirty="0"/>
              <a:t>strong distributional assumptions</a:t>
            </a:r>
            <a:r>
              <a:rPr lang="en-US" dirty="0"/>
              <a:t>—that the data for each class is normally distributed and that all classes share the same variance. LDA uses these assumptions to calculate the coefficients based on </a:t>
            </a:r>
            <a:r>
              <a:rPr lang="en-US" b="1" dirty="0"/>
              <a:t>estimated means</a:t>
            </a:r>
            <a:r>
              <a:rPr lang="en-US" dirty="0"/>
              <a:t> and </a:t>
            </a:r>
            <a:r>
              <a:rPr lang="en-US" b="1" dirty="0"/>
              <a:t>shared variance</a:t>
            </a:r>
            <a:r>
              <a:rPr lang="en-US" dirty="0"/>
              <a:t> from the normally distributed data.</a:t>
            </a:r>
          </a:p>
          <a:p>
            <a:pPr marL="0" lvl="0" indent="0" algn="l" rtl="0">
              <a:lnSpc>
                <a:spcPct val="100000"/>
              </a:lnSpc>
              <a:spcBef>
                <a:spcPts val="0"/>
              </a:spcBef>
              <a:spcAft>
                <a:spcPts val="0"/>
              </a:spcAft>
              <a:buSzPts val="1400"/>
              <a:buNone/>
            </a:pPr>
            <a:endParaRPr lang="en-US" dirty="0"/>
          </a:p>
          <a:p>
            <a:pPr marL="0" marR="0" lvl="0" indent="0" algn="l" rtl="0">
              <a:lnSpc>
                <a:spcPct val="100000"/>
              </a:lnSpc>
              <a:spcBef>
                <a:spcPts val="0"/>
              </a:spcBef>
              <a:spcAft>
                <a:spcPts val="0"/>
              </a:spcAft>
              <a:buClr>
                <a:srgbClr val="000000"/>
              </a:buClr>
              <a:buSzPts val="1400"/>
              <a:buFont typeface="Arial"/>
              <a:buNone/>
            </a:pPr>
            <a:r>
              <a:rPr lang="en-US" dirty="0"/>
              <a:t>Logistic regression equation for binary classification : P(Y=1∣X)=1 /1 + e−(</a:t>
            </a:r>
            <a:r>
              <a:rPr lang="el-GR" dirty="0"/>
              <a:t>β0​+β1​</a:t>
            </a:r>
            <a:r>
              <a:rPr lang="en-US" dirty="0"/>
              <a:t>X1​+</a:t>
            </a:r>
            <a:r>
              <a:rPr lang="el-GR" dirty="0"/>
              <a:t>β2​</a:t>
            </a:r>
            <a:r>
              <a:rPr lang="en-US" dirty="0"/>
              <a:t>X2​+⋯+</a:t>
            </a:r>
            <a:r>
              <a:rPr lang="el-GR" dirty="0"/>
              <a:t>β</a:t>
            </a:r>
            <a:r>
              <a:rPr lang="en-US" dirty="0"/>
              <a:t>p​</a:t>
            </a:r>
            <a:r>
              <a:rPr lang="en-US" dirty="0" err="1"/>
              <a:t>Xp</a:t>
            </a:r>
            <a:r>
              <a:rPr lang="en-US" dirty="0"/>
              <a:t>​)</a:t>
            </a:r>
          </a:p>
          <a:p>
            <a:pPr marL="0" marR="0" lvl="0" indent="0" algn="l" rtl="0">
              <a:lnSpc>
                <a:spcPct val="100000"/>
              </a:lnSpc>
              <a:spcBef>
                <a:spcPts val="0"/>
              </a:spcBef>
              <a:spcAft>
                <a:spcPts val="0"/>
              </a:spcAft>
              <a:buClr>
                <a:srgbClr val="000000"/>
              </a:buClr>
              <a:buSzPts val="1400"/>
              <a:buFont typeface="Arial"/>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Logistic regression equation for multiple class classification :P(Y=</a:t>
            </a:r>
            <a:r>
              <a:rPr lang="en-US" dirty="0" err="1"/>
              <a:t>k∣X</a:t>
            </a:r>
            <a:r>
              <a:rPr lang="en-US" dirty="0"/>
              <a:t>)=  ​e</a:t>
            </a:r>
            <a:r>
              <a:rPr lang="el-GR" dirty="0"/>
              <a:t>β0</a:t>
            </a:r>
            <a:r>
              <a:rPr lang="en-US" dirty="0"/>
              <a:t>k​+</a:t>
            </a:r>
            <a:r>
              <a:rPr lang="el-GR" dirty="0"/>
              <a:t>β1</a:t>
            </a:r>
            <a:r>
              <a:rPr lang="en-US" dirty="0"/>
              <a:t>k​X1​+</a:t>
            </a:r>
            <a:r>
              <a:rPr lang="el-GR" dirty="0"/>
              <a:t>β2</a:t>
            </a:r>
            <a:r>
              <a:rPr lang="en-US" dirty="0"/>
              <a:t>k​X2​+⋯+</a:t>
            </a:r>
            <a:r>
              <a:rPr lang="el-GR" dirty="0"/>
              <a:t>β</a:t>
            </a:r>
            <a:r>
              <a:rPr lang="en-US" dirty="0"/>
              <a:t>pk​</a:t>
            </a:r>
            <a:r>
              <a:rPr lang="en-US" dirty="0" err="1"/>
              <a:t>Xp</a:t>
            </a:r>
            <a:r>
              <a:rPr lang="en-US" dirty="0"/>
              <a:t>​​ / ∑j=1 K  ​e</a:t>
            </a:r>
            <a:r>
              <a:rPr lang="el-GR" dirty="0"/>
              <a:t>β0</a:t>
            </a:r>
            <a:r>
              <a:rPr lang="en-US" dirty="0"/>
              <a:t>j​+</a:t>
            </a:r>
            <a:r>
              <a:rPr lang="el-GR" dirty="0"/>
              <a:t>β1</a:t>
            </a:r>
            <a:r>
              <a:rPr lang="en-US" dirty="0"/>
              <a:t>j​X1​+</a:t>
            </a:r>
            <a:r>
              <a:rPr lang="el-GR" dirty="0"/>
              <a:t>β2</a:t>
            </a:r>
            <a:r>
              <a:rPr lang="en-US" dirty="0"/>
              <a:t>j​X2​+⋯+</a:t>
            </a:r>
            <a:r>
              <a:rPr lang="el-GR" dirty="0"/>
              <a:t>β</a:t>
            </a:r>
            <a:r>
              <a:rPr lang="en-US" dirty="0" err="1"/>
              <a:t>pj</a:t>
            </a:r>
            <a:r>
              <a:rPr lang="en-US" dirty="0"/>
              <a:t>​</a:t>
            </a:r>
            <a:r>
              <a:rPr lang="en-US" dirty="0" err="1"/>
              <a:t>Xp</a:t>
            </a:r>
            <a:endParaRPr lang="en-US" dirty="0"/>
          </a:p>
          <a:p>
            <a:endParaRPr lang="en-US" dirty="0"/>
          </a:p>
        </p:txBody>
      </p:sp>
      <p:sp>
        <p:nvSpPr>
          <p:cNvPr id="4" name="Slide Number Placeholder 3"/>
          <p:cNvSpPr>
            <a:spLocks noGrp="1"/>
          </p:cNvSpPr>
          <p:nvPr>
            <p:ph type="sldNum" sz="quarter" idx="5"/>
          </p:nvPr>
        </p:nvSpPr>
        <p:spPr/>
        <p:txBody>
          <a:bodyPr/>
          <a:lstStyle/>
          <a:p>
            <a:fld id="{E2C2546C-591A-4E8B-AB42-E7DC9B263907}" type="slidenum">
              <a:rPr lang="en-US" smtClean="0"/>
              <a:t>8</a:t>
            </a:fld>
            <a:endParaRPr lang="en-US"/>
          </a:p>
        </p:txBody>
      </p:sp>
    </p:spTree>
    <p:extLst>
      <p:ext uri="{BB962C8B-B14F-4D97-AF65-F5344CB8AC3E}">
        <p14:creationId xmlns:p14="http://schemas.microsoft.com/office/powerpoint/2010/main" val="2945387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Now lets discuss bayes theorem for classification</a:t>
            </a:r>
            <a:endParaRPr dirty="0"/>
          </a:p>
          <a:p>
            <a:pPr marL="0" lvl="0" indent="0" algn="l" rtl="0">
              <a:lnSpc>
                <a:spcPct val="100000"/>
              </a:lnSpc>
              <a:spcBef>
                <a:spcPts val="0"/>
              </a:spcBef>
              <a:spcAft>
                <a:spcPts val="0"/>
              </a:spcAft>
              <a:buSzPts val="1400"/>
              <a:buNone/>
            </a:pPr>
            <a:r>
              <a:rPr lang="en-US" dirty="0"/>
              <a:t>Problem: Classifying observations into K distinct classes.</a:t>
            </a:r>
            <a:endParaRPr dirty="0"/>
          </a:p>
          <a:p>
            <a:pPr marL="0" lvl="0" indent="0" algn="l" rtl="0">
              <a:lnSpc>
                <a:spcPct val="100000"/>
              </a:lnSpc>
              <a:spcBef>
                <a:spcPts val="0"/>
              </a:spcBef>
              <a:spcAft>
                <a:spcPts val="0"/>
              </a:spcAft>
              <a:buSzPts val="1400"/>
              <a:buNone/>
            </a:pPr>
            <a:r>
              <a:rPr lang="en-US" dirty="0"/>
              <a:t>Goal: Use Bayes' theorem to calculate the posterior probability of an observation belonging to a specific class.</a:t>
            </a:r>
            <a:endParaRPr dirty="0"/>
          </a:p>
          <a:p>
            <a:pPr marL="0" lvl="0" indent="0" algn="l" rtl="0">
              <a:lnSpc>
                <a:spcPct val="100000"/>
              </a:lnSpc>
              <a:spcBef>
                <a:spcPts val="0"/>
              </a:spcBef>
              <a:spcAft>
                <a:spcPts val="0"/>
              </a:spcAft>
              <a:buSzPts val="1400"/>
              <a:buNone/>
            </a:pPr>
            <a:r>
              <a:rPr lang="en-US" dirty="0"/>
              <a:t>Key Concepts:</a:t>
            </a:r>
            <a:endParaRPr dirty="0"/>
          </a:p>
          <a:p>
            <a:pPr marL="0" lvl="0" indent="0" algn="l" rtl="0">
              <a:lnSpc>
                <a:spcPct val="100000"/>
              </a:lnSpc>
              <a:spcBef>
                <a:spcPts val="0"/>
              </a:spcBef>
              <a:spcAft>
                <a:spcPts val="0"/>
              </a:spcAft>
              <a:buSzPts val="1400"/>
              <a:buNone/>
            </a:pPr>
            <a:r>
              <a:rPr lang="en-US" dirty="0"/>
              <a:t>Prior probability (πk): Proportion of observations that belong to k class in the training dataset</a:t>
            </a:r>
            <a:endParaRPr dirty="0"/>
          </a:p>
          <a:p>
            <a:pPr marL="0" lvl="0" indent="0" algn="l" rtl="0">
              <a:lnSpc>
                <a:spcPct val="100000"/>
              </a:lnSpc>
              <a:spcBef>
                <a:spcPts val="0"/>
              </a:spcBef>
              <a:spcAft>
                <a:spcPts val="0"/>
              </a:spcAft>
              <a:buSzPts val="1400"/>
              <a:buNone/>
            </a:pPr>
            <a:r>
              <a:rPr lang="en-US" dirty="0"/>
              <a:t>Class-conditional density (</a:t>
            </a:r>
            <a:r>
              <a:rPr lang="en-US" dirty="0" err="1"/>
              <a:t>fk</a:t>
            </a:r>
            <a:r>
              <a:rPr lang="en-US" dirty="0"/>
              <a:t>(x)): Probability that an observation belonging to class k has feature x.</a:t>
            </a:r>
            <a:endParaRPr dirty="0"/>
          </a:p>
          <a:p>
            <a:pPr marL="0" lvl="0" indent="0" algn="l" rtl="0">
              <a:lnSpc>
                <a:spcPct val="100000"/>
              </a:lnSpc>
              <a:spcBef>
                <a:spcPts val="0"/>
              </a:spcBef>
              <a:spcAft>
                <a:spcPts val="0"/>
              </a:spcAft>
              <a:buSzPts val="1400"/>
              <a:buNone/>
            </a:pPr>
            <a:r>
              <a:rPr lang="en-US" dirty="0"/>
              <a:t>Posterior probability (pk(x)): Probability that an observation with feature x belongs to class k</a:t>
            </a:r>
            <a:endParaRPr dirty="0"/>
          </a:p>
          <a:p>
            <a:pPr marL="0" lvl="0" indent="0" algn="l" rtl="0">
              <a:lnSpc>
                <a:spcPct val="100000"/>
              </a:lnSpc>
              <a:spcBef>
                <a:spcPts val="0"/>
              </a:spcBef>
              <a:spcAft>
                <a:spcPts val="0"/>
              </a:spcAft>
              <a:buSzPts val="1400"/>
              <a:buNone/>
            </a:pPr>
            <a:r>
              <a:rPr lang="en-US" dirty="0"/>
              <a:t>p k​ (x)= ∑ l=1K​ π l​ f l​ (x)π k​ f k​ (x)​ </a:t>
            </a:r>
            <a:endParaRPr dirty="0"/>
          </a:p>
          <a:p>
            <a:pPr marL="0" lvl="0" indent="0" algn="l" rtl="0">
              <a:lnSpc>
                <a:spcPct val="100000"/>
              </a:lnSpc>
              <a:spcBef>
                <a:spcPts val="0"/>
              </a:spcBef>
              <a:spcAft>
                <a:spcPts val="0"/>
              </a:spcAft>
              <a:buSzPts val="1400"/>
              <a:buNone/>
            </a:pPr>
            <a:r>
              <a:rPr lang="en-US" dirty="0"/>
              <a:t>So posterior probability is calculated using prior probability and class conditional density so the class which has highest posterior probability value observation is assigned to that class</a:t>
            </a:r>
            <a:endParaRPr dirty="0"/>
          </a:p>
          <a:p>
            <a:pPr marL="0" lvl="0" indent="0" algn="l" rtl="0">
              <a:lnSpc>
                <a:spcPct val="100000"/>
              </a:lnSpc>
              <a:spcBef>
                <a:spcPts val="0"/>
              </a:spcBef>
              <a:spcAft>
                <a:spcPts val="0"/>
              </a:spcAft>
              <a:buSzPts val="1400"/>
              <a:buNone/>
            </a:pPr>
            <a:endParaRPr dirty="0"/>
          </a:p>
        </p:txBody>
      </p:sp>
      <p:sp>
        <p:nvSpPr>
          <p:cNvPr id="194" name="Google Shape;19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201C37E-680E-4637-B51E-2048FEF67202}"/>
              </a:ext>
            </a:extLst>
          </p:cNvPr>
          <p:cNvSpPr>
            <a:spLocks noGrp="1"/>
          </p:cNvSpPr>
          <p:nvPr>
            <p:ph type="pic" sz="quarter" idx="10"/>
          </p:nvPr>
        </p:nvSpPr>
        <p:spPr>
          <a:xfrm>
            <a:off x="0" y="0"/>
            <a:ext cx="12192000" cy="6858000"/>
          </a:xfrm>
        </p:spPr>
        <p:txBody>
          <a:bodyPr/>
          <a:lstStyle/>
          <a:p>
            <a:r>
              <a:rPr lang="en-US"/>
              <a:t>Click icon to add picture</a:t>
            </a:r>
          </a:p>
        </p:txBody>
      </p:sp>
      <p:sp>
        <p:nvSpPr>
          <p:cNvPr id="2" name="Title 1">
            <a:extLst>
              <a:ext uri="{FF2B5EF4-FFF2-40B4-BE49-F238E27FC236}">
                <a16:creationId xmlns:a16="http://schemas.microsoft.com/office/drawing/2014/main" id="{C2560916-B21F-4765-BCFD-01BD5911D6FF}"/>
              </a:ext>
            </a:extLst>
          </p:cNvPr>
          <p:cNvSpPr>
            <a:spLocks noGrp="1"/>
          </p:cNvSpPr>
          <p:nvPr>
            <p:ph type="ctrTitle"/>
          </p:nvPr>
        </p:nvSpPr>
        <p:spPr>
          <a:xfrm>
            <a:off x="0" y="1305098"/>
            <a:ext cx="6096000" cy="778236"/>
          </a:xfrm>
        </p:spPr>
        <p:txBody>
          <a:bodyPr anchor="b">
            <a:noAutofit/>
          </a:bodyPr>
          <a:lstStyle>
            <a:lvl1pPr algn="l">
              <a:defRPr sz="3600"/>
            </a:lvl1pPr>
          </a:lstStyle>
          <a:p>
            <a:r>
              <a:rPr lang="en-US"/>
              <a:t>Click to edit Master title style</a:t>
            </a:r>
          </a:p>
        </p:txBody>
      </p:sp>
      <p:sp>
        <p:nvSpPr>
          <p:cNvPr id="3" name="Subtitle 2">
            <a:extLst>
              <a:ext uri="{FF2B5EF4-FFF2-40B4-BE49-F238E27FC236}">
                <a16:creationId xmlns:a16="http://schemas.microsoft.com/office/drawing/2014/main" id="{DA113E32-5D64-43A5-B22E-2A2B7EBD3971}"/>
              </a:ext>
            </a:extLst>
          </p:cNvPr>
          <p:cNvSpPr>
            <a:spLocks noGrp="1"/>
          </p:cNvSpPr>
          <p:nvPr>
            <p:ph type="subTitle" idx="1"/>
          </p:nvPr>
        </p:nvSpPr>
        <p:spPr>
          <a:xfrm>
            <a:off x="0" y="2099960"/>
            <a:ext cx="6096000" cy="402171"/>
          </a:xfrm>
        </p:spPr>
        <p:txBody>
          <a:bodyPr/>
          <a:lstStyle>
            <a:lvl1pPr marL="0" indent="0" algn="l">
              <a:buNone/>
              <a:defRPr sz="2400">
                <a:solidFill>
                  <a:schemeClr val="tx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5463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userDrawn="1"/>
        </p:nvSpPr>
        <p:spPr>
          <a:xfrm>
            <a:off x="3214194" y="2803148"/>
            <a:ext cx="7630346" cy="71801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0"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6" name="TextBox 85">
            <a:extLst>
              <a:ext uri="{FF2B5EF4-FFF2-40B4-BE49-F238E27FC236}">
                <a16:creationId xmlns:a16="http://schemas.microsoft.com/office/drawing/2014/main" id="{3ACA67FE-E27B-5141-868A-E310F8D2F308}"/>
              </a:ext>
            </a:extLst>
          </p:cNvPr>
          <p:cNvSpPr txBox="1"/>
          <p:nvPr userDrawn="1"/>
        </p:nvSpPr>
        <p:spPr>
          <a:xfrm>
            <a:off x="3439479"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04616"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169753"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034891"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Q4</a:t>
            </a:r>
          </a:p>
        </p:txBody>
      </p:sp>
      <p:sp>
        <p:nvSpPr>
          <p:cNvPr id="119" name="Text Placeholder 12">
            <a:extLst>
              <a:ext uri="{FF2B5EF4-FFF2-40B4-BE49-F238E27FC236}">
                <a16:creationId xmlns:a16="http://schemas.microsoft.com/office/drawing/2014/main" id="{61232BDE-00AD-5E4D-835F-00C901AC0BCD}"/>
              </a:ext>
            </a:extLst>
          </p:cNvPr>
          <p:cNvSpPr>
            <a:spLocks noGrp="1"/>
          </p:cNvSpPr>
          <p:nvPr userDrawn="1">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1">
                    <a:lumMod val="60000"/>
                    <a:lumOff val="40000"/>
                  </a:schemeClr>
                </a:solidFill>
              </a:defRPr>
            </a:lvl1pPr>
          </a:lstStyle>
          <a:p>
            <a:pPr lvl="0"/>
            <a:r>
              <a:rPr lang="en-US" dirty="0"/>
              <a:t>Subtitle Placeholder</a:t>
            </a:r>
          </a:p>
        </p:txBody>
      </p:sp>
      <p:grpSp>
        <p:nvGrpSpPr>
          <p:cNvPr id="8" name="Group 7">
            <a:extLst>
              <a:ext uri="{FF2B5EF4-FFF2-40B4-BE49-F238E27FC236}">
                <a16:creationId xmlns:a16="http://schemas.microsoft.com/office/drawing/2014/main" id="{687A9355-D7F6-B846-8FFE-63C2BDF26B1E}"/>
              </a:ext>
            </a:extLst>
          </p:cNvPr>
          <p:cNvGrpSpPr/>
          <p:nvPr userDrawn="1"/>
        </p:nvGrpSpPr>
        <p:grpSpPr>
          <a:xfrm>
            <a:off x="3439479" y="1978088"/>
            <a:ext cx="7405062" cy="3835261"/>
            <a:chOff x="3439479" y="1978088"/>
            <a:chExt cx="7405062" cy="3835261"/>
          </a:xfrm>
        </p:grpSpPr>
        <p:grpSp>
          <p:nvGrpSpPr>
            <p:cNvPr id="7" name="Group 6">
              <a:extLst>
                <a:ext uri="{FF2B5EF4-FFF2-40B4-BE49-F238E27FC236}">
                  <a16:creationId xmlns:a16="http://schemas.microsoft.com/office/drawing/2014/main" id="{A13F8758-2B9B-9E4D-A2FD-621B6C45416B}"/>
                </a:ext>
              </a:extLst>
            </p:cNvPr>
            <p:cNvGrpSpPr/>
            <p:nvPr userDrawn="1"/>
          </p:nvGrpSpPr>
          <p:grpSpPr>
            <a:xfrm>
              <a:off x="3439479" y="1978088"/>
              <a:ext cx="7405062" cy="3828489"/>
              <a:chOff x="3439479" y="1978088"/>
              <a:chExt cx="7405062" cy="3828489"/>
            </a:xfrm>
          </p:grpSpPr>
          <p:cxnSp>
            <p:nvCxnSpPr>
              <p:cNvPr id="32" name="Straight Connector 31">
                <a:extLst>
                  <a:ext uri="{FF2B5EF4-FFF2-40B4-BE49-F238E27FC236}">
                    <a16:creationId xmlns:a16="http://schemas.microsoft.com/office/drawing/2014/main" id="{12524C48-C6AB-6741-9A61-977DC5EA4A70}"/>
                  </a:ext>
                </a:extLst>
              </p:cNvPr>
              <p:cNvCxnSpPr>
                <a:cxnSpLocks/>
              </p:cNvCxnSpPr>
              <p:nvPr userDrawn="1"/>
            </p:nvCxnSpPr>
            <p:spPr>
              <a:xfrm>
                <a:off x="3439479"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userDrawn="1"/>
            </p:nvCxnSpPr>
            <p:spPr>
              <a:xfrm>
                <a:off x="5290744"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42009"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8993274"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DB98315C-C388-4942-A944-1E026829C1DB}"/>
                </a:ext>
              </a:extLst>
            </p:cNvPr>
            <p:cNvGrpSpPr/>
            <p:nvPr userDrawn="1"/>
          </p:nvGrpSpPr>
          <p:grpSpPr>
            <a:xfrm>
              <a:off x="7583484" y="1990216"/>
              <a:ext cx="949556" cy="3823133"/>
              <a:chOff x="7668267" y="1990216"/>
              <a:chExt cx="949556" cy="3823133"/>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7CF2D825-D29C-4948-AEE7-B96F39F27ED9}"/>
                </a:ext>
              </a:extLst>
            </p:cNvPr>
            <p:cNvGrpSpPr/>
            <p:nvPr userDrawn="1"/>
          </p:nvGrpSpPr>
          <p:grpSpPr>
            <a:xfrm>
              <a:off x="9435208" y="1990216"/>
              <a:ext cx="949556" cy="3823133"/>
              <a:chOff x="9470044" y="1990216"/>
              <a:chExt cx="949556" cy="3823133"/>
            </a:xfrm>
          </p:grpSpPr>
          <p:cxnSp>
            <p:nvCxnSpPr>
              <p:cNvPr id="111" name="Straight Connector 110">
                <a:extLst>
                  <a:ext uri="{FF2B5EF4-FFF2-40B4-BE49-F238E27FC236}">
                    <a16:creationId xmlns:a16="http://schemas.microsoft.com/office/drawing/2014/main" id="{9B2CD111-05A0-EB49-A36B-6D24D7BDBFAD}"/>
                  </a:ext>
                </a:extLst>
              </p:cNvPr>
              <p:cNvCxnSpPr/>
              <p:nvPr userDrawn="1"/>
            </p:nvCxnSpPr>
            <p:spPr>
              <a:xfrm>
                <a:off x="9470044"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userDrawn="1"/>
            </p:nvCxnSpPr>
            <p:spPr>
              <a:xfrm>
                <a:off x="9944822"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userDrawn="1"/>
            </p:nvCxnSpPr>
            <p:spPr>
              <a:xfrm>
                <a:off x="10419600"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E052BB69-7304-DC43-BF98-721BF24BF2C7}"/>
                </a:ext>
              </a:extLst>
            </p:cNvPr>
            <p:cNvGrpSpPr/>
            <p:nvPr userDrawn="1"/>
          </p:nvGrpSpPr>
          <p:grpSpPr>
            <a:xfrm>
              <a:off x="5731761" y="1990216"/>
              <a:ext cx="949556" cy="3823133"/>
              <a:chOff x="7668267" y="1990216"/>
              <a:chExt cx="949556" cy="3823133"/>
            </a:xfrm>
          </p:grpSpPr>
          <p:cxnSp>
            <p:nvCxnSpPr>
              <p:cNvPr id="126" name="Straight Connector 125">
                <a:extLst>
                  <a:ext uri="{FF2B5EF4-FFF2-40B4-BE49-F238E27FC236}">
                    <a16:creationId xmlns:a16="http://schemas.microsoft.com/office/drawing/2014/main" id="{500FF8F2-A530-054E-9B4B-7C4279F230C5}"/>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D64B6F8-613A-D840-BFED-A2C85A3101CA}"/>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59F8390-A99F-1248-9FDF-8AD872E0B52A}"/>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7340AC37-B29D-D546-B7E7-88936BEF6802}"/>
                </a:ext>
              </a:extLst>
            </p:cNvPr>
            <p:cNvGrpSpPr/>
            <p:nvPr userDrawn="1"/>
          </p:nvGrpSpPr>
          <p:grpSpPr>
            <a:xfrm>
              <a:off x="3880038" y="1990216"/>
              <a:ext cx="949556" cy="3823133"/>
              <a:chOff x="7668267" y="1990216"/>
              <a:chExt cx="949556" cy="3823133"/>
            </a:xfrm>
          </p:grpSpPr>
          <p:cxnSp>
            <p:nvCxnSpPr>
              <p:cNvPr id="130" name="Straight Connector 129">
                <a:extLst>
                  <a:ext uri="{FF2B5EF4-FFF2-40B4-BE49-F238E27FC236}">
                    <a16:creationId xmlns:a16="http://schemas.microsoft.com/office/drawing/2014/main" id="{FAB9D86D-3F85-BB47-883B-ADB78354B9A4}"/>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C9304D8-7929-E448-99AE-DC90A10B0AD9}"/>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B177D78-44C8-094C-A9BC-2B93C776B29F}"/>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Tree>
    <p:extLst>
      <p:ext uri="{BB962C8B-B14F-4D97-AF65-F5344CB8AC3E}">
        <p14:creationId xmlns:p14="http://schemas.microsoft.com/office/powerpoint/2010/main" val="285826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Quote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21" name="Picture 20">
            <a:extLst>
              <a:ext uri="{FF2B5EF4-FFF2-40B4-BE49-F238E27FC236}">
                <a16:creationId xmlns:a16="http://schemas.microsoft.com/office/drawing/2014/main" id="{284515A8-5BC3-DF44-BD19-393FCF0A5759}"/>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27" name="Picture 26">
            <a:extLst>
              <a:ext uri="{FF2B5EF4-FFF2-40B4-BE49-F238E27FC236}">
                <a16:creationId xmlns:a16="http://schemas.microsoft.com/office/drawing/2014/main" id="{645C61CF-F086-924F-BD73-2043E44DD4AC}"/>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28" name="Picture 27">
            <a:extLst>
              <a:ext uri="{FF2B5EF4-FFF2-40B4-BE49-F238E27FC236}">
                <a16:creationId xmlns:a16="http://schemas.microsoft.com/office/drawing/2014/main" id="{7371B073-8E3D-5442-89C8-4EDA5E289E07}"/>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15" name="Title 1">
            <a:extLst>
              <a:ext uri="{FF2B5EF4-FFF2-40B4-BE49-F238E27FC236}">
                <a16:creationId xmlns:a16="http://schemas.microsoft.com/office/drawing/2014/main" id="{44A5D4D3-2032-4F1A-8C9A-BFFE982F7960}"/>
              </a:ext>
            </a:extLst>
          </p:cNvPr>
          <p:cNvSpPr>
            <a:spLocks noGrp="1"/>
          </p:cNvSpPr>
          <p:nvPr>
            <p:ph type="title" hasCustomPrompt="1"/>
          </p:nvPr>
        </p:nvSpPr>
        <p:spPr>
          <a:xfrm>
            <a:off x="587482" y="395492"/>
            <a:ext cx="10515600" cy="715294"/>
          </a:xfrm>
        </p:spPr>
        <p:txBody>
          <a:bodyPr anchor="b">
            <a:noAutofit/>
          </a:bodyPr>
          <a:lstStyle>
            <a:lvl1pPr>
              <a:defRPr lang="en-US" b="0"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6" name="Text Placeholder 12">
            <a:extLst>
              <a:ext uri="{FF2B5EF4-FFF2-40B4-BE49-F238E27FC236}">
                <a16:creationId xmlns:a16="http://schemas.microsoft.com/office/drawing/2014/main" id="{53F88144-1889-4F7E-998B-05F7A98443F7}"/>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1">
                    <a:lumMod val="60000"/>
                    <a:lumOff val="40000"/>
                  </a:schemeClr>
                </a:solidFill>
              </a:defRPr>
            </a:lvl1pPr>
          </a:lstStyle>
          <a:p>
            <a:pPr lvl="0"/>
            <a:r>
              <a:rPr lang="en-US" dirty="0"/>
              <a:t>Subtitle Placeholder</a:t>
            </a:r>
          </a:p>
        </p:txBody>
      </p:sp>
    </p:spTree>
    <p:extLst>
      <p:ext uri="{BB962C8B-B14F-4D97-AF65-F5344CB8AC3E}">
        <p14:creationId xmlns:p14="http://schemas.microsoft.com/office/powerpoint/2010/main" val="3472117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stitution analysis">
    <p:spTree>
      <p:nvGrpSpPr>
        <p:cNvPr id="1" name=""/>
        <p:cNvGrpSpPr/>
        <p:nvPr/>
      </p:nvGrpSpPr>
      <p:grpSpPr>
        <a:xfrm>
          <a:off x="0" y="0"/>
          <a:ext cx="0" cy="0"/>
          <a:chOff x="0" y="0"/>
          <a:chExt cx="0" cy="0"/>
        </a:xfrm>
      </p:grpSpPr>
      <p:grpSp>
        <p:nvGrpSpPr>
          <p:cNvPr id="56" name="Gruppieren 17">
            <a:extLst>
              <a:ext uri="{FF2B5EF4-FFF2-40B4-BE49-F238E27FC236}">
                <a16:creationId xmlns:a16="http://schemas.microsoft.com/office/drawing/2014/main" id="{2CD19BA5-D9F1-C140-84B0-72E5F70AFC9F}"/>
              </a:ext>
            </a:extLst>
          </p:cNvPr>
          <p:cNvGrpSpPr/>
          <p:nvPr userDrawn="1"/>
        </p:nvGrpSpPr>
        <p:grpSpPr>
          <a:xfrm>
            <a:off x="586740" y="2221056"/>
            <a:ext cx="10384479" cy="3771352"/>
            <a:chOff x="530475" y="1569454"/>
            <a:chExt cx="11124000" cy="4315046"/>
          </a:xfrm>
        </p:grpSpPr>
        <p:grpSp>
          <p:nvGrpSpPr>
            <p:cNvPr id="57" name="Gruppieren 6">
              <a:extLst>
                <a:ext uri="{FF2B5EF4-FFF2-40B4-BE49-F238E27FC236}">
                  <a16:creationId xmlns:a16="http://schemas.microsoft.com/office/drawing/2014/main" id="{17D0D232-82F2-D140-A360-6BDEDF5AD618}"/>
                </a:ext>
              </a:extLst>
            </p:cNvPr>
            <p:cNvGrpSpPr>
              <a:grpSpLocks noChangeAspect="1"/>
            </p:cNvGrpSpPr>
            <p:nvPr/>
          </p:nvGrpSpPr>
          <p:grpSpPr>
            <a:xfrm>
              <a:off x="530475" y="1905316"/>
              <a:ext cx="11124000" cy="3979184"/>
              <a:chOff x="540000" y="1834981"/>
              <a:chExt cx="11109600" cy="3974032"/>
            </a:xfrm>
          </p:grpSpPr>
          <p:sp>
            <p:nvSpPr>
              <p:cNvPr id="61" name="Richtungspfeil 7">
                <a:extLst>
                  <a:ext uri="{FF2B5EF4-FFF2-40B4-BE49-F238E27FC236}">
                    <a16:creationId xmlns:a16="http://schemas.microsoft.com/office/drawing/2014/main" id="{520B1CA1-90BA-C649-B173-5B26D93123E6}"/>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62" name="Eingekerbter Richtungspfeil 8">
                <a:extLst>
                  <a:ext uri="{FF2B5EF4-FFF2-40B4-BE49-F238E27FC236}">
                    <a16:creationId xmlns:a16="http://schemas.microsoft.com/office/drawing/2014/main" id="{48F12312-0011-8A45-8174-17A08940A06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63" name="Eingekerbter Richtungspfeil 9">
                <a:extLst>
                  <a:ext uri="{FF2B5EF4-FFF2-40B4-BE49-F238E27FC236}">
                    <a16:creationId xmlns:a16="http://schemas.microsoft.com/office/drawing/2014/main" id="{F8AAB727-A225-0245-8C48-21AEF6AAB773}"/>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64" name="Gruppieren 10">
                <a:extLst>
                  <a:ext uri="{FF2B5EF4-FFF2-40B4-BE49-F238E27FC236}">
                    <a16:creationId xmlns:a16="http://schemas.microsoft.com/office/drawing/2014/main" id="{F91896BB-A446-9344-9F2A-40A6C4A7A241}"/>
                  </a:ext>
                </a:extLst>
              </p:cNvPr>
              <p:cNvGrpSpPr/>
              <p:nvPr userDrawn="1"/>
            </p:nvGrpSpPr>
            <p:grpSpPr>
              <a:xfrm>
                <a:off x="3075408" y="1834981"/>
                <a:ext cx="3089642" cy="3974031"/>
                <a:chOff x="3075408" y="1834982"/>
                <a:chExt cx="3089642" cy="3974031"/>
              </a:xfrm>
              <a:noFill/>
            </p:grpSpPr>
            <p:sp>
              <p:nvSpPr>
                <p:cNvPr id="65" name="Parallelogramm 11">
                  <a:extLst>
                    <a:ext uri="{FF2B5EF4-FFF2-40B4-BE49-F238E27FC236}">
                      <a16:creationId xmlns:a16="http://schemas.microsoft.com/office/drawing/2014/main" id="{C298BF85-BA38-AC41-BED4-9C7AC794D333}"/>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66" name="Parallelogramm 12">
                  <a:extLst>
                    <a:ext uri="{FF2B5EF4-FFF2-40B4-BE49-F238E27FC236}">
                      <a16:creationId xmlns:a16="http://schemas.microsoft.com/office/drawing/2014/main" id="{8F15B7A8-A12B-3D46-9A6D-C30D4184461A}"/>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67" name="Eingekerbter Richtungspfeil 13">
                  <a:extLst>
                    <a:ext uri="{FF2B5EF4-FFF2-40B4-BE49-F238E27FC236}">
                      <a16:creationId xmlns:a16="http://schemas.microsoft.com/office/drawing/2014/main" id="{83E72884-ACFE-6B4F-B3BA-794940EC4916}"/>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58" name="Ellipse 14">
              <a:extLst>
                <a:ext uri="{FF2B5EF4-FFF2-40B4-BE49-F238E27FC236}">
                  <a16:creationId xmlns:a16="http://schemas.microsoft.com/office/drawing/2014/main" id="{D9A490B8-E29A-CB40-B0F3-A90B6937AABD}"/>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59" name="Ellipse 15">
              <a:extLst>
                <a:ext uri="{FF2B5EF4-FFF2-40B4-BE49-F238E27FC236}">
                  <a16:creationId xmlns:a16="http://schemas.microsoft.com/office/drawing/2014/main" id="{263EFF24-466D-B848-B9CD-5EE6D02EFF1E}"/>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60" name="Ellipse 16">
              <a:extLst>
                <a:ext uri="{FF2B5EF4-FFF2-40B4-BE49-F238E27FC236}">
                  <a16:creationId xmlns:a16="http://schemas.microsoft.com/office/drawing/2014/main" id="{AEC60350-F885-9C41-B4A9-C7A90C30067B}"/>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sp>
        <p:nvSpPr>
          <p:cNvPr id="23" name="Title 1">
            <a:extLst>
              <a:ext uri="{FF2B5EF4-FFF2-40B4-BE49-F238E27FC236}">
                <a16:creationId xmlns:a16="http://schemas.microsoft.com/office/drawing/2014/main" id="{B73A74AE-4D84-42DA-A890-D26E45733EF4}"/>
              </a:ext>
            </a:extLst>
          </p:cNvPr>
          <p:cNvSpPr>
            <a:spLocks noGrp="1"/>
          </p:cNvSpPr>
          <p:nvPr>
            <p:ph type="title" hasCustomPrompt="1"/>
          </p:nvPr>
        </p:nvSpPr>
        <p:spPr>
          <a:xfrm>
            <a:off x="587482" y="395492"/>
            <a:ext cx="10515600" cy="715294"/>
          </a:xfrm>
        </p:spPr>
        <p:txBody>
          <a:bodyPr anchor="b">
            <a:noAutofit/>
          </a:bodyPr>
          <a:lstStyle>
            <a:lvl1pPr>
              <a:defRPr lang="en-US" b="0"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4" name="Text Placeholder 12">
            <a:extLst>
              <a:ext uri="{FF2B5EF4-FFF2-40B4-BE49-F238E27FC236}">
                <a16:creationId xmlns:a16="http://schemas.microsoft.com/office/drawing/2014/main" id="{9EA9185F-CC61-4B24-A9B3-E4ABEBEEDDA6}"/>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1">
                    <a:lumMod val="60000"/>
                    <a:lumOff val="40000"/>
                  </a:schemeClr>
                </a:solidFill>
              </a:defRPr>
            </a:lvl1pPr>
          </a:lstStyle>
          <a:p>
            <a:pPr lvl="0"/>
            <a:r>
              <a:rPr lang="en-US" dirty="0"/>
              <a:t>Subtitle Placeholder</a:t>
            </a:r>
          </a:p>
        </p:txBody>
      </p:sp>
    </p:spTree>
    <p:extLst>
      <p:ext uri="{BB962C8B-B14F-4D97-AF65-F5344CB8AC3E}">
        <p14:creationId xmlns:p14="http://schemas.microsoft.com/office/powerpoint/2010/main" val="881394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B14C1B-7E1A-46B2-8D4E-9D3E763BF64B}"/>
              </a:ext>
            </a:extLst>
          </p:cNvPr>
          <p:cNvSpPr/>
          <p:nvPr userDrawn="1"/>
        </p:nvSpPr>
        <p:spPr>
          <a:xfrm>
            <a:off x="0" y="1634"/>
            <a:ext cx="12188800" cy="6856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447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bg1"/>
                </a:solidFill>
                <a:latin typeface="+mj-lt"/>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solidFill>
                  <a:schemeClr val="bg2"/>
                </a:solidFill>
                <a:latin typeface="+mj-lt"/>
                <a:cs typeface="Arial" panose="020B0604020202020204" pitchFamily="34" charset="0"/>
              </a:rPr>
              <a:t>©2019 Convergent Business Technologies</a:t>
            </a:r>
            <a:endParaRPr lang="en-US" sz="1000" b="0" dirty="0">
              <a:solidFill>
                <a:schemeClr val="bg2"/>
              </a:solidFill>
              <a:effectLst/>
              <a:latin typeface="+mj-lt"/>
              <a:cs typeface="Arial" panose="020B0604020202020204" pitchFamily="34" charset="0"/>
            </a:endParaRPr>
          </a:p>
        </p:txBody>
      </p:sp>
      <p:pic>
        <p:nvPicPr>
          <p:cNvPr id="9" name="Picture 8" descr="A close up of a sign&#10;&#10;Description automatically generated">
            <a:extLst>
              <a:ext uri="{FF2B5EF4-FFF2-40B4-BE49-F238E27FC236}">
                <a16:creationId xmlns:a16="http://schemas.microsoft.com/office/drawing/2014/main" id="{D771241C-FF10-4183-B8E6-B9654BA9AB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3392" y="4777884"/>
            <a:ext cx="862013" cy="862013"/>
          </a:xfrm>
          <a:prstGeom prst="rect">
            <a:avLst/>
          </a:prstGeom>
        </p:spPr>
      </p:pic>
    </p:spTree>
    <p:extLst>
      <p:ext uri="{BB962C8B-B14F-4D97-AF65-F5344CB8AC3E}">
        <p14:creationId xmlns:p14="http://schemas.microsoft.com/office/powerpoint/2010/main" val="263500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E8CB-9AB0-4072-AAB3-67528B1B7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DC13BA-FB35-42B6-BD42-5E92ED7AF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4922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47C3-C6E5-41C5-8059-0CB92037D1B1}"/>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309C8A4-7B3C-4493-9944-5CB12C60B3AC}"/>
              </a:ext>
            </a:extLst>
          </p:cNvPr>
          <p:cNvSpPr>
            <a:spLocks noGrp="1"/>
          </p:cNvSpPr>
          <p:nvPr>
            <p:ph type="pic" idx="1"/>
          </p:nvPr>
        </p:nvSpPr>
        <p:spPr>
          <a:xfrm>
            <a:off x="4772025" y="0"/>
            <a:ext cx="7419975"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E9F01AD-86D3-413A-AFE7-CE969A520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2198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A54E-51AB-4D18-8E97-13A2A92FD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F36A12-33ED-42DE-8FBE-3752BDBB27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819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A78D-7884-4A6D-9009-9C3966CC14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232D1-50F7-4762-968A-9680B76D18D1}"/>
              </a:ext>
            </a:extLst>
          </p:cNvPr>
          <p:cNvSpPr>
            <a:spLocks noGrp="1"/>
          </p:cNvSpPr>
          <p:nvPr>
            <p:ph sz="half" idx="1"/>
          </p:nvPr>
        </p:nvSpPr>
        <p:spPr>
          <a:xfrm>
            <a:off x="838200" y="1832882"/>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AA6201-373C-4395-8719-6BBC2E9004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74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2C93-3E01-499B-A30E-19E1911420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3CD3C2-F06E-4ED6-B65D-B9629C9DA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A354CA-7F08-4315-8834-38EC68BBA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1DD154-22B7-4388-BF51-82E052FCEA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9D66A-D887-4510-B14D-25106F08F8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74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E3C1-1B08-45AF-8793-947F3D997BD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809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275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930A-15C3-4BCE-84F9-9962C5482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D82C2D-4F4D-41E6-AC9A-6EFFF0F994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1375EC-C970-40DF-A411-74C0C5DB9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1061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57124-7F97-47B4-A5F6-D2833F1C6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30B253-0839-4047-8D7D-A61AB92EF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B19F03CE-AB58-4321-B152-CF70ADA930AE}"/>
              </a:ext>
            </a:extLst>
          </p:cNvPr>
          <p:cNvSpPr txBox="1"/>
          <p:nvPr userDrawn="1"/>
        </p:nvSpPr>
        <p:spPr>
          <a:xfrm>
            <a:off x="0" y="6589136"/>
            <a:ext cx="3142720" cy="276999"/>
          </a:xfrm>
          <a:prstGeom prst="rect">
            <a:avLst/>
          </a:prstGeom>
          <a:noFill/>
        </p:spPr>
        <p:txBody>
          <a:bodyPr wrap="none" rtlCol="0">
            <a:spAutoFit/>
          </a:bodyPr>
          <a:lstStyle/>
          <a:p>
            <a:r>
              <a:rPr lang="en-US" sz="1200" dirty="0">
                <a:solidFill>
                  <a:schemeClr val="bg1">
                    <a:lumMod val="50000"/>
                  </a:schemeClr>
                </a:solidFill>
                <a:latin typeface="+mj-lt"/>
              </a:rPr>
              <a:t>Convergent Business Technologies. Confidential.</a:t>
            </a:r>
          </a:p>
        </p:txBody>
      </p:sp>
      <p:pic>
        <p:nvPicPr>
          <p:cNvPr id="5" name="Graphic 4">
            <a:extLst>
              <a:ext uri="{FF2B5EF4-FFF2-40B4-BE49-F238E27FC236}">
                <a16:creationId xmlns:a16="http://schemas.microsoft.com/office/drawing/2014/main" id="{259A358C-D7D1-44C0-971E-02764D2C843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11709400" y="6380450"/>
            <a:ext cx="381000" cy="381000"/>
          </a:xfrm>
          <a:prstGeom prst="rect">
            <a:avLst/>
          </a:prstGeom>
        </p:spPr>
      </p:pic>
    </p:spTree>
    <p:extLst>
      <p:ext uri="{BB962C8B-B14F-4D97-AF65-F5344CB8AC3E}">
        <p14:creationId xmlns:p14="http://schemas.microsoft.com/office/powerpoint/2010/main" val="83541944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7" r:id="rId3"/>
    <p:sldLayoutId id="2147483650" r:id="rId4"/>
    <p:sldLayoutId id="2147483652" r:id="rId5"/>
    <p:sldLayoutId id="2147483653" r:id="rId6"/>
    <p:sldLayoutId id="2147483654" r:id="rId7"/>
    <p:sldLayoutId id="2147483655" r:id="rId8"/>
    <p:sldLayoutId id="2147483656" r:id="rId9"/>
    <p:sldLayoutId id="2147483688" r:id="rId10"/>
    <p:sldLayoutId id="2147483689" r:id="rId11"/>
    <p:sldLayoutId id="2147483690" r:id="rId12"/>
    <p:sldLayoutId id="2147483691" r:id="rId13"/>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5"/>
          <p:cNvSpPr txBox="1">
            <a:spLocks noGrp="1"/>
          </p:cNvSpPr>
          <p:nvPr>
            <p:ph type="title"/>
          </p:nvPr>
        </p:nvSpPr>
        <p:spPr>
          <a:xfrm>
            <a:off x="831850" y="1191123"/>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6000"/>
              <a:buFont typeface="Calibri"/>
              <a:buNone/>
            </a:pPr>
            <a:r>
              <a:rPr lang="en-US" dirty="0"/>
              <a:t>Classification</a:t>
            </a:r>
            <a:endParaRPr dirty="0"/>
          </a:p>
        </p:txBody>
      </p:sp>
      <p:sp>
        <p:nvSpPr>
          <p:cNvPr id="136" name="Google Shape;136;p15"/>
          <p:cNvSpPr txBox="1">
            <a:spLocks noGrp="1"/>
          </p:cNvSpPr>
          <p:nvPr>
            <p:ph type="body" idx="1"/>
          </p:nvPr>
        </p:nvSpPr>
        <p:spPr>
          <a:xfrm>
            <a:off x="831850" y="4184460"/>
            <a:ext cx="10515600" cy="1947507"/>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rgbClr val="939393"/>
              </a:buClr>
              <a:buSzPts val="2400"/>
              <a:buNone/>
            </a:pPr>
            <a:r>
              <a:rPr lang="en-US"/>
              <a:t>Presented By:</a:t>
            </a:r>
            <a:endParaRPr/>
          </a:p>
          <a:p>
            <a:pPr marL="457200" lvl="0" indent="-457200" algn="l" rtl="0">
              <a:lnSpc>
                <a:spcPct val="90000"/>
              </a:lnSpc>
              <a:spcBef>
                <a:spcPts val="1000"/>
              </a:spcBef>
              <a:spcAft>
                <a:spcPts val="0"/>
              </a:spcAft>
              <a:buSzPts val="2400"/>
              <a:buFont typeface="Arial"/>
              <a:buAutoNum type="arabicPeriod"/>
            </a:pPr>
            <a:r>
              <a:rPr lang="en-US"/>
              <a:t>Muhammad Tahir</a:t>
            </a:r>
            <a:endParaRPr/>
          </a:p>
          <a:p>
            <a:pPr marL="457200" lvl="0" indent="-457200" algn="l" rtl="0">
              <a:lnSpc>
                <a:spcPct val="90000"/>
              </a:lnSpc>
              <a:spcBef>
                <a:spcPts val="1000"/>
              </a:spcBef>
              <a:spcAft>
                <a:spcPts val="0"/>
              </a:spcAft>
              <a:buSzPts val="2400"/>
              <a:buFont typeface="Arial"/>
              <a:buAutoNum type="arabicPeriod"/>
            </a:pPr>
            <a:r>
              <a:rPr lang="en-US"/>
              <a:t>Talha Mahmood</a:t>
            </a:r>
            <a:endParaRPr/>
          </a:p>
          <a:p>
            <a:pPr marL="457200" lvl="0" indent="-457200" algn="l" rtl="0">
              <a:lnSpc>
                <a:spcPct val="90000"/>
              </a:lnSpc>
              <a:spcBef>
                <a:spcPts val="1000"/>
              </a:spcBef>
              <a:spcAft>
                <a:spcPts val="0"/>
              </a:spcAft>
              <a:buSzPts val="2400"/>
              <a:buFont typeface="Arial"/>
              <a:buAutoNum type="arabicPeriod"/>
            </a:pPr>
            <a:r>
              <a:rPr lang="en-US"/>
              <a:t>Areeba Sultan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a:buNone/>
            </a:pPr>
            <a:r>
              <a:rPr lang="en-US" dirty="0"/>
              <a:t>Linear Discriminant Analysis for p =1</a:t>
            </a:r>
          </a:p>
        </p:txBody>
      </p:sp>
      <p:sp>
        <p:nvSpPr>
          <p:cNvPr id="204" name="Google Shape;204;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Goal</a:t>
            </a:r>
            <a:endParaRPr dirty="0"/>
          </a:p>
          <a:p>
            <a:pPr marL="228600" lvl="0" indent="-228600" algn="l" rtl="0">
              <a:lnSpc>
                <a:spcPct val="90000"/>
              </a:lnSpc>
              <a:spcBef>
                <a:spcPts val="1000"/>
              </a:spcBef>
              <a:spcAft>
                <a:spcPts val="0"/>
              </a:spcAft>
              <a:buClr>
                <a:schemeClr val="dk1"/>
              </a:buClr>
              <a:buSzPts val="2800"/>
              <a:buChar char="•"/>
            </a:pPr>
            <a:r>
              <a:rPr lang="en-US" dirty="0"/>
              <a:t>Assumptions</a:t>
            </a:r>
            <a:endParaRPr dirty="0"/>
          </a:p>
          <a:p>
            <a:pPr marL="228600" lvl="0" indent="-228600" algn="l" rtl="0">
              <a:lnSpc>
                <a:spcPct val="90000"/>
              </a:lnSpc>
              <a:spcBef>
                <a:spcPts val="1000"/>
              </a:spcBef>
              <a:spcAft>
                <a:spcPts val="0"/>
              </a:spcAft>
              <a:buClr>
                <a:schemeClr val="dk1"/>
              </a:buClr>
              <a:buSzPts val="2800"/>
              <a:buChar char="•"/>
            </a:pPr>
            <a:r>
              <a:rPr lang="en-US" dirty="0"/>
              <a:t>Steps</a:t>
            </a:r>
            <a:endParaRPr dirty="0"/>
          </a:p>
          <a:p>
            <a:pPr marL="685800" lvl="1" indent="-228600" algn="l" rtl="0">
              <a:lnSpc>
                <a:spcPct val="90000"/>
              </a:lnSpc>
              <a:spcBef>
                <a:spcPts val="500"/>
              </a:spcBef>
              <a:spcAft>
                <a:spcPts val="0"/>
              </a:spcAft>
              <a:buClr>
                <a:schemeClr val="dk1"/>
              </a:buClr>
              <a:buSzPts val="2400"/>
              <a:buFont typeface="Courier New"/>
              <a:buChar char="o"/>
            </a:pPr>
            <a:r>
              <a:rPr lang="en-US" dirty="0"/>
              <a:t>Estimate Means and Common Variance</a:t>
            </a:r>
            <a:endParaRPr dirty="0"/>
          </a:p>
          <a:p>
            <a:pPr marL="685800" lvl="1" indent="-228600" algn="l" rtl="0">
              <a:lnSpc>
                <a:spcPct val="90000"/>
              </a:lnSpc>
              <a:spcBef>
                <a:spcPts val="500"/>
              </a:spcBef>
              <a:spcAft>
                <a:spcPts val="0"/>
              </a:spcAft>
              <a:buClr>
                <a:schemeClr val="dk1"/>
              </a:buClr>
              <a:buSzPts val="2400"/>
              <a:buFont typeface="Courier New"/>
              <a:buChar char="o"/>
            </a:pPr>
            <a:r>
              <a:rPr lang="en-US" dirty="0"/>
              <a:t>Calculate Discriminant Function </a:t>
            </a:r>
            <a:endParaRPr dirty="0"/>
          </a:p>
          <a:p>
            <a:pPr marL="685800" lvl="1" indent="-228600" algn="l" rtl="0">
              <a:lnSpc>
                <a:spcPct val="90000"/>
              </a:lnSpc>
              <a:spcBef>
                <a:spcPts val="500"/>
              </a:spcBef>
              <a:spcAft>
                <a:spcPts val="0"/>
              </a:spcAft>
              <a:buClr>
                <a:schemeClr val="dk1"/>
              </a:buClr>
              <a:buSzPts val="2400"/>
              <a:buFont typeface="Courier New"/>
              <a:buChar char="o"/>
            </a:pPr>
            <a:r>
              <a:rPr lang="en-US" dirty="0"/>
              <a:t>Assign to Highest Discriminant Class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a:buNone/>
            </a:pPr>
            <a:r>
              <a:rPr lang="en-US" dirty="0"/>
              <a:t>Estimated LDA Decision Boundary</a:t>
            </a:r>
            <a:endParaRPr dirty="0"/>
          </a:p>
        </p:txBody>
      </p:sp>
      <p:pic>
        <p:nvPicPr>
          <p:cNvPr id="210" name="Google Shape;210;p24" descr="A graph of different colored bars&#10;&#10;Description automatically generated"/>
          <p:cNvPicPr preferRelativeResize="0">
            <a:picLocks noGrp="1"/>
          </p:cNvPicPr>
          <p:nvPr>
            <p:ph type="body" idx="1"/>
          </p:nvPr>
        </p:nvPicPr>
        <p:blipFill rotWithShape="1">
          <a:blip r:embed="rId3">
            <a:alphaModFix/>
          </a:blip>
          <a:srcRect/>
          <a:stretch/>
        </p:blipFill>
        <p:spPr>
          <a:xfrm>
            <a:off x="3271523" y="1825625"/>
            <a:ext cx="5648953" cy="4351338"/>
          </a:xfrm>
          <a:prstGeom prst="rect">
            <a:avLst/>
          </a:prstGeom>
          <a:noFill/>
          <a:ln>
            <a:noFill/>
          </a:ln>
        </p:spPr>
      </p:pic>
      <p:sp>
        <p:nvSpPr>
          <p:cNvPr id="211" name="Google Shape;211;p24"/>
          <p:cNvSpPr txBox="1"/>
          <p:nvPr/>
        </p:nvSpPr>
        <p:spPr>
          <a:xfrm>
            <a:off x="3514924" y="6229625"/>
            <a:ext cx="5648953" cy="52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dirty="0">
                <a:solidFill>
                  <a:schemeClr val="dk1"/>
                </a:solidFill>
                <a:ea typeface="Calibri"/>
                <a:cs typeface="Calibri"/>
                <a:sym typeface="Calibri"/>
              </a:rPr>
              <a:t>Figure 5: Bayes Decision </a:t>
            </a:r>
            <a:r>
              <a:rPr lang="en-US" sz="1600" dirty="0">
                <a:solidFill>
                  <a:schemeClr val="dk1"/>
                </a:solidFill>
                <a:ea typeface="Calibri"/>
                <a:cs typeface="Calibri"/>
                <a:sym typeface="Calibri"/>
              </a:rPr>
              <a:t>B</a:t>
            </a:r>
            <a:r>
              <a:rPr lang="en-US" sz="1600" b="0" i="0" u="none" strike="noStrike" cap="none" dirty="0">
                <a:solidFill>
                  <a:schemeClr val="dk1"/>
                </a:solidFill>
                <a:ea typeface="Calibri"/>
                <a:cs typeface="Calibri"/>
                <a:sym typeface="Calibri"/>
              </a:rPr>
              <a:t>oundary vs LDA Decision Boundary</a:t>
            </a:r>
            <a:endParaRPr sz="1600" b="0" i="0" u="none" strike="noStrike" cap="none" dirty="0">
              <a:solidFill>
                <a:schemeClr val="dk1"/>
              </a:solidFill>
              <a:ea typeface="Calibri"/>
              <a:cs typeface="Calibri"/>
              <a:sym typeface="Calibri"/>
            </a:endParaRPr>
          </a:p>
        </p:txBody>
      </p:sp>
      <p:sp>
        <p:nvSpPr>
          <p:cNvPr id="212" name="Google Shape;212;p24"/>
          <p:cNvSpPr txBox="1"/>
          <p:nvPr/>
        </p:nvSpPr>
        <p:spPr>
          <a:xfrm>
            <a:off x="9373500" y="3216625"/>
            <a:ext cx="2683200" cy="1587071"/>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1000"/>
              </a:spcBef>
              <a:spcAft>
                <a:spcPts val="0"/>
              </a:spcAft>
              <a:buClr>
                <a:srgbClr val="000000"/>
              </a:buClr>
              <a:buSzPts val="2800"/>
              <a:buFont typeface="Arial"/>
              <a:buNone/>
            </a:pPr>
            <a:endParaRPr sz="1200" b="0" i="0" u="none" strike="noStrike" cap="none" dirty="0">
              <a:solidFill>
                <a:schemeClr val="dk1"/>
              </a:solidFill>
              <a:ea typeface="Calibri"/>
              <a:cs typeface="Calibri"/>
              <a:sym typeface="Calibri"/>
            </a:endParaRPr>
          </a:p>
          <a:p>
            <a:pPr marL="457200" marR="0" lvl="0" indent="-304800" algn="l" rtl="0">
              <a:lnSpc>
                <a:spcPct val="100000"/>
              </a:lnSpc>
              <a:spcBef>
                <a:spcPts val="0"/>
              </a:spcBef>
              <a:spcAft>
                <a:spcPts val="0"/>
              </a:spcAft>
              <a:buClr>
                <a:schemeClr val="accent2"/>
              </a:buClr>
              <a:buSzPts val="1200"/>
              <a:buFont typeface="Arial"/>
              <a:buChar char="■"/>
            </a:pPr>
            <a:r>
              <a:rPr lang="en-US" sz="1200" b="0" i="0" u="none" strike="noStrike" cap="none" dirty="0">
                <a:solidFill>
                  <a:schemeClr val="dk1"/>
                </a:solidFill>
                <a:ea typeface="Calibri"/>
                <a:cs typeface="Calibri"/>
                <a:sym typeface="Calibri"/>
              </a:rPr>
              <a:t>Class 1</a:t>
            </a:r>
            <a:endParaRPr sz="1200" b="0" i="0" u="none" strike="noStrike" cap="none" dirty="0">
              <a:solidFill>
                <a:schemeClr val="dk1"/>
              </a:solidFill>
              <a:ea typeface="Calibri"/>
              <a:cs typeface="Calibri"/>
              <a:sym typeface="Calibri"/>
            </a:endParaRPr>
          </a:p>
          <a:p>
            <a:pPr marL="457200" marR="0" lvl="0" indent="-304800" algn="l" rtl="0">
              <a:lnSpc>
                <a:spcPct val="100000"/>
              </a:lnSpc>
              <a:spcBef>
                <a:spcPts val="0"/>
              </a:spcBef>
              <a:spcAft>
                <a:spcPts val="0"/>
              </a:spcAft>
              <a:buClr>
                <a:srgbClr val="EA9999"/>
              </a:buClr>
              <a:buSzPts val="1200"/>
              <a:buFont typeface="Arial"/>
              <a:buChar char="■"/>
            </a:pPr>
            <a:r>
              <a:rPr lang="en-US" sz="1200" b="0" i="0" u="none" strike="noStrike" cap="none" dirty="0">
                <a:solidFill>
                  <a:schemeClr val="dk1"/>
                </a:solidFill>
                <a:ea typeface="Calibri"/>
                <a:cs typeface="Calibri"/>
                <a:sym typeface="Calibri"/>
              </a:rPr>
              <a:t>Class 2</a:t>
            </a:r>
            <a:endParaRPr sz="1200" b="0" i="0" u="none" strike="noStrike" cap="none" dirty="0">
              <a:solidFill>
                <a:schemeClr val="dk1"/>
              </a:solidFill>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ea typeface="Calibri"/>
                <a:cs typeface="Calibri"/>
                <a:sym typeface="Calibri"/>
              </a:rPr>
              <a:t>    –       LDA Decision </a:t>
            </a:r>
            <a:r>
              <a:rPr lang="en-US" sz="1200" dirty="0">
                <a:solidFill>
                  <a:schemeClr val="dk1"/>
                </a:solidFill>
                <a:ea typeface="Calibri"/>
                <a:cs typeface="Calibri"/>
                <a:sym typeface="Calibri"/>
              </a:rPr>
              <a:t>B</a:t>
            </a:r>
            <a:r>
              <a:rPr lang="en-US" sz="1200" b="0" i="0" u="none" strike="noStrike" cap="none" dirty="0">
                <a:solidFill>
                  <a:schemeClr val="dk1"/>
                </a:solidFill>
                <a:ea typeface="Calibri"/>
                <a:cs typeface="Calibri"/>
                <a:sym typeface="Calibri"/>
              </a:rPr>
              <a:t>oundary</a:t>
            </a:r>
            <a:endParaRPr sz="1200" b="0" i="0" u="none" strike="noStrike" cap="none" dirty="0">
              <a:solidFill>
                <a:schemeClr val="dk1"/>
              </a:solidFill>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ea typeface="Calibri"/>
                <a:cs typeface="Calibri"/>
                <a:sym typeface="Calibri"/>
              </a:rPr>
              <a:t>    - -     Bayes Decision </a:t>
            </a:r>
            <a:r>
              <a:rPr lang="en-US" sz="1200" dirty="0">
                <a:solidFill>
                  <a:schemeClr val="dk1"/>
                </a:solidFill>
                <a:ea typeface="Calibri"/>
                <a:cs typeface="Calibri"/>
                <a:sym typeface="Calibri"/>
              </a:rPr>
              <a:t>B</a:t>
            </a:r>
            <a:r>
              <a:rPr lang="en-US" sz="1200" b="0" i="0" u="none" strike="noStrike" cap="none" dirty="0">
                <a:solidFill>
                  <a:schemeClr val="dk1"/>
                </a:solidFill>
                <a:ea typeface="Calibri"/>
                <a:cs typeface="Calibri"/>
                <a:sym typeface="Calibri"/>
              </a:rPr>
              <a:t>oundary</a:t>
            </a:r>
            <a:endParaRPr sz="1200" b="0" i="0" u="none" strike="noStrike" cap="none" dirty="0">
              <a:solidFill>
                <a:schemeClr val="dk1"/>
              </a:solidFill>
              <a:ea typeface="Calibri"/>
              <a:cs typeface="Calibri"/>
              <a:sym typeface="Calibri"/>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2"/>
              </a:solidFill>
              <a:ea typeface="Calibri"/>
              <a:cs typeface="Calibri"/>
              <a:sym typeface="Calibri"/>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4CCD-A71D-4EE0-AE3B-582F762989F3}"/>
              </a:ext>
            </a:extLst>
          </p:cNvPr>
          <p:cNvSpPr>
            <a:spLocks noGrp="1"/>
          </p:cNvSpPr>
          <p:nvPr>
            <p:ph type="title"/>
          </p:nvPr>
        </p:nvSpPr>
        <p:spPr/>
        <p:txBody>
          <a:bodyPr/>
          <a:lstStyle/>
          <a:p>
            <a:r>
              <a:rPr lang="en-US" dirty="0"/>
              <a:t>Linear Discriminant Analysis for Multiple Predictors</a:t>
            </a:r>
          </a:p>
        </p:txBody>
      </p:sp>
      <p:sp>
        <p:nvSpPr>
          <p:cNvPr id="3" name="Text Placeholder 2">
            <a:extLst>
              <a:ext uri="{FF2B5EF4-FFF2-40B4-BE49-F238E27FC236}">
                <a16:creationId xmlns:a16="http://schemas.microsoft.com/office/drawing/2014/main" id="{CBB1C426-47CD-4390-A13E-E3E6FCB053B9}"/>
              </a:ext>
            </a:extLst>
          </p:cNvPr>
          <p:cNvSpPr>
            <a:spLocks noGrp="1"/>
          </p:cNvSpPr>
          <p:nvPr>
            <p:ph type="body" idx="1"/>
          </p:nvPr>
        </p:nvSpPr>
        <p:spPr/>
        <p:txBody>
          <a:bodyPr/>
          <a:lstStyle/>
          <a:p>
            <a:r>
              <a:rPr lang="en-US" dirty="0"/>
              <a:t>Multivariant Gaussian Distribution</a:t>
            </a:r>
          </a:p>
          <a:p>
            <a:r>
              <a:rPr lang="en-US" dirty="0"/>
              <a:t>Confusion Matrices</a:t>
            </a:r>
          </a:p>
          <a:p>
            <a:r>
              <a:rPr lang="en-US" dirty="0"/>
              <a:t>Performance Matrices</a:t>
            </a:r>
          </a:p>
          <a:p>
            <a:pPr lvl="1">
              <a:buFont typeface="Courier New" panose="02070309020205020404" pitchFamily="49" charset="0"/>
              <a:buChar char="o"/>
            </a:pPr>
            <a:r>
              <a:rPr lang="en-US" dirty="0"/>
              <a:t>Sensitivity</a:t>
            </a:r>
          </a:p>
          <a:p>
            <a:pPr lvl="1">
              <a:buFont typeface="Courier New" panose="02070309020205020404" pitchFamily="49" charset="0"/>
              <a:buChar char="o"/>
            </a:pPr>
            <a:r>
              <a:rPr lang="en-US" dirty="0"/>
              <a:t>Specificity</a:t>
            </a:r>
          </a:p>
          <a:p>
            <a:pPr lvl="1">
              <a:buFont typeface="Courier New" panose="02070309020205020404" pitchFamily="49" charset="0"/>
              <a:buChar char="o"/>
            </a:pPr>
            <a:r>
              <a:rPr lang="en-US" dirty="0"/>
              <a:t>True Positive Rate</a:t>
            </a:r>
          </a:p>
          <a:p>
            <a:pPr lvl="1">
              <a:buFont typeface="Courier New" panose="02070309020205020404" pitchFamily="49" charset="0"/>
              <a:buChar char="o"/>
            </a:pPr>
            <a:r>
              <a:rPr lang="en-US" dirty="0"/>
              <a:t>False Positive Rate</a:t>
            </a:r>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1752472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570F-866C-8B73-B08D-848FB9F45014}"/>
              </a:ext>
            </a:extLst>
          </p:cNvPr>
          <p:cNvSpPr>
            <a:spLocks noGrp="1"/>
          </p:cNvSpPr>
          <p:nvPr>
            <p:ph type="title"/>
          </p:nvPr>
        </p:nvSpPr>
        <p:spPr/>
        <p:txBody>
          <a:bodyPr/>
          <a:lstStyle/>
          <a:p>
            <a:r>
              <a:rPr lang="en-US" dirty="0"/>
              <a:t>ROC Curve</a:t>
            </a:r>
          </a:p>
        </p:txBody>
      </p:sp>
      <p:pic>
        <p:nvPicPr>
          <p:cNvPr id="5" name="Content Placeholder 4" descr="A graph of a positive rate&#10;&#10;Description automatically generated">
            <a:extLst>
              <a:ext uri="{FF2B5EF4-FFF2-40B4-BE49-F238E27FC236}">
                <a16:creationId xmlns:a16="http://schemas.microsoft.com/office/drawing/2014/main" id="{FF074768-180B-5ECA-8924-75597C23B9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19399" y="1690688"/>
            <a:ext cx="6210301" cy="4438650"/>
          </a:xfrm>
        </p:spPr>
      </p:pic>
      <p:sp>
        <p:nvSpPr>
          <p:cNvPr id="6" name="Google Shape;183;p20">
            <a:extLst>
              <a:ext uri="{FF2B5EF4-FFF2-40B4-BE49-F238E27FC236}">
                <a16:creationId xmlns:a16="http://schemas.microsoft.com/office/drawing/2014/main" id="{0EDC7622-839C-2313-0CAF-37DDA21DDA99}"/>
              </a:ext>
            </a:extLst>
          </p:cNvPr>
          <p:cNvSpPr txBox="1"/>
          <p:nvPr/>
        </p:nvSpPr>
        <p:spPr>
          <a:xfrm>
            <a:off x="8324849" y="2727797"/>
            <a:ext cx="1409701" cy="1587071"/>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1000"/>
              </a:spcBef>
              <a:spcAft>
                <a:spcPts val="0"/>
              </a:spcAft>
              <a:buClr>
                <a:srgbClr val="000000"/>
              </a:buClr>
              <a:buSzPts val="2800"/>
              <a:buFont typeface="Arial"/>
              <a:buNone/>
            </a:pPr>
            <a:endParaRPr sz="1200" b="0" i="0" u="none" strike="noStrike" cap="none" dirty="0">
              <a:solidFill>
                <a:schemeClr val="dk1"/>
              </a:solidFill>
              <a:ea typeface="Calibri"/>
              <a:cs typeface="Calibri"/>
              <a:sym typeface="Calibri"/>
            </a:endParaRPr>
          </a:p>
          <a:p>
            <a:pPr marL="457200" marR="0" lvl="0" indent="-304800" algn="l" rtl="0">
              <a:lnSpc>
                <a:spcPct val="100000"/>
              </a:lnSpc>
              <a:spcBef>
                <a:spcPts val="0"/>
              </a:spcBef>
              <a:spcAft>
                <a:spcPts val="0"/>
              </a:spcAft>
              <a:buClr>
                <a:srgbClr val="6D9EEB"/>
              </a:buClr>
              <a:buSzPts val="1200"/>
              <a:buFont typeface="Arial"/>
              <a:buChar char="■"/>
            </a:pPr>
            <a:r>
              <a:rPr lang="en-US" sz="1200" dirty="0">
                <a:solidFill>
                  <a:schemeClr val="dk1"/>
                </a:solidFill>
                <a:ea typeface="Calibri"/>
                <a:cs typeface="Calibri"/>
                <a:sym typeface="Calibri"/>
              </a:rPr>
              <a:t>Threshold</a:t>
            </a:r>
          </a:p>
          <a:p>
            <a:pPr marL="152400" marR="0" lvl="0" algn="l" rtl="0">
              <a:lnSpc>
                <a:spcPct val="100000"/>
              </a:lnSpc>
              <a:spcBef>
                <a:spcPts val="0"/>
              </a:spcBef>
              <a:spcAft>
                <a:spcPts val="0"/>
              </a:spcAft>
              <a:buClr>
                <a:srgbClr val="6D9EEB"/>
              </a:buClr>
              <a:buSzPts val="1200"/>
            </a:pPr>
            <a:r>
              <a:rPr lang="en-US" sz="1200" b="0" i="0" u="none" strike="noStrike" cap="none" dirty="0">
                <a:solidFill>
                  <a:schemeClr val="dk1"/>
                </a:solidFill>
                <a:ea typeface="Calibri"/>
                <a:cs typeface="Calibri"/>
                <a:sym typeface="Calibri"/>
              </a:rPr>
              <a:t>-- </a:t>
            </a:r>
            <a:r>
              <a:rPr lang="en-US" sz="1200" dirty="0">
                <a:solidFill>
                  <a:schemeClr val="dk1"/>
                </a:solidFill>
                <a:ea typeface="Calibri"/>
                <a:cs typeface="Calibri"/>
                <a:sym typeface="Calibri"/>
              </a:rPr>
              <a:t>     TPR = FPR</a:t>
            </a:r>
            <a:endParaRPr sz="1200" b="0" i="0" u="none" strike="noStrike" cap="none" dirty="0">
              <a:solidFill>
                <a:schemeClr val="dk1"/>
              </a:solidFill>
              <a:ea typeface="Calibri"/>
              <a:cs typeface="Calibri"/>
              <a:sym typeface="Calibri"/>
            </a:endParaRPr>
          </a:p>
          <a:p>
            <a:pPr marL="152400" marR="0" lvl="0" algn="l" rtl="0">
              <a:lnSpc>
                <a:spcPct val="100000"/>
              </a:lnSpc>
              <a:spcBef>
                <a:spcPts val="0"/>
              </a:spcBef>
              <a:spcAft>
                <a:spcPts val="0"/>
              </a:spcAft>
              <a:buClr>
                <a:srgbClr val="D47435"/>
              </a:buClr>
              <a:buSzPts val="1200"/>
            </a:pPr>
            <a:endParaRPr sz="1200" b="0" i="0" u="none" strike="noStrike" cap="none" dirty="0">
              <a:solidFill>
                <a:schemeClr val="dk1"/>
              </a:solidFill>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ea typeface="Calibri"/>
                <a:cs typeface="Calibri"/>
                <a:sym typeface="Calibri"/>
              </a:rPr>
              <a:t>   </a:t>
            </a:r>
            <a:endParaRPr sz="1200" b="0" i="0" u="none" strike="noStrike" cap="none" dirty="0">
              <a:solidFill>
                <a:schemeClr val="dk1"/>
              </a:solidFill>
              <a:ea typeface="Calibri"/>
              <a:cs typeface="Calibri"/>
              <a:sym typeface="Calibri"/>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2"/>
              </a:solidFill>
              <a:ea typeface="Calibri"/>
              <a:cs typeface="Calibri"/>
              <a:sym typeface="Calibri"/>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ea typeface="Calibri"/>
              <a:cs typeface="Calibri"/>
              <a:sym typeface="Calibri"/>
            </a:endParaRPr>
          </a:p>
        </p:txBody>
      </p:sp>
    </p:spTree>
    <p:extLst>
      <p:ext uri="{BB962C8B-B14F-4D97-AF65-F5344CB8AC3E}">
        <p14:creationId xmlns:p14="http://schemas.microsoft.com/office/powerpoint/2010/main" val="3334817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29AE-5425-4512-8B49-3EC8E288D489}"/>
              </a:ext>
            </a:extLst>
          </p:cNvPr>
          <p:cNvSpPr>
            <a:spLocks noGrp="1"/>
          </p:cNvSpPr>
          <p:nvPr>
            <p:ph type="title"/>
          </p:nvPr>
        </p:nvSpPr>
        <p:spPr/>
        <p:txBody>
          <a:bodyPr>
            <a:normAutofit fontScale="90000"/>
          </a:bodyPr>
          <a:lstStyle/>
          <a:p>
            <a:br>
              <a:rPr lang="en-US" b="1" dirty="0"/>
            </a:br>
            <a:r>
              <a:rPr lang="en-US" sz="4900" dirty="0"/>
              <a:t>Quadratic Discriminant Analysis (QDA)</a:t>
            </a:r>
            <a:br>
              <a:rPr lang="en-US" b="1" dirty="0"/>
            </a:br>
            <a:endParaRPr lang="en-US" dirty="0"/>
          </a:p>
        </p:txBody>
      </p:sp>
      <p:sp>
        <p:nvSpPr>
          <p:cNvPr id="3" name="Content Placeholder 2">
            <a:extLst>
              <a:ext uri="{FF2B5EF4-FFF2-40B4-BE49-F238E27FC236}">
                <a16:creationId xmlns:a16="http://schemas.microsoft.com/office/drawing/2014/main" id="{976D1FFC-78DA-4C9A-9D95-0998CEC84721}"/>
              </a:ext>
            </a:extLst>
          </p:cNvPr>
          <p:cNvSpPr>
            <a:spLocks noGrp="1"/>
          </p:cNvSpPr>
          <p:nvPr>
            <p:ph idx="1"/>
          </p:nvPr>
        </p:nvSpPr>
        <p:spPr/>
        <p:txBody>
          <a:bodyPr/>
          <a:lstStyle/>
          <a:p>
            <a:pPr>
              <a:buFont typeface="Arial" panose="020B0604020202020204" pitchFamily="34" charset="0"/>
              <a:buChar char="•"/>
            </a:pPr>
            <a:r>
              <a:rPr lang="en-US" dirty="0"/>
              <a:t>What is QDA?</a:t>
            </a:r>
          </a:p>
          <a:p>
            <a:pPr>
              <a:buFont typeface="Arial" panose="020B0604020202020204" pitchFamily="34" charset="0"/>
              <a:buChar char="•"/>
            </a:pPr>
            <a:r>
              <a:rPr lang="en-US" dirty="0"/>
              <a:t>Bias-Variance Trade-off</a:t>
            </a:r>
          </a:p>
          <a:p>
            <a:pPr>
              <a:buFont typeface="Arial" panose="020B0604020202020204" pitchFamily="34" charset="0"/>
              <a:buChar char="•"/>
            </a:pPr>
            <a:r>
              <a:rPr lang="en-US" dirty="0"/>
              <a:t>Comparison with LDA</a:t>
            </a:r>
          </a:p>
          <a:p>
            <a:endParaRPr lang="en-US" dirty="0"/>
          </a:p>
          <a:p>
            <a:endParaRPr lang="en-US" dirty="0"/>
          </a:p>
        </p:txBody>
      </p:sp>
    </p:spTree>
    <p:extLst>
      <p:ext uri="{BB962C8B-B14F-4D97-AF65-F5344CB8AC3E}">
        <p14:creationId xmlns:p14="http://schemas.microsoft.com/office/powerpoint/2010/main" val="1990161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460C-95F6-4199-AC31-02A8F1DF0FF0}"/>
              </a:ext>
            </a:extLst>
          </p:cNvPr>
          <p:cNvSpPr>
            <a:spLocks noGrp="1"/>
          </p:cNvSpPr>
          <p:nvPr>
            <p:ph type="title"/>
          </p:nvPr>
        </p:nvSpPr>
        <p:spPr/>
        <p:txBody>
          <a:bodyPr>
            <a:normAutofit fontScale="90000"/>
          </a:bodyPr>
          <a:lstStyle/>
          <a:p>
            <a:br>
              <a:rPr lang="en-US" dirty="0"/>
            </a:br>
            <a:r>
              <a:rPr lang="en-US" dirty="0"/>
              <a:t>Comparison between LDA and QDA</a:t>
            </a:r>
            <a:br>
              <a:rPr lang="en-US" dirty="0"/>
            </a:br>
            <a:endParaRPr lang="en-US" dirty="0"/>
          </a:p>
        </p:txBody>
      </p:sp>
      <p:pic>
        <p:nvPicPr>
          <p:cNvPr id="5" name="Content Placeholder 4">
            <a:extLst>
              <a:ext uri="{FF2B5EF4-FFF2-40B4-BE49-F238E27FC236}">
                <a16:creationId xmlns:a16="http://schemas.microsoft.com/office/drawing/2014/main" id="{18E05618-27DD-41F1-976C-FB8350A5B0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8633" y="1572374"/>
            <a:ext cx="8192094" cy="3464895"/>
          </a:xfrm>
        </p:spPr>
      </p:pic>
      <p:sp>
        <p:nvSpPr>
          <p:cNvPr id="3" name="Google Shape;211;p24">
            <a:extLst>
              <a:ext uri="{FF2B5EF4-FFF2-40B4-BE49-F238E27FC236}">
                <a16:creationId xmlns:a16="http://schemas.microsoft.com/office/drawing/2014/main" id="{59872C1C-6154-CCBB-A72C-8A159652BEDC}"/>
              </a:ext>
            </a:extLst>
          </p:cNvPr>
          <p:cNvSpPr txBox="1"/>
          <p:nvPr/>
        </p:nvSpPr>
        <p:spPr>
          <a:xfrm>
            <a:off x="1969613" y="5037269"/>
            <a:ext cx="6570134" cy="77485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dirty="0">
                <a:solidFill>
                  <a:schemeClr val="dk1"/>
                </a:solidFill>
                <a:ea typeface="Calibri"/>
                <a:cs typeface="Calibri"/>
                <a:sym typeface="Calibri"/>
              </a:rPr>
              <a:t>Figure 6: A Graph Illustrating Decision Boundaries: Linear (Bayes, LDA) on the Left and Non-Linear (QDA) on the Right.</a:t>
            </a:r>
          </a:p>
        </p:txBody>
      </p:sp>
      <p:sp>
        <p:nvSpPr>
          <p:cNvPr id="7" name="Google Shape;234;p27">
            <a:extLst>
              <a:ext uri="{FF2B5EF4-FFF2-40B4-BE49-F238E27FC236}">
                <a16:creationId xmlns:a16="http://schemas.microsoft.com/office/drawing/2014/main" id="{38F55F58-EF67-D56A-1F75-5D27B7B349FA}"/>
              </a:ext>
            </a:extLst>
          </p:cNvPr>
          <p:cNvSpPr txBox="1"/>
          <p:nvPr/>
        </p:nvSpPr>
        <p:spPr>
          <a:xfrm>
            <a:off x="9229214" y="2360849"/>
            <a:ext cx="2246100" cy="1956403"/>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1000"/>
              </a:spcBef>
              <a:spcAft>
                <a:spcPts val="0"/>
              </a:spcAft>
              <a:buClr>
                <a:srgbClr val="000000"/>
              </a:buClr>
              <a:buSzPts val="2800"/>
              <a:buFont typeface="Arial"/>
              <a:buNone/>
            </a:pPr>
            <a:endParaRPr sz="1200" b="0" i="0" u="none" strike="noStrike" cap="none" dirty="0">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rgbClr val="6D9EEB"/>
              </a:buClr>
              <a:buSzPts val="1200"/>
              <a:buFont typeface="Arial"/>
              <a:buChar char="■"/>
            </a:pPr>
            <a:r>
              <a:rPr lang="en-US" sz="1200" dirty="0">
                <a:solidFill>
                  <a:schemeClr val="dk1"/>
                </a:solidFill>
                <a:latin typeface="Calibri"/>
                <a:ea typeface="Calibri"/>
                <a:cs typeface="Calibri"/>
                <a:sym typeface="Calibri"/>
              </a:rPr>
              <a:t>Class 1 (points)</a:t>
            </a:r>
            <a:endParaRPr sz="1200" b="0" i="0" u="none" strike="noStrike" cap="none" dirty="0">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rgbClr val="D47435"/>
              </a:buClr>
              <a:buSzPts val="1200"/>
              <a:buFont typeface="Arial"/>
              <a:buChar char="■"/>
            </a:pPr>
            <a:r>
              <a:rPr lang="en-US" sz="1200" dirty="0">
                <a:solidFill>
                  <a:schemeClr val="dk1"/>
                </a:solidFill>
                <a:latin typeface="Calibri"/>
                <a:ea typeface="Calibri"/>
                <a:cs typeface="Calibri"/>
                <a:sym typeface="Calibri"/>
              </a:rPr>
              <a:t>Class 2 (points)</a:t>
            </a:r>
            <a:endParaRPr sz="1200" dirty="0">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rgbClr val="8E7CC3"/>
              </a:buClr>
              <a:buSzPts val="1200"/>
              <a:buFont typeface="Calibri"/>
              <a:buChar char="■"/>
            </a:pPr>
            <a:r>
              <a:rPr lang="en-US" sz="1200" dirty="0">
                <a:solidFill>
                  <a:schemeClr val="dk1"/>
                </a:solidFill>
                <a:latin typeface="Calibri"/>
                <a:ea typeface="Calibri"/>
                <a:cs typeface="Calibri"/>
                <a:sym typeface="Calibri"/>
              </a:rPr>
              <a:t>Bayes (dotted line)</a:t>
            </a:r>
            <a:endParaRPr sz="1200" dirty="0">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rgbClr val="3C3C3B"/>
              </a:buClr>
              <a:buSzPts val="1200"/>
              <a:buFont typeface="Calibri"/>
              <a:buChar char="■"/>
            </a:pPr>
            <a:r>
              <a:rPr lang="en-US" sz="1200" dirty="0">
                <a:solidFill>
                  <a:schemeClr val="dk1"/>
                </a:solidFill>
                <a:latin typeface="Calibri"/>
                <a:ea typeface="Calibri"/>
                <a:cs typeface="Calibri"/>
                <a:sym typeface="Calibri"/>
              </a:rPr>
              <a:t>LDA ( dotted line)</a:t>
            </a:r>
            <a:endParaRPr sz="1200" dirty="0">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accent2"/>
              </a:buClr>
              <a:buSzPts val="1200"/>
              <a:buFont typeface="Calibri"/>
              <a:buChar char="■"/>
            </a:pPr>
            <a:r>
              <a:rPr lang="en-US" sz="1200" dirty="0">
                <a:solidFill>
                  <a:schemeClr val="dk1"/>
                </a:solidFill>
                <a:latin typeface="Calibri"/>
                <a:ea typeface="Calibri"/>
                <a:cs typeface="Calibri"/>
                <a:sym typeface="Calibri"/>
              </a:rPr>
              <a:t>QDA (solid line)</a:t>
            </a:r>
            <a:endParaRPr sz="12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2"/>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4631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5A407-3D81-4AF6-9D1F-BB56DCE610AA}"/>
              </a:ext>
            </a:extLst>
          </p:cNvPr>
          <p:cNvSpPr>
            <a:spLocks noGrp="1"/>
          </p:cNvSpPr>
          <p:nvPr>
            <p:ph type="title"/>
          </p:nvPr>
        </p:nvSpPr>
        <p:spPr/>
        <p:txBody>
          <a:bodyPr/>
          <a:lstStyle/>
          <a:p>
            <a:r>
              <a:rPr lang="en-US" dirty="0"/>
              <a:t>Comparison of Classification Methods</a:t>
            </a:r>
          </a:p>
        </p:txBody>
      </p:sp>
      <p:sp>
        <p:nvSpPr>
          <p:cNvPr id="3" name="Text Placeholder 2">
            <a:extLst>
              <a:ext uri="{FF2B5EF4-FFF2-40B4-BE49-F238E27FC236}">
                <a16:creationId xmlns:a16="http://schemas.microsoft.com/office/drawing/2014/main" id="{D9AE0B00-02F2-49E5-BFCD-3B281CCAF076}"/>
              </a:ext>
            </a:extLst>
          </p:cNvPr>
          <p:cNvSpPr>
            <a:spLocks noGrp="1"/>
          </p:cNvSpPr>
          <p:nvPr>
            <p:ph type="body" idx="1"/>
          </p:nvPr>
        </p:nvSpPr>
        <p:spPr/>
        <p:txBody>
          <a:bodyPr/>
          <a:lstStyle/>
          <a:p>
            <a:r>
              <a:rPr lang="en-US" dirty="0"/>
              <a:t>Logistic Regression &amp; LDA</a:t>
            </a:r>
          </a:p>
          <a:p>
            <a:r>
              <a:rPr lang="en-US" dirty="0"/>
              <a:t>K-Nearest Neighbors(KNN)</a:t>
            </a:r>
          </a:p>
          <a:p>
            <a:r>
              <a:rPr lang="en-US" dirty="0"/>
              <a:t>Quadratic Discriminant Analysis(QDA)</a:t>
            </a:r>
          </a:p>
        </p:txBody>
      </p:sp>
    </p:spTree>
    <p:extLst>
      <p:ext uri="{BB962C8B-B14F-4D97-AF65-F5344CB8AC3E}">
        <p14:creationId xmlns:p14="http://schemas.microsoft.com/office/powerpoint/2010/main" val="976948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7D87-DC35-9E41-DF67-84789CF743E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2863843-60B5-5221-6850-75E2BDA3A32A}"/>
              </a:ext>
            </a:extLst>
          </p:cNvPr>
          <p:cNvSpPr>
            <a:spLocks noGrp="1"/>
          </p:cNvSpPr>
          <p:nvPr>
            <p:ph idx="1"/>
          </p:nvPr>
        </p:nvSpPr>
        <p:spPr/>
        <p:txBody>
          <a:bodyPr/>
          <a:lstStyle/>
          <a:p>
            <a:r>
              <a:rPr lang="en-US" dirty="0"/>
              <a:t>Importance of Logistic Regression</a:t>
            </a:r>
          </a:p>
          <a:p>
            <a:r>
              <a:rPr lang="en-US" dirty="0"/>
              <a:t>Binary Classification Problems</a:t>
            </a:r>
          </a:p>
          <a:p>
            <a:r>
              <a:rPr lang="en-US" dirty="0"/>
              <a:t>Bays Classifier &amp; LDA</a:t>
            </a:r>
          </a:p>
          <a:p>
            <a:r>
              <a:rPr lang="en-US" dirty="0"/>
              <a:t>QDA &amp; KNN</a:t>
            </a:r>
          </a:p>
          <a:p>
            <a:endParaRPr lang="en-US" dirty="0"/>
          </a:p>
          <a:p>
            <a:endParaRPr lang="en-US" dirty="0"/>
          </a:p>
          <a:p>
            <a:endParaRPr lang="en-US" dirty="0"/>
          </a:p>
        </p:txBody>
      </p:sp>
    </p:spTree>
    <p:extLst>
      <p:ext uri="{BB962C8B-B14F-4D97-AF65-F5344CB8AC3E}">
        <p14:creationId xmlns:p14="http://schemas.microsoft.com/office/powerpoint/2010/main" val="2335570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4793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1800"/>
              <a:buNone/>
            </a:pPr>
            <a:r>
              <a:rPr lang="en-US" dirty="0"/>
              <a:t>Contents</a:t>
            </a:r>
            <a:endParaRPr dirty="0"/>
          </a:p>
        </p:txBody>
      </p:sp>
      <p:sp>
        <p:nvSpPr>
          <p:cNvPr id="142" name="Google Shape;142;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r>
              <a:rPr lang="en-US" dirty="0"/>
              <a:t>Introduction to Classification</a:t>
            </a:r>
            <a:endParaRPr dirty="0"/>
          </a:p>
          <a:p>
            <a:r>
              <a:rPr lang="en-US" dirty="0"/>
              <a:t>Logistic Regression</a:t>
            </a:r>
            <a:endParaRPr dirty="0"/>
          </a:p>
          <a:p>
            <a:r>
              <a:rPr lang="en-US" dirty="0"/>
              <a:t>Multiple Logistic Regression</a:t>
            </a:r>
          </a:p>
          <a:p>
            <a:r>
              <a:rPr lang="en-US" dirty="0"/>
              <a:t>Bayes Classifier</a:t>
            </a:r>
            <a:endParaRPr dirty="0"/>
          </a:p>
          <a:p>
            <a:r>
              <a:rPr lang="en-US" dirty="0"/>
              <a:t>LDA, QDA and KNN</a:t>
            </a:r>
            <a:endParaRPr dirty="0"/>
          </a:p>
          <a:p>
            <a:pPr marL="457200" lvl="0" indent="-228600" algn="l" rtl="0">
              <a:lnSpc>
                <a:spcPct val="90000"/>
              </a:lnSpc>
              <a:spcBef>
                <a:spcPts val="1000"/>
              </a:spcBef>
              <a:spcAft>
                <a:spcPts val="0"/>
              </a:spcAft>
              <a:buClr>
                <a:schemeClr val="dk1"/>
              </a:buClr>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030D-64F2-750D-E7CF-D85D70DAA38B}"/>
              </a:ext>
            </a:extLst>
          </p:cNvPr>
          <p:cNvSpPr>
            <a:spLocks noGrp="1"/>
          </p:cNvSpPr>
          <p:nvPr>
            <p:ph type="title"/>
          </p:nvPr>
        </p:nvSpPr>
        <p:spPr/>
        <p:txBody>
          <a:bodyPr/>
          <a:lstStyle/>
          <a:p>
            <a:r>
              <a:rPr lang="en-US" dirty="0"/>
              <a:t>Introduction to Classification </a:t>
            </a:r>
          </a:p>
        </p:txBody>
      </p:sp>
      <p:sp>
        <p:nvSpPr>
          <p:cNvPr id="3" name="Content Placeholder 2">
            <a:extLst>
              <a:ext uri="{FF2B5EF4-FFF2-40B4-BE49-F238E27FC236}">
                <a16:creationId xmlns:a16="http://schemas.microsoft.com/office/drawing/2014/main" id="{05C5DD71-32CD-0C47-99CF-C60E177270FF}"/>
              </a:ext>
            </a:extLst>
          </p:cNvPr>
          <p:cNvSpPr>
            <a:spLocks noGrp="1"/>
          </p:cNvSpPr>
          <p:nvPr>
            <p:ph sz="half" idx="1"/>
          </p:nvPr>
        </p:nvSpPr>
        <p:spPr/>
        <p:txBody>
          <a:bodyPr/>
          <a:lstStyle/>
          <a:p>
            <a:r>
              <a:rPr lang="en-US" dirty="0"/>
              <a:t>Background</a:t>
            </a:r>
          </a:p>
          <a:p>
            <a:r>
              <a:rPr lang="en-US" dirty="0"/>
              <a:t>Comparison</a:t>
            </a:r>
          </a:p>
          <a:p>
            <a:r>
              <a:rPr lang="en-US" dirty="0"/>
              <a:t>Generally Binary Outcomes</a:t>
            </a:r>
          </a:p>
          <a:p>
            <a:r>
              <a:rPr lang="en-US" dirty="0"/>
              <a:t>For Example: Weather, Default</a:t>
            </a:r>
          </a:p>
          <a:p>
            <a:endParaRPr lang="en-US" dirty="0"/>
          </a:p>
          <a:p>
            <a:endParaRPr lang="en-US" dirty="0"/>
          </a:p>
        </p:txBody>
      </p:sp>
      <p:pic>
        <p:nvPicPr>
          <p:cNvPr id="5" name="Google Shape;150;p17" descr="A screenshot of a graph&#10;&#10;Description automatically generated">
            <a:extLst>
              <a:ext uri="{FF2B5EF4-FFF2-40B4-BE49-F238E27FC236}">
                <a16:creationId xmlns:a16="http://schemas.microsoft.com/office/drawing/2014/main" id="{C7D9FD61-DF37-B561-3E7A-C348268A5B9D}"/>
              </a:ext>
            </a:extLst>
          </p:cNvPr>
          <p:cNvPicPr preferRelativeResize="0">
            <a:picLocks noGrp="1"/>
          </p:cNvPicPr>
          <p:nvPr>
            <p:ph sz="half" idx="2"/>
          </p:nvPr>
        </p:nvPicPr>
        <p:blipFill rotWithShape="1">
          <a:blip r:embed="rId3">
            <a:alphaModFix/>
          </a:blip>
          <a:srcRect/>
          <a:stretch/>
        </p:blipFill>
        <p:spPr>
          <a:xfrm>
            <a:off x="6172200" y="1883241"/>
            <a:ext cx="5181600" cy="4236106"/>
          </a:xfrm>
          <a:prstGeom prst="rect">
            <a:avLst/>
          </a:prstGeom>
          <a:noFill/>
          <a:ln>
            <a:noFill/>
          </a:ln>
        </p:spPr>
      </p:pic>
      <p:sp>
        <p:nvSpPr>
          <p:cNvPr id="6" name="Google Shape;151;p17">
            <a:extLst>
              <a:ext uri="{FF2B5EF4-FFF2-40B4-BE49-F238E27FC236}">
                <a16:creationId xmlns:a16="http://schemas.microsoft.com/office/drawing/2014/main" id="{D59CB856-7E38-E49E-6A14-2EA10F74DEB4}"/>
              </a:ext>
            </a:extLst>
          </p:cNvPr>
          <p:cNvSpPr txBox="1"/>
          <p:nvPr/>
        </p:nvSpPr>
        <p:spPr>
          <a:xfrm>
            <a:off x="7144541" y="6311900"/>
            <a:ext cx="4353554" cy="52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dirty="0">
                <a:solidFill>
                  <a:schemeClr val="dk1"/>
                </a:solidFill>
                <a:ea typeface="Calibri"/>
                <a:cs typeface="Calibri"/>
                <a:sym typeface="Calibri"/>
              </a:rPr>
              <a:t>Figure 1: Regression vs Classification</a:t>
            </a:r>
            <a:endParaRPr sz="1600" b="0" i="0" u="none" strike="noStrike" cap="none" dirty="0">
              <a:solidFill>
                <a:schemeClr val="dk1"/>
              </a:solidFill>
              <a:ea typeface="Calibri"/>
              <a:cs typeface="Calibri"/>
              <a:sym typeface="Calibri"/>
            </a:endParaRPr>
          </a:p>
        </p:txBody>
      </p:sp>
    </p:spTree>
    <p:extLst>
      <p:ext uri="{BB962C8B-B14F-4D97-AF65-F5344CB8AC3E}">
        <p14:creationId xmlns:p14="http://schemas.microsoft.com/office/powerpoint/2010/main" val="1646980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2833-CEBB-680A-EB8A-0C0CDEF3D5BA}"/>
              </a:ext>
            </a:extLst>
          </p:cNvPr>
          <p:cNvSpPr>
            <a:spLocks noGrp="1"/>
          </p:cNvSpPr>
          <p:nvPr>
            <p:ph type="title"/>
          </p:nvPr>
        </p:nvSpPr>
        <p:spPr/>
        <p:txBody>
          <a:bodyPr/>
          <a:lstStyle/>
          <a:p>
            <a:r>
              <a:rPr lang="en-US" dirty="0"/>
              <a:t>Why Not Linear Regression?</a:t>
            </a:r>
          </a:p>
        </p:txBody>
      </p:sp>
      <p:sp>
        <p:nvSpPr>
          <p:cNvPr id="3" name="Content Placeholder 2">
            <a:extLst>
              <a:ext uri="{FF2B5EF4-FFF2-40B4-BE49-F238E27FC236}">
                <a16:creationId xmlns:a16="http://schemas.microsoft.com/office/drawing/2014/main" id="{26ADE0CC-EC2F-51FA-58E9-F8E415C7DF72}"/>
              </a:ext>
            </a:extLst>
          </p:cNvPr>
          <p:cNvSpPr>
            <a:spLocks noGrp="1"/>
          </p:cNvSpPr>
          <p:nvPr>
            <p:ph idx="1"/>
          </p:nvPr>
        </p:nvSpPr>
        <p:spPr/>
        <p:txBody>
          <a:bodyPr/>
          <a:lstStyle/>
          <a:p>
            <a:r>
              <a:rPr lang="en-US" dirty="0"/>
              <a:t>Ordering Issue</a:t>
            </a:r>
          </a:p>
          <a:p>
            <a:r>
              <a:rPr lang="en-US" dirty="0"/>
              <a:t>Encoding Issue</a:t>
            </a:r>
          </a:p>
          <a:p>
            <a:r>
              <a:rPr lang="en-US" dirty="0"/>
              <a:t>Natural Ordering Scenario</a:t>
            </a:r>
          </a:p>
          <a:p>
            <a:r>
              <a:rPr lang="en-US" dirty="0"/>
              <a:t>Binary Response Scenario</a:t>
            </a:r>
          </a:p>
          <a:p>
            <a:r>
              <a:rPr lang="en-US" dirty="0"/>
              <a:t>Multiple Categories Issue</a:t>
            </a:r>
          </a:p>
          <a:p>
            <a:endParaRPr lang="en-US" dirty="0"/>
          </a:p>
        </p:txBody>
      </p:sp>
    </p:spTree>
    <p:extLst>
      <p:ext uri="{BB962C8B-B14F-4D97-AF65-F5344CB8AC3E}">
        <p14:creationId xmlns:p14="http://schemas.microsoft.com/office/powerpoint/2010/main" val="68432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69F5-2E57-0BD9-6672-8BF96A00599C}"/>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4610DBD7-04F1-ED2E-4945-A38F48F37AFA}"/>
              </a:ext>
            </a:extLst>
          </p:cNvPr>
          <p:cNvSpPr>
            <a:spLocks noGrp="1"/>
          </p:cNvSpPr>
          <p:nvPr>
            <p:ph sz="half" idx="1"/>
          </p:nvPr>
        </p:nvSpPr>
        <p:spPr/>
        <p:txBody>
          <a:bodyPr/>
          <a:lstStyle/>
          <a:p>
            <a:r>
              <a:rPr lang="en-US" dirty="0"/>
              <a:t>Binary Decisions</a:t>
            </a:r>
          </a:p>
          <a:p>
            <a:r>
              <a:rPr lang="en-US" dirty="0"/>
              <a:t>Probabilities</a:t>
            </a:r>
          </a:p>
          <a:p>
            <a:r>
              <a:rPr lang="en-US" dirty="0"/>
              <a:t>Likelihood of an Event</a:t>
            </a:r>
          </a:p>
          <a:p>
            <a:r>
              <a:rPr lang="en-US" dirty="0"/>
              <a:t>Uses Log-Odds</a:t>
            </a:r>
          </a:p>
          <a:p>
            <a:endParaRPr lang="en-US" dirty="0"/>
          </a:p>
        </p:txBody>
      </p:sp>
      <p:pic>
        <p:nvPicPr>
          <p:cNvPr id="5" name="Google Shape;159;p18" descr="A screenshot of a black background&#10;&#10;Description automatically generated">
            <a:extLst>
              <a:ext uri="{FF2B5EF4-FFF2-40B4-BE49-F238E27FC236}">
                <a16:creationId xmlns:a16="http://schemas.microsoft.com/office/drawing/2014/main" id="{A24C2F89-2B72-5A7B-D4FA-B01FC55451EB}"/>
              </a:ext>
            </a:extLst>
          </p:cNvPr>
          <p:cNvPicPr preferRelativeResize="0">
            <a:picLocks noGrp="1"/>
          </p:cNvPicPr>
          <p:nvPr>
            <p:ph sz="half" idx="2"/>
          </p:nvPr>
        </p:nvPicPr>
        <p:blipFill rotWithShape="1">
          <a:blip r:embed="rId3">
            <a:alphaModFix/>
          </a:blip>
          <a:srcRect/>
          <a:stretch/>
        </p:blipFill>
        <p:spPr>
          <a:xfrm>
            <a:off x="7745601" y="1825625"/>
            <a:ext cx="2034798" cy="4351338"/>
          </a:xfrm>
          <a:prstGeom prst="rect">
            <a:avLst/>
          </a:prstGeom>
          <a:noFill/>
          <a:ln>
            <a:noFill/>
          </a:ln>
        </p:spPr>
      </p:pic>
      <p:sp>
        <p:nvSpPr>
          <p:cNvPr id="6" name="Google Shape;160;p18">
            <a:extLst>
              <a:ext uri="{FF2B5EF4-FFF2-40B4-BE49-F238E27FC236}">
                <a16:creationId xmlns:a16="http://schemas.microsoft.com/office/drawing/2014/main" id="{018A85D1-28DB-E3D8-5FC3-3581C7EEE6DC}"/>
              </a:ext>
            </a:extLst>
          </p:cNvPr>
          <p:cNvSpPr txBox="1"/>
          <p:nvPr/>
        </p:nvSpPr>
        <p:spPr>
          <a:xfrm>
            <a:off x="6096000" y="6229625"/>
            <a:ext cx="5648953" cy="52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dirty="0">
                <a:solidFill>
                  <a:schemeClr val="dk1"/>
                </a:solidFill>
                <a:ea typeface="Calibri"/>
                <a:cs typeface="Calibri"/>
                <a:sym typeface="Calibri"/>
              </a:rPr>
              <a:t>Figure 2: Box Plot of Balance of Default and Non </a:t>
            </a:r>
            <a:r>
              <a:rPr lang="en-US" sz="1600" dirty="0">
                <a:solidFill>
                  <a:schemeClr val="dk1"/>
                </a:solidFill>
                <a:ea typeface="Calibri"/>
                <a:cs typeface="Calibri"/>
                <a:sym typeface="Calibri"/>
              </a:rPr>
              <a:t>D</a:t>
            </a:r>
            <a:r>
              <a:rPr lang="en-US" sz="1600" b="0" i="0" u="none" strike="noStrike" cap="none" dirty="0">
                <a:solidFill>
                  <a:schemeClr val="dk1"/>
                </a:solidFill>
                <a:ea typeface="Calibri"/>
                <a:cs typeface="Calibri"/>
                <a:sym typeface="Calibri"/>
              </a:rPr>
              <a:t>efault </a:t>
            </a:r>
            <a:r>
              <a:rPr lang="en-US" sz="1600" dirty="0">
                <a:solidFill>
                  <a:schemeClr val="dk1"/>
                </a:solidFill>
                <a:ea typeface="Calibri"/>
                <a:cs typeface="Calibri"/>
                <a:sym typeface="Calibri"/>
              </a:rPr>
              <a:t>G</a:t>
            </a:r>
            <a:r>
              <a:rPr lang="en-US" sz="1600" b="0" i="0" u="none" strike="noStrike" cap="none" dirty="0">
                <a:solidFill>
                  <a:schemeClr val="dk1"/>
                </a:solidFill>
                <a:ea typeface="Calibri"/>
                <a:cs typeface="Calibri"/>
                <a:sym typeface="Calibri"/>
              </a:rPr>
              <a:t>roups</a:t>
            </a:r>
            <a:endParaRPr sz="1600" b="0" i="0" u="none" strike="noStrike" cap="none" dirty="0">
              <a:solidFill>
                <a:schemeClr val="dk1"/>
              </a:solidFill>
              <a:ea typeface="Calibri"/>
              <a:cs typeface="Calibri"/>
              <a:sym typeface="Calibri"/>
            </a:endParaRPr>
          </a:p>
        </p:txBody>
      </p:sp>
      <p:sp>
        <p:nvSpPr>
          <p:cNvPr id="7" name="Google Shape;161;p18">
            <a:extLst>
              <a:ext uri="{FF2B5EF4-FFF2-40B4-BE49-F238E27FC236}">
                <a16:creationId xmlns:a16="http://schemas.microsoft.com/office/drawing/2014/main" id="{E8260BC0-D944-AD57-87A7-97A2A054F7B1}"/>
              </a:ext>
            </a:extLst>
          </p:cNvPr>
          <p:cNvSpPr txBox="1"/>
          <p:nvPr/>
        </p:nvSpPr>
        <p:spPr>
          <a:xfrm>
            <a:off x="10009021" y="2808075"/>
            <a:ext cx="1497300" cy="1402405"/>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1000"/>
              </a:spcBef>
              <a:spcAft>
                <a:spcPts val="0"/>
              </a:spcAft>
              <a:buClr>
                <a:srgbClr val="000000"/>
              </a:buClr>
              <a:buSzPts val="2800"/>
              <a:buFont typeface="Arial"/>
              <a:buNone/>
            </a:pPr>
            <a:endParaRPr sz="1200" b="0" i="0" u="none" strike="noStrike" cap="none" dirty="0">
              <a:solidFill>
                <a:schemeClr val="dk1"/>
              </a:solidFill>
              <a:ea typeface="Calibri"/>
              <a:cs typeface="Calibri"/>
              <a:sym typeface="Calibri"/>
            </a:endParaRPr>
          </a:p>
          <a:p>
            <a:pPr marL="457200" marR="0" lvl="0" indent="-304800" algn="l" rtl="0">
              <a:lnSpc>
                <a:spcPct val="100000"/>
              </a:lnSpc>
              <a:spcBef>
                <a:spcPts val="0"/>
              </a:spcBef>
              <a:spcAft>
                <a:spcPts val="0"/>
              </a:spcAft>
              <a:buClr>
                <a:srgbClr val="6D9EEB"/>
              </a:buClr>
              <a:buSzPts val="1200"/>
              <a:buFont typeface="Arial"/>
              <a:buChar char="■"/>
            </a:pPr>
            <a:r>
              <a:rPr lang="en-US" sz="1200" dirty="0">
                <a:solidFill>
                  <a:schemeClr val="dk1"/>
                </a:solidFill>
                <a:ea typeface="Calibri"/>
                <a:cs typeface="Calibri"/>
                <a:sym typeface="Calibri"/>
              </a:rPr>
              <a:t>Non-Default</a:t>
            </a:r>
            <a:endParaRPr sz="1200" b="0" i="0" u="none" strike="noStrike" cap="none" dirty="0">
              <a:solidFill>
                <a:schemeClr val="dk1"/>
              </a:solidFill>
              <a:ea typeface="Calibri"/>
              <a:cs typeface="Calibri"/>
              <a:sym typeface="Calibri"/>
            </a:endParaRPr>
          </a:p>
          <a:p>
            <a:pPr marL="457200" marR="0" lvl="0" indent="-304800" algn="l" rtl="0">
              <a:lnSpc>
                <a:spcPct val="100000"/>
              </a:lnSpc>
              <a:spcBef>
                <a:spcPts val="0"/>
              </a:spcBef>
              <a:spcAft>
                <a:spcPts val="0"/>
              </a:spcAft>
              <a:buClr>
                <a:srgbClr val="D47435"/>
              </a:buClr>
              <a:buSzPts val="1200"/>
              <a:buFont typeface="Arial"/>
              <a:buChar char="■"/>
            </a:pPr>
            <a:r>
              <a:rPr lang="en-US" sz="1200" dirty="0">
                <a:solidFill>
                  <a:schemeClr val="dk1"/>
                </a:solidFill>
                <a:ea typeface="Calibri"/>
                <a:cs typeface="Calibri"/>
                <a:sym typeface="Calibri"/>
              </a:rPr>
              <a:t>Default</a:t>
            </a:r>
            <a:endParaRPr sz="1200" b="0" i="0" u="none" strike="noStrike" cap="none" dirty="0">
              <a:solidFill>
                <a:schemeClr val="dk1"/>
              </a:solidFill>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ea typeface="Calibri"/>
                <a:cs typeface="Calibri"/>
                <a:sym typeface="Calibri"/>
              </a:rPr>
              <a:t>   </a:t>
            </a:r>
            <a:endParaRPr sz="1200" b="0" i="0" u="none" strike="noStrike" cap="none" dirty="0">
              <a:solidFill>
                <a:schemeClr val="dk1"/>
              </a:solidFill>
              <a:ea typeface="Calibri"/>
              <a:cs typeface="Calibri"/>
              <a:sym typeface="Calibri"/>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2"/>
              </a:solidFill>
              <a:ea typeface="Calibri"/>
              <a:cs typeface="Calibri"/>
              <a:sym typeface="Calibri"/>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ea typeface="Calibri"/>
              <a:cs typeface="Calibri"/>
              <a:sym typeface="Calibri"/>
            </a:endParaRPr>
          </a:p>
        </p:txBody>
      </p:sp>
    </p:spTree>
    <p:extLst>
      <p:ext uri="{BB962C8B-B14F-4D97-AF65-F5344CB8AC3E}">
        <p14:creationId xmlns:p14="http://schemas.microsoft.com/office/powerpoint/2010/main" val="4393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0120-583C-F44A-C90D-45D139F78C72}"/>
              </a:ext>
            </a:extLst>
          </p:cNvPr>
          <p:cNvSpPr>
            <a:spLocks noGrp="1"/>
          </p:cNvSpPr>
          <p:nvPr>
            <p:ph type="title"/>
          </p:nvPr>
        </p:nvSpPr>
        <p:spPr/>
        <p:txBody>
          <a:bodyPr/>
          <a:lstStyle/>
          <a:p>
            <a:r>
              <a:rPr lang="en-US" dirty="0"/>
              <a:t>Predicting Outcomes</a:t>
            </a:r>
          </a:p>
        </p:txBody>
      </p:sp>
      <p:sp>
        <p:nvSpPr>
          <p:cNvPr id="3" name="Content Placeholder 2">
            <a:extLst>
              <a:ext uri="{FF2B5EF4-FFF2-40B4-BE49-F238E27FC236}">
                <a16:creationId xmlns:a16="http://schemas.microsoft.com/office/drawing/2014/main" id="{CDD0FB62-840D-FB84-5978-4D8E00FA94B0}"/>
              </a:ext>
            </a:extLst>
          </p:cNvPr>
          <p:cNvSpPr>
            <a:spLocks noGrp="1"/>
          </p:cNvSpPr>
          <p:nvPr>
            <p:ph idx="1"/>
          </p:nvPr>
        </p:nvSpPr>
        <p:spPr/>
        <p:txBody>
          <a:bodyPr/>
          <a:lstStyle/>
          <a:p>
            <a:r>
              <a:rPr lang="en-US" dirty="0"/>
              <a:t>Estimates via Maximum Likelihood</a:t>
            </a:r>
          </a:p>
          <a:p>
            <a:r>
              <a:rPr lang="en-US" dirty="0"/>
              <a:t>Simple Interpretation</a:t>
            </a:r>
          </a:p>
          <a:p>
            <a:r>
              <a:rPr lang="en-US" dirty="0"/>
              <a:t>Clear Decision-Making</a:t>
            </a:r>
          </a:p>
          <a:p>
            <a:endParaRPr lang="en-US" dirty="0"/>
          </a:p>
        </p:txBody>
      </p:sp>
      <p:grpSp>
        <p:nvGrpSpPr>
          <p:cNvPr id="11" name="Google Shape;169;p19">
            <a:extLst>
              <a:ext uri="{FF2B5EF4-FFF2-40B4-BE49-F238E27FC236}">
                <a16:creationId xmlns:a16="http://schemas.microsoft.com/office/drawing/2014/main" id="{4ED29342-AC52-BE8D-0924-C8E11479F52B}"/>
              </a:ext>
            </a:extLst>
          </p:cNvPr>
          <p:cNvGrpSpPr/>
          <p:nvPr/>
        </p:nvGrpSpPr>
        <p:grpSpPr>
          <a:xfrm>
            <a:off x="7069477" y="1782287"/>
            <a:ext cx="3138240" cy="4438037"/>
            <a:chOff x="7837334" y="1825625"/>
            <a:chExt cx="2798502" cy="4302925"/>
          </a:xfrm>
        </p:grpSpPr>
        <p:pic>
          <p:nvPicPr>
            <p:cNvPr id="12" name="Google Shape;170;p19" descr="A graph with a blue line&#10;&#10;Description automatically generated">
              <a:extLst>
                <a:ext uri="{FF2B5EF4-FFF2-40B4-BE49-F238E27FC236}">
                  <a16:creationId xmlns:a16="http://schemas.microsoft.com/office/drawing/2014/main" id="{FF75001F-B0B1-2759-7D95-55E3812F148C}"/>
                </a:ext>
              </a:extLst>
            </p:cNvPr>
            <p:cNvPicPr preferRelativeResize="0"/>
            <p:nvPr/>
          </p:nvPicPr>
          <p:blipFill rotWithShape="1">
            <a:blip r:embed="rId3">
              <a:alphaModFix/>
            </a:blip>
            <a:srcRect r="2692"/>
            <a:stretch/>
          </p:blipFill>
          <p:spPr>
            <a:xfrm>
              <a:off x="7837334" y="3894643"/>
              <a:ext cx="2700477" cy="2233907"/>
            </a:xfrm>
            <a:prstGeom prst="rect">
              <a:avLst/>
            </a:prstGeom>
            <a:noFill/>
            <a:ln>
              <a:noFill/>
            </a:ln>
          </p:spPr>
        </p:pic>
        <p:pic>
          <p:nvPicPr>
            <p:cNvPr id="13" name="Google Shape;171;p19" descr="A graph with numbers and lines&#10;&#10;Description automatically generated">
              <a:extLst>
                <a:ext uri="{FF2B5EF4-FFF2-40B4-BE49-F238E27FC236}">
                  <a16:creationId xmlns:a16="http://schemas.microsoft.com/office/drawing/2014/main" id="{04B554AB-6839-92C7-BDD2-5DAD87FFA192}"/>
                </a:ext>
              </a:extLst>
            </p:cNvPr>
            <p:cNvPicPr preferRelativeResize="0"/>
            <p:nvPr/>
          </p:nvPicPr>
          <p:blipFill rotWithShape="1">
            <a:blip r:embed="rId4">
              <a:alphaModFix/>
            </a:blip>
            <a:srcRect/>
            <a:stretch/>
          </p:blipFill>
          <p:spPr>
            <a:xfrm>
              <a:off x="7860632" y="1825625"/>
              <a:ext cx="2775204" cy="2214259"/>
            </a:xfrm>
            <a:prstGeom prst="rect">
              <a:avLst/>
            </a:prstGeom>
            <a:noFill/>
            <a:ln>
              <a:noFill/>
            </a:ln>
          </p:spPr>
        </p:pic>
      </p:grpSp>
      <p:sp>
        <p:nvSpPr>
          <p:cNvPr id="14" name="Google Shape;173;p19">
            <a:extLst>
              <a:ext uri="{FF2B5EF4-FFF2-40B4-BE49-F238E27FC236}">
                <a16:creationId xmlns:a16="http://schemas.microsoft.com/office/drawing/2014/main" id="{22E23B35-9BE0-DCEF-0615-5FF30285E7FF}"/>
              </a:ext>
            </a:extLst>
          </p:cNvPr>
          <p:cNvSpPr txBox="1"/>
          <p:nvPr/>
        </p:nvSpPr>
        <p:spPr>
          <a:xfrm>
            <a:off x="9997575" y="2772300"/>
            <a:ext cx="1984200" cy="1956403"/>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1000"/>
              </a:spcBef>
              <a:spcAft>
                <a:spcPts val="0"/>
              </a:spcAft>
              <a:buClr>
                <a:srgbClr val="000000"/>
              </a:buClr>
              <a:buSzPts val="2800"/>
              <a:buFont typeface="Arial"/>
              <a:buNone/>
            </a:pPr>
            <a:endParaRPr sz="1200" b="0" i="0" u="none" strike="noStrike" cap="none" dirty="0">
              <a:solidFill>
                <a:schemeClr val="dk1"/>
              </a:solidFill>
              <a:ea typeface="Calibri"/>
              <a:cs typeface="Calibri"/>
              <a:sym typeface="Calibri"/>
            </a:endParaRPr>
          </a:p>
          <a:p>
            <a:pPr marL="457200" marR="0" lvl="0" indent="-304800" algn="l" rtl="0">
              <a:lnSpc>
                <a:spcPct val="100000"/>
              </a:lnSpc>
              <a:spcBef>
                <a:spcPts val="0"/>
              </a:spcBef>
              <a:spcAft>
                <a:spcPts val="0"/>
              </a:spcAft>
              <a:buClr>
                <a:srgbClr val="6D9EEB"/>
              </a:buClr>
              <a:buSzPts val="1200"/>
              <a:buFont typeface="Arial"/>
              <a:buChar char="■"/>
            </a:pPr>
            <a:r>
              <a:rPr lang="en-US" sz="1200" dirty="0">
                <a:solidFill>
                  <a:schemeClr val="dk1"/>
                </a:solidFill>
                <a:ea typeface="Calibri"/>
                <a:cs typeface="Calibri"/>
                <a:sym typeface="Calibri"/>
              </a:rPr>
              <a:t>Estimated Probability of Default</a:t>
            </a:r>
            <a:endParaRPr sz="1200" dirty="0">
              <a:solidFill>
                <a:schemeClr val="dk1"/>
              </a:solidFill>
              <a:ea typeface="Calibri"/>
              <a:cs typeface="Calibri"/>
              <a:sym typeface="Calibri"/>
            </a:endParaRPr>
          </a:p>
          <a:p>
            <a:pPr marL="457200" marR="0" lvl="0" indent="0" algn="l" rtl="0">
              <a:lnSpc>
                <a:spcPct val="100000"/>
              </a:lnSpc>
              <a:spcBef>
                <a:spcPts val="0"/>
              </a:spcBef>
              <a:spcAft>
                <a:spcPts val="0"/>
              </a:spcAft>
              <a:buNone/>
            </a:pPr>
            <a:endParaRPr sz="1200" dirty="0">
              <a:solidFill>
                <a:schemeClr val="dk1"/>
              </a:solidFill>
              <a:ea typeface="Calibri"/>
              <a:cs typeface="Calibri"/>
              <a:sym typeface="Calibri"/>
            </a:endParaRPr>
          </a:p>
          <a:p>
            <a:pPr marL="457200" marR="0" lvl="0" indent="-304800" algn="l" rtl="0">
              <a:lnSpc>
                <a:spcPct val="100000"/>
              </a:lnSpc>
              <a:spcBef>
                <a:spcPts val="0"/>
              </a:spcBef>
              <a:spcAft>
                <a:spcPts val="0"/>
              </a:spcAft>
              <a:buClr>
                <a:srgbClr val="D47435"/>
              </a:buClr>
              <a:buSzPts val="1200"/>
              <a:buFont typeface="Arial"/>
              <a:buChar char="■"/>
            </a:pPr>
            <a:r>
              <a:rPr lang="en-US" sz="1200" dirty="0">
                <a:solidFill>
                  <a:schemeClr val="dk1"/>
                </a:solidFill>
                <a:ea typeface="Calibri"/>
                <a:cs typeface="Calibri"/>
                <a:sym typeface="Calibri"/>
              </a:rPr>
              <a:t>0/1 Values Coded for Default</a:t>
            </a:r>
            <a:endParaRPr sz="1200" b="0" i="0" u="none" strike="noStrike" cap="none" dirty="0">
              <a:solidFill>
                <a:schemeClr val="dk1"/>
              </a:solidFill>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ea typeface="Calibri"/>
                <a:cs typeface="Calibri"/>
                <a:sym typeface="Calibri"/>
              </a:rPr>
              <a:t>   </a:t>
            </a:r>
            <a:endParaRPr sz="1200" b="0" i="0" u="none" strike="noStrike" cap="none" dirty="0">
              <a:solidFill>
                <a:schemeClr val="dk1"/>
              </a:solidFill>
              <a:ea typeface="Calibri"/>
              <a:cs typeface="Calibri"/>
              <a:sym typeface="Calibri"/>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2"/>
              </a:solidFill>
              <a:ea typeface="Calibri"/>
              <a:cs typeface="Calibri"/>
              <a:sym typeface="Calibri"/>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ea typeface="Calibri"/>
              <a:cs typeface="Calibri"/>
              <a:sym typeface="Calibri"/>
            </a:endParaRPr>
          </a:p>
        </p:txBody>
      </p:sp>
      <p:sp>
        <p:nvSpPr>
          <p:cNvPr id="15" name="Google Shape;172;p19">
            <a:extLst>
              <a:ext uri="{FF2B5EF4-FFF2-40B4-BE49-F238E27FC236}">
                <a16:creationId xmlns:a16="http://schemas.microsoft.com/office/drawing/2014/main" id="{86E2FFAA-856E-6163-6ABC-F260B87882B9}"/>
              </a:ext>
            </a:extLst>
          </p:cNvPr>
          <p:cNvSpPr txBox="1"/>
          <p:nvPr/>
        </p:nvSpPr>
        <p:spPr>
          <a:xfrm>
            <a:off x="6550139" y="6176975"/>
            <a:ext cx="4559100" cy="52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dirty="0">
                <a:solidFill>
                  <a:schemeClr val="dk1"/>
                </a:solidFill>
                <a:ea typeface="Calibri"/>
                <a:cs typeface="Calibri"/>
                <a:sym typeface="Calibri"/>
              </a:rPr>
              <a:t>Figure 3: Estimated Probabilities of Default </a:t>
            </a:r>
            <a:r>
              <a:rPr lang="en-US" sz="1600" dirty="0">
                <a:solidFill>
                  <a:schemeClr val="dk1"/>
                </a:solidFill>
                <a:ea typeface="Calibri"/>
                <a:cs typeface="Calibri"/>
                <a:sym typeface="Calibri"/>
              </a:rPr>
              <a:t>U</a:t>
            </a:r>
            <a:r>
              <a:rPr lang="en-US" sz="1600" b="0" i="0" u="none" strike="noStrike" cap="none" dirty="0">
                <a:solidFill>
                  <a:schemeClr val="dk1"/>
                </a:solidFill>
                <a:ea typeface="Calibri"/>
                <a:cs typeface="Calibri"/>
                <a:sym typeface="Calibri"/>
              </a:rPr>
              <a:t>sing </a:t>
            </a:r>
            <a:r>
              <a:rPr lang="en-US" sz="1600" dirty="0">
                <a:solidFill>
                  <a:schemeClr val="dk1"/>
                </a:solidFill>
                <a:ea typeface="Calibri"/>
                <a:cs typeface="Calibri"/>
                <a:sym typeface="Calibri"/>
              </a:rPr>
              <a:t>L</a:t>
            </a:r>
            <a:r>
              <a:rPr lang="en-US" sz="1600" b="0" i="0" u="none" strike="noStrike" cap="none" dirty="0">
                <a:solidFill>
                  <a:schemeClr val="dk1"/>
                </a:solidFill>
                <a:ea typeface="Calibri"/>
                <a:cs typeface="Calibri"/>
                <a:sym typeface="Calibri"/>
              </a:rPr>
              <a:t>inear </a:t>
            </a:r>
            <a:r>
              <a:rPr lang="en-US" sz="1600" dirty="0">
                <a:solidFill>
                  <a:schemeClr val="dk1"/>
                </a:solidFill>
                <a:ea typeface="Calibri"/>
                <a:cs typeface="Calibri"/>
                <a:sym typeface="Calibri"/>
              </a:rPr>
              <a:t>R</a:t>
            </a:r>
            <a:r>
              <a:rPr lang="en-US" sz="1600" b="0" i="0" u="none" strike="noStrike" cap="none" dirty="0">
                <a:solidFill>
                  <a:schemeClr val="dk1"/>
                </a:solidFill>
                <a:ea typeface="Calibri"/>
                <a:cs typeface="Calibri"/>
                <a:sym typeface="Calibri"/>
              </a:rPr>
              <a:t>egression and Logistic </a:t>
            </a:r>
            <a:r>
              <a:rPr lang="en-US" sz="1600" dirty="0">
                <a:solidFill>
                  <a:schemeClr val="dk1"/>
                </a:solidFill>
                <a:ea typeface="Calibri"/>
                <a:cs typeface="Calibri"/>
                <a:sym typeface="Calibri"/>
              </a:rPr>
              <a:t>R</a:t>
            </a:r>
            <a:r>
              <a:rPr lang="en-US" sz="1600" b="0" i="0" u="none" strike="noStrike" cap="none" dirty="0">
                <a:solidFill>
                  <a:schemeClr val="dk1"/>
                </a:solidFill>
                <a:ea typeface="Calibri"/>
                <a:cs typeface="Calibri"/>
                <a:sym typeface="Calibri"/>
              </a:rPr>
              <a:t>egression</a:t>
            </a:r>
            <a:endParaRPr sz="1600" b="0" i="0" u="none" strike="noStrike" cap="none" dirty="0">
              <a:solidFill>
                <a:schemeClr val="dk1"/>
              </a:solidFill>
              <a:ea typeface="Calibri"/>
              <a:cs typeface="Calibri"/>
              <a:sym typeface="Calibri"/>
            </a:endParaRPr>
          </a:p>
        </p:txBody>
      </p:sp>
    </p:spTree>
    <p:extLst>
      <p:ext uri="{BB962C8B-B14F-4D97-AF65-F5344CB8AC3E}">
        <p14:creationId xmlns:p14="http://schemas.microsoft.com/office/powerpoint/2010/main" val="111066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EB0B-5D1A-AEA2-91C5-1DCC1FC388FE}"/>
              </a:ext>
            </a:extLst>
          </p:cNvPr>
          <p:cNvSpPr>
            <a:spLocks noGrp="1"/>
          </p:cNvSpPr>
          <p:nvPr>
            <p:ph type="title"/>
          </p:nvPr>
        </p:nvSpPr>
        <p:spPr/>
        <p:txBody>
          <a:bodyPr/>
          <a:lstStyle/>
          <a:p>
            <a:r>
              <a:rPr lang="en-US" dirty="0"/>
              <a:t>Multiple Logistic Regression</a:t>
            </a:r>
          </a:p>
        </p:txBody>
      </p:sp>
      <p:sp>
        <p:nvSpPr>
          <p:cNvPr id="3" name="Content Placeholder 2">
            <a:extLst>
              <a:ext uri="{FF2B5EF4-FFF2-40B4-BE49-F238E27FC236}">
                <a16:creationId xmlns:a16="http://schemas.microsoft.com/office/drawing/2014/main" id="{E3F29800-E936-F901-A485-481843E661CC}"/>
              </a:ext>
            </a:extLst>
          </p:cNvPr>
          <p:cNvSpPr>
            <a:spLocks noGrp="1"/>
          </p:cNvSpPr>
          <p:nvPr>
            <p:ph sz="half" idx="1"/>
          </p:nvPr>
        </p:nvSpPr>
        <p:spPr/>
        <p:txBody>
          <a:bodyPr/>
          <a:lstStyle/>
          <a:p>
            <a:r>
              <a:rPr lang="en-US" dirty="0"/>
              <a:t>Adds Multiple Factors</a:t>
            </a:r>
          </a:p>
          <a:p>
            <a:r>
              <a:rPr lang="en-US" dirty="0"/>
              <a:t>Confounding Effect</a:t>
            </a:r>
          </a:p>
          <a:p>
            <a:r>
              <a:rPr lang="en-US" dirty="0"/>
              <a:t>Example</a:t>
            </a:r>
          </a:p>
        </p:txBody>
      </p:sp>
      <p:pic>
        <p:nvPicPr>
          <p:cNvPr id="7" name="Google Shape;181;p20" descr="A diagram of a number of blue and orange dots&#10;&#10;Description automatically generated">
            <a:extLst>
              <a:ext uri="{FF2B5EF4-FFF2-40B4-BE49-F238E27FC236}">
                <a16:creationId xmlns:a16="http://schemas.microsoft.com/office/drawing/2014/main" id="{15682FFF-21BD-D30C-2631-2043ED75396B}"/>
              </a:ext>
            </a:extLst>
          </p:cNvPr>
          <p:cNvPicPr preferRelativeResize="0">
            <a:picLocks noGrp="1"/>
          </p:cNvPicPr>
          <p:nvPr>
            <p:ph sz="half" idx="2"/>
          </p:nvPr>
        </p:nvPicPr>
        <p:blipFill rotWithShape="1">
          <a:blip r:embed="rId3">
            <a:alphaModFix/>
          </a:blip>
          <a:srcRect/>
          <a:stretch/>
        </p:blipFill>
        <p:spPr>
          <a:xfrm>
            <a:off x="6019800" y="1832882"/>
            <a:ext cx="4491987" cy="4351338"/>
          </a:xfrm>
          <a:prstGeom prst="rect">
            <a:avLst/>
          </a:prstGeom>
          <a:noFill/>
          <a:ln>
            <a:noFill/>
          </a:ln>
        </p:spPr>
      </p:pic>
      <p:sp>
        <p:nvSpPr>
          <p:cNvPr id="8" name="Google Shape;183;p20">
            <a:extLst>
              <a:ext uri="{FF2B5EF4-FFF2-40B4-BE49-F238E27FC236}">
                <a16:creationId xmlns:a16="http://schemas.microsoft.com/office/drawing/2014/main" id="{D09454A7-2723-A552-A295-7D3CA437BAFC}"/>
              </a:ext>
            </a:extLst>
          </p:cNvPr>
          <p:cNvSpPr txBox="1"/>
          <p:nvPr/>
        </p:nvSpPr>
        <p:spPr>
          <a:xfrm>
            <a:off x="10338450" y="2808075"/>
            <a:ext cx="1497300" cy="1402405"/>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1000"/>
              </a:spcBef>
              <a:spcAft>
                <a:spcPts val="0"/>
              </a:spcAft>
              <a:buClr>
                <a:srgbClr val="000000"/>
              </a:buClr>
              <a:buSzPts val="2800"/>
              <a:buFont typeface="Arial"/>
              <a:buNone/>
            </a:pPr>
            <a:endParaRPr sz="1200" b="0" i="0" u="none" strike="noStrike" cap="none" dirty="0">
              <a:solidFill>
                <a:schemeClr val="dk1"/>
              </a:solidFill>
              <a:ea typeface="Calibri"/>
              <a:cs typeface="Calibri"/>
              <a:sym typeface="Calibri"/>
            </a:endParaRPr>
          </a:p>
          <a:p>
            <a:pPr marL="457200" marR="0" lvl="0" indent="-304800" algn="l" rtl="0">
              <a:lnSpc>
                <a:spcPct val="100000"/>
              </a:lnSpc>
              <a:spcBef>
                <a:spcPts val="0"/>
              </a:spcBef>
              <a:spcAft>
                <a:spcPts val="0"/>
              </a:spcAft>
              <a:buClr>
                <a:srgbClr val="6D9EEB"/>
              </a:buClr>
              <a:buSzPts val="1200"/>
              <a:buFont typeface="Arial"/>
              <a:buChar char="■"/>
            </a:pPr>
            <a:r>
              <a:rPr lang="en-US" sz="1200" dirty="0">
                <a:solidFill>
                  <a:schemeClr val="dk1"/>
                </a:solidFill>
                <a:ea typeface="Calibri"/>
                <a:cs typeface="Calibri"/>
                <a:sym typeface="Calibri"/>
              </a:rPr>
              <a:t>Non-Default</a:t>
            </a:r>
            <a:endParaRPr sz="1200" b="0" i="0" u="none" strike="noStrike" cap="none" dirty="0">
              <a:solidFill>
                <a:schemeClr val="dk1"/>
              </a:solidFill>
              <a:ea typeface="Calibri"/>
              <a:cs typeface="Calibri"/>
              <a:sym typeface="Calibri"/>
            </a:endParaRPr>
          </a:p>
          <a:p>
            <a:pPr marL="457200" marR="0" lvl="0" indent="-304800" algn="l" rtl="0">
              <a:lnSpc>
                <a:spcPct val="100000"/>
              </a:lnSpc>
              <a:spcBef>
                <a:spcPts val="0"/>
              </a:spcBef>
              <a:spcAft>
                <a:spcPts val="0"/>
              </a:spcAft>
              <a:buClr>
                <a:srgbClr val="D47435"/>
              </a:buClr>
              <a:buSzPts val="1200"/>
              <a:buFont typeface="Arial"/>
              <a:buChar char="■"/>
            </a:pPr>
            <a:r>
              <a:rPr lang="en-US" sz="1200" dirty="0">
                <a:solidFill>
                  <a:schemeClr val="dk1"/>
                </a:solidFill>
                <a:ea typeface="Calibri"/>
                <a:cs typeface="Calibri"/>
                <a:sym typeface="Calibri"/>
              </a:rPr>
              <a:t>Default</a:t>
            </a:r>
            <a:endParaRPr sz="1200" b="0" i="0" u="none" strike="noStrike" cap="none" dirty="0">
              <a:solidFill>
                <a:schemeClr val="dk1"/>
              </a:solidFill>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ea typeface="Calibri"/>
                <a:cs typeface="Calibri"/>
                <a:sym typeface="Calibri"/>
              </a:rPr>
              <a:t>   </a:t>
            </a:r>
            <a:endParaRPr sz="1200" b="0" i="0" u="none" strike="noStrike" cap="none" dirty="0">
              <a:solidFill>
                <a:schemeClr val="dk1"/>
              </a:solidFill>
              <a:ea typeface="Calibri"/>
              <a:cs typeface="Calibri"/>
              <a:sym typeface="Calibri"/>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2"/>
              </a:solidFill>
              <a:ea typeface="Calibri"/>
              <a:cs typeface="Calibri"/>
              <a:sym typeface="Calibri"/>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ea typeface="Calibri"/>
              <a:cs typeface="Calibri"/>
              <a:sym typeface="Calibri"/>
            </a:endParaRPr>
          </a:p>
        </p:txBody>
      </p:sp>
      <p:sp>
        <p:nvSpPr>
          <p:cNvPr id="9" name="Google Shape;182;p20">
            <a:extLst>
              <a:ext uri="{FF2B5EF4-FFF2-40B4-BE49-F238E27FC236}">
                <a16:creationId xmlns:a16="http://schemas.microsoft.com/office/drawing/2014/main" id="{4EBA41BA-B973-24B4-5185-96562CB26E23}"/>
              </a:ext>
            </a:extLst>
          </p:cNvPr>
          <p:cNvSpPr txBox="1"/>
          <p:nvPr/>
        </p:nvSpPr>
        <p:spPr>
          <a:xfrm>
            <a:off x="5885695" y="6240463"/>
            <a:ext cx="5648953" cy="52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dirty="0">
                <a:solidFill>
                  <a:schemeClr val="dk1"/>
                </a:solidFill>
                <a:ea typeface="Calibri"/>
                <a:cs typeface="Calibri"/>
                <a:sym typeface="Calibri"/>
              </a:rPr>
              <a:t>Figure 4: Annual Income vs </a:t>
            </a:r>
            <a:r>
              <a:rPr lang="en-US" sz="1600" dirty="0">
                <a:solidFill>
                  <a:schemeClr val="dk1"/>
                </a:solidFill>
                <a:ea typeface="Calibri"/>
                <a:cs typeface="Calibri"/>
                <a:sym typeface="Calibri"/>
              </a:rPr>
              <a:t>M</a:t>
            </a:r>
            <a:r>
              <a:rPr lang="en-US" sz="1600" b="0" i="0" u="none" strike="noStrike" cap="none" dirty="0">
                <a:solidFill>
                  <a:schemeClr val="dk1"/>
                </a:solidFill>
                <a:ea typeface="Calibri"/>
                <a:cs typeface="Calibri"/>
                <a:sym typeface="Calibri"/>
              </a:rPr>
              <a:t>onthly </a:t>
            </a:r>
            <a:r>
              <a:rPr lang="en-US" sz="1600" dirty="0">
                <a:solidFill>
                  <a:schemeClr val="dk1"/>
                </a:solidFill>
                <a:ea typeface="Calibri"/>
                <a:cs typeface="Calibri"/>
                <a:sym typeface="Calibri"/>
              </a:rPr>
              <a:t>C</a:t>
            </a:r>
            <a:r>
              <a:rPr lang="en-US" sz="1600" b="0" i="0" u="none" strike="noStrike" cap="none" dirty="0">
                <a:solidFill>
                  <a:schemeClr val="dk1"/>
                </a:solidFill>
                <a:ea typeface="Calibri"/>
                <a:cs typeface="Calibri"/>
                <a:sym typeface="Calibri"/>
              </a:rPr>
              <a:t>redit </a:t>
            </a:r>
            <a:r>
              <a:rPr lang="en-US" sz="1600" dirty="0">
                <a:solidFill>
                  <a:schemeClr val="dk1"/>
                </a:solidFill>
                <a:ea typeface="Calibri"/>
                <a:cs typeface="Calibri"/>
                <a:sym typeface="Calibri"/>
              </a:rPr>
              <a:t>B</a:t>
            </a:r>
            <a:r>
              <a:rPr lang="en-US" sz="1600" b="0" i="0" u="none" strike="noStrike" cap="none" dirty="0">
                <a:solidFill>
                  <a:schemeClr val="dk1"/>
                </a:solidFill>
                <a:ea typeface="Calibri"/>
                <a:cs typeface="Calibri"/>
                <a:sym typeface="Calibri"/>
              </a:rPr>
              <a:t>alances </a:t>
            </a:r>
            <a:r>
              <a:rPr lang="en-US" sz="1600" dirty="0">
                <a:solidFill>
                  <a:schemeClr val="dk1"/>
                </a:solidFill>
                <a:ea typeface="Calibri"/>
                <a:cs typeface="Calibri"/>
                <a:sym typeface="Calibri"/>
              </a:rPr>
              <a:t>G</a:t>
            </a:r>
            <a:r>
              <a:rPr lang="en-US" sz="1600" b="0" i="0" u="none" strike="noStrike" cap="none" dirty="0">
                <a:solidFill>
                  <a:schemeClr val="dk1"/>
                </a:solidFill>
                <a:ea typeface="Calibri"/>
                <a:cs typeface="Calibri"/>
                <a:sym typeface="Calibri"/>
              </a:rPr>
              <a:t>raph </a:t>
            </a:r>
            <a:endParaRPr sz="1600" b="0" i="0" u="none" strike="noStrike" cap="none" dirty="0">
              <a:solidFill>
                <a:schemeClr val="dk1"/>
              </a:solidFill>
              <a:ea typeface="Calibri"/>
              <a:cs typeface="Calibri"/>
              <a:sym typeface="Calibri"/>
            </a:endParaRPr>
          </a:p>
        </p:txBody>
      </p:sp>
    </p:spTree>
    <p:extLst>
      <p:ext uri="{BB962C8B-B14F-4D97-AF65-F5344CB8AC3E}">
        <p14:creationId xmlns:p14="http://schemas.microsoft.com/office/powerpoint/2010/main" val="185526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7407-4B70-C900-3371-8CB0170CB1E3}"/>
              </a:ext>
            </a:extLst>
          </p:cNvPr>
          <p:cNvSpPr>
            <a:spLocks noGrp="1"/>
          </p:cNvSpPr>
          <p:nvPr>
            <p:ph type="title"/>
          </p:nvPr>
        </p:nvSpPr>
        <p:spPr/>
        <p:txBody>
          <a:bodyPr/>
          <a:lstStyle/>
          <a:p>
            <a:r>
              <a:rPr lang="en-US" dirty="0"/>
              <a:t>Logistic Regression for &gt;2 Response Classes</a:t>
            </a:r>
          </a:p>
        </p:txBody>
      </p:sp>
      <p:sp>
        <p:nvSpPr>
          <p:cNvPr id="3" name="Content Placeholder 2">
            <a:extLst>
              <a:ext uri="{FF2B5EF4-FFF2-40B4-BE49-F238E27FC236}">
                <a16:creationId xmlns:a16="http://schemas.microsoft.com/office/drawing/2014/main" id="{2EB726AD-74A0-C096-6A68-34AE322A1119}"/>
              </a:ext>
            </a:extLst>
          </p:cNvPr>
          <p:cNvSpPr>
            <a:spLocks noGrp="1"/>
          </p:cNvSpPr>
          <p:nvPr>
            <p:ph idx="1"/>
          </p:nvPr>
        </p:nvSpPr>
        <p:spPr/>
        <p:txBody>
          <a:bodyPr/>
          <a:lstStyle/>
          <a:p>
            <a:r>
              <a:rPr lang="en-US" dirty="0"/>
              <a:t>Extension of Regular Logistic Regression</a:t>
            </a:r>
          </a:p>
          <a:p>
            <a:r>
              <a:rPr lang="en-US" dirty="0"/>
              <a:t>Example</a:t>
            </a:r>
          </a:p>
          <a:p>
            <a:endParaRPr lang="en-US" dirty="0"/>
          </a:p>
          <a:p>
            <a:endParaRPr lang="en-US" dirty="0"/>
          </a:p>
        </p:txBody>
      </p:sp>
    </p:spTree>
    <p:extLst>
      <p:ext uri="{BB962C8B-B14F-4D97-AF65-F5344CB8AC3E}">
        <p14:creationId xmlns:p14="http://schemas.microsoft.com/office/powerpoint/2010/main" val="400070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a:buNone/>
            </a:pPr>
            <a:r>
              <a:rPr lang="en-US" dirty="0"/>
              <a:t>Using Bayes’ Theorem for Classification</a:t>
            </a:r>
            <a:endParaRPr dirty="0"/>
          </a:p>
        </p:txBody>
      </p:sp>
      <p:sp>
        <p:nvSpPr>
          <p:cNvPr id="197" name="Google Shape;197;p2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Problem</a:t>
            </a:r>
            <a:endParaRPr dirty="0"/>
          </a:p>
          <a:p>
            <a:pPr marL="228600" lvl="0" indent="-228600" algn="l" rtl="0">
              <a:lnSpc>
                <a:spcPct val="90000"/>
              </a:lnSpc>
              <a:spcBef>
                <a:spcPts val="1000"/>
              </a:spcBef>
              <a:spcAft>
                <a:spcPts val="0"/>
              </a:spcAft>
              <a:buClr>
                <a:schemeClr val="dk1"/>
              </a:buClr>
              <a:buSzPts val="2800"/>
              <a:buChar char="•"/>
            </a:pPr>
            <a:r>
              <a:rPr lang="en-US" dirty="0"/>
              <a:t>Goal </a:t>
            </a:r>
            <a:endParaRPr dirty="0"/>
          </a:p>
          <a:p>
            <a:pPr marL="228600" lvl="0" indent="-228600" algn="l" rtl="0">
              <a:lnSpc>
                <a:spcPct val="90000"/>
              </a:lnSpc>
              <a:spcBef>
                <a:spcPts val="1000"/>
              </a:spcBef>
              <a:spcAft>
                <a:spcPts val="0"/>
              </a:spcAft>
              <a:buClr>
                <a:schemeClr val="dk1"/>
              </a:buClr>
              <a:buSzPts val="2800"/>
              <a:buChar char="•"/>
            </a:pPr>
            <a:r>
              <a:rPr lang="en-US" dirty="0"/>
              <a:t>Key Concepts:</a:t>
            </a:r>
            <a:endParaRPr dirty="0"/>
          </a:p>
          <a:p>
            <a:pPr marL="685800" lvl="1" indent="-228600" algn="l" rtl="0">
              <a:lnSpc>
                <a:spcPct val="90000"/>
              </a:lnSpc>
              <a:spcBef>
                <a:spcPts val="500"/>
              </a:spcBef>
              <a:spcAft>
                <a:spcPts val="0"/>
              </a:spcAft>
              <a:buClr>
                <a:schemeClr val="dk1"/>
              </a:buClr>
              <a:buSzPts val="2400"/>
              <a:buFont typeface="Courier New"/>
              <a:buChar char="o"/>
            </a:pPr>
            <a:r>
              <a:rPr lang="en-US" dirty="0"/>
              <a:t>Prior Probability</a:t>
            </a:r>
            <a:endParaRPr dirty="0"/>
          </a:p>
          <a:p>
            <a:pPr marL="685800" lvl="1" indent="-228600" algn="l" rtl="0">
              <a:lnSpc>
                <a:spcPct val="90000"/>
              </a:lnSpc>
              <a:spcBef>
                <a:spcPts val="500"/>
              </a:spcBef>
              <a:spcAft>
                <a:spcPts val="0"/>
              </a:spcAft>
              <a:buClr>
                <a:schemeClr val="dk1"/>
              </a:buClr>
              <a:buSzPts val="2400"/>
              <a:buFont typeface="Courier New"/>
              <a:buChar char="o"/>
            </a:pPr>
            <a:r>
              <a:rPr lang="en-US" dirty="0"/>
              <a:t>Class-Conditional Density</a:t>
            </a:r>
            <a:endParaRPr dirty="0"/>
          </a:p>
          <a:p>
            <a:pPr marL="685800" lvl="1" indent="-228600" algn="l" rtl="0">
              <a:lnSpc>
                <a:spcPct val="90000"/>
              </a:lnSpc>
              <a:spcBef>
                <a:spcPts val="500"/>
              </a:spcBef>
              <a:spcAft>
                <a:spcPts val="0"/>
              </a:spcAft>
              <a:buClr>
                <a:schemeClr val="dk1"/>
              </a:buClr>
              <a:buSzPts val="2400"/>
              <a:buFont typeface="Courier New"/>
              <a:buChar char="o"/>
            </a:pPr>
            <a:r>
              <a:rPr lang="en-US" dirty="0"/>
              <a:t>Posterior Probability</a:t>
            </a:r>
            <a:endParaRPr dirty="0"/>
          </a:p>
        </p:txBody>
      </p:sp>
    </p:spTree>
  </p:cSld>
  <p:clrMapOvr>
    <a:masterClrMapping/>
  </p:clrMapOvr>
</p:sld>
</file>

<file path=ppt/theme/theme1.xml><?xml version="1.0" encoding="utf-8"?>
<a:theme xmlns:a="http://schemas.openxmlformats.org/drawingml/2006/main" name="Office Theme">
  <a:themeElements>
    <a:clrScheme name="CBT">
      <a:dk1>
        <a:srgbClr val="484848"/>
      </a:dk1>
      <a:lt1>
        <a:srgbClr val="F2F2F2"/>
      </a:lt1>
      <a:dk2>
        <a:srgbClr val="375C1E"/>
      </a:dk2>
      <a:lt2>
        <a:srgbClr val="DFF0D3"/>
      </a:lt2>
      <a:accent1>
        <a:srgbClr val="455F51"/>
      </a:accent1>
      <a:accent2>
        <a:srgbClr val="4A7B29"/>
      </a:accent2>
      <a:accent3>
        <a:srgbClr val="63A537"/>
      </a:accent3>
      <a:accent4>
        <a:srgbClr val="63A537"/>
      </a:accent4>
      <a:accent5>
        <a:srgbClr val="37A76F"/>
      </a:accent5>
      <a:accent6>
        <a:srgbClr val="44C1A3"/>
      </a:accent6>
      <a:hlink>
        <a:srgbClr val="FFFFF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E33910D-BE11-4F09-AC8B-670125C462F9}" vid="{8DD649E9-C71E-47C5-9A2A-8D77BDB16A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8503f7b-7af8-46b3-8c66-f338818e2883">
      <Terms xmlns="http://schemas.microsoft.com/office/infopath/2007/PartnerControls"/>
    </lcf76f155ced4ddcb4097134ff3c332f>
    <TaxCatchAll xmlns="e91758c7-56fe-470f-af14-e09fb7bafea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A16DB35958ED944B23160E219717C6E" ma:contentTypeVersion="11" ma:contentTypeDescription="Create a new document." ma:contentTypeScope="" ma:versionID="8f6c0a640c2578133a257228ecda70dc">
  <xsd:schema xmlns:xsd="http://www.w3.org/2001/XMLSchema" xmlns:xs="http://www.w3.org/2001/XMLSchema" xmlns:p="http://schemas.microsoft.com/office/2006/metadata/properties" xmlns:ns2="38503f7b-7af8-46b3-8c66-f338818e2883" xmlns:ns3="e91758c7-56fe-470f-af14-e09fb7bafea2" targetNamespace="http://schemas.microsoft.com/office/2006/metadata/properties" ma:root="true" ma:fieldsID="d7994ade51add7289f90ef7b3fe0a742" ns2:_="" ns3:_="">
    <xsd:import namespace="38503f7b-7af8-46b3-8c66-f338818e2883"/>
    <xsd:import namespace="e91758c7-56fe-470f-af14-e09fb7bafea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503f7b-7af8-46b3-8c66-f338818e28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5fe199c6-d641-4888-a583-e7579320f42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758c7-56fe-470f-af14-e09fb7bafea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8bf1c193-5f5f-45ce-8080-400b26ca8e4b}" ma:internalName="TaxCatchAll" ma:showField="CatchAllData" ma:web="e91758c7-56fe-470f-af14-e09fb7bafea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1C13AD-8664-4EC1-965C-BB757C2E73BD}">
  <ds:schemaRefs>
    <ds:schemaRef ds:uri="http://schemas.microsoft.com/office/2006/metadata/properties"/>
    <ds:schemaRef ds:uri="http://schemas.microsoft.com/office/2006/documentManagement/types"/>
    <ds:schemaRef ds:uri="http://purl.org/dc/dcmitype/"/>
    <ds:schemaRef ds:uri="http://purl.org/dc/terms/"/>
    <ds:schemaRef ds:uri="a0f8827e-4280-47e6-9bed-e09adb3dbccc"/>
    <ds:schemaRef ds:uri="http://purl.org/dc/elements/1.1/"/>
    <ds:schemaRef ds:uri="http://www.w3.org/XML/1998/namespace"/>
    <ds:schemaRef ds:uri="http://schemas.microsoft.com/office/infopath/2007/PartnerControls"/>
    <ds:schemaRef ds:uri="http://schemas.openxmlformats.org/package/2006/metadata/core-properties"/>
    <ds:schemaRef ds:uri="8f3a25f6-f11d-4011-8f56-23ac6dc45504"/>
    <ds:schemaRef ds:uri="38503f7b-7af8-46b3-8c66-f338818e2883"/>
    <ds:schemaRef ds:uri="e91758c7-56fe-470f-af14-e09fb7bafea2"/>
  </ds:schemaRefs>
</ds:datastoreItem>
</file>

<file path=customXml/itemProps2.xml><?xml version="1.0" encoding="utf-8"?>
<ds:datastoreItem xmlns:ds="http://schemas.openxmlformats.org/officeDocument/2006/customXml" ds:itemID="{1A183F95-7D52-42C4-A695-7747AD5716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503f7b-7af8-46b3-8c66-f338818e2883"/>
    <ds:schemaRef ds:uri="e91758c7-56fe-470f-af14-e09fb7bafe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B3F3BA-7B93-48CB-BC4E-5117D4546B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Presentation1[38]</Template>
  <TotalTime>874</TotalTime>
  <Words>3338</Words>
  <Application>Microsoft Office PowerPoint</Application>
  <PresentationFormat>Widescreen</PresentationFormat>
  <Paragraphs>264</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Calibri Light</vt:lpstr>
      <vt:lpstr>Courier New</vt:lpstr>
      <vt:lpstr>Play</vt:lpstr>
      <vt:lpstr>System Font Regular</vt:lpstr>
      <vt:lpstr>Office Theme</vt:lpstr>
      <vt:lpstr>Classification</vt:lpstr>
      <vt:lpstr>Contents</vt:lpstr>
      <vt:lpstr>Introduction to Classification </vt:lpstr>
      <vt:lpstr>Why Not Linear Regression?</vt:lpstr>
      <vt:lpstr>Logistic Regression</vt:lpstr>
      <vt:lpstr>Predicting Outcomes</vt:lpstr>
      <vt:lpstr>Multiple Logistic Regression</vt:lpstr>
      <vt:lpstr>Logistic Regression for &gt;2 Response Classes</vt:lpstr>
      <vt:lpstr>Using Bayes’ Theorem for Classification</vt:lpstr>
      <vt:lpstr>Linear Discriminant Analysis for p =1</vt:lpstr>
      <vt:lpstr>Estimated LDA Decision Boundary</vt:lpstr>
      <vt:lpstr>Linear Discriminant Analysis for Multiple Predictors</vt:lpstr>
      <vt:lpstr>ROC Curve</vt:lpstr>
      <vt:lpstr> Quadratic Discriminant Analysis (QDA) </vt:lpstr>
      <vt:lpstr> Comparison between LDA and QDA </vt:lpstr>
      <vt:lpstr>Comparison of Classification Methods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Umer Masroor</dc:creator>
  <cp:lastModifiedBy>Talha Mahmood</cp:lastModifiedBy>
  <cp:revision>22</cp:revision>
  <dcterms:created xsi:type="dcterms:W3CDTF">2019-10-30T05:14:41Z</dcterms:created>
  <dcterms:modified xsi:type="dcterms:W3CDTF">2024-10-24T03:47:30Z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0x010100DA16DB35958ED944B23160E219717C6E</vt:lpwstr>
  </property>
</Properties>
</file>