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7" r:id="rId5"/>
    <p:sldId id="272" r:id="rId6"/>
    <p:sldId id="284" r:id="rId7"/>
    <p:sldId id="286" r:id="rId8"/>
    <p:sldId id="287" r:id="rId9"/>
    <p:sldId id="288" r:id="rId10"/>
    <p:sldId id="289" r:id="rId11"/>
    <p:sldId id="290" r:id="rId12"/>
    <p:sldId id="278" r:id="rId13"/>
    <p:sldId id="280" r:id="rId14"/>
    <p:sldId id="282" r:id="rId15"/>
    <p:sldId id="276" r:id="rId16"/>
    <p:sldId id="277" r:id="rId17"/>
    <p:sldId id="279" r:id="rId18"/>
    <p:sldId id="283" r:id="rId19"/>
    <p:sldId id="285"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447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8335C-1766-44D5-95CE-F5E189F94D8F}" v="313" dt="2024-11-01T04:58:32.206"/>
    <p1510:client id="{1554235E-8EDF-4673-80A0-817CAE03FAFF}" v="2" dt="2024-11-01T05:09:02.745"/>
    <p1510:client id="{1B2CCD40-C7C9-44D5-BD62-6339E570ED29}" v="81" dt="2024-10-31T07:44:47.287"/>
    <p1510:client id="{1B392A0B-F2FB-435A-B9C4-368CBA2B1C95}" v="5" dt="2024-11-01T05:45:32.903"/>
    <p1510:client id="{3CA885CE-61B9-4D8F-A172-5B2C4934AD81}" v="23" dt="2024-10-31T16:25:36.585"/>
    <p1510:client id="{43EC6012-2072-4E7C-BA54-45F746AE2E81}" v="265" dt="2024-10-31T15:31:10.782"/>
    <p1510:client id="{4659EF14-F0F7-4BD2-9253-F345603E54B6}" v="6" dt="2024-11-01T02:31:19.625"/>
    <p1510:client id="{57EC5813-5B5E-4B90-B864-C06643CC3DB9}" v="14" dt="2024-10-31T12:16:45.004"/>
    <p1510:client id="{824AAED1-8D7A-4493-93DF-79DA2EDA5942}" v="241" dt="2024-10-31T07:55:48.378"/>
    <p1510:client id="{831E5D88-21A3-4135-AFB4-C3152926822E}" v="18" dt="2024-10-31T16:16:34.511"/>
    <p1510:client id="{89077F24-155D-4E09-AB02-0E6F9096C9BB}" v="139" dt="2024-10-31T11:47:46.814"/>
    <p1510:client id="{91DF2DD1-3A54-48C8-B4FF-AC8BC7A751BB}" v="358" dt="2024-10-31T16:59:23.264"/>
    <p1510:client id="{BED59EE2-FEB3-46BA-BCC5-6710FF82EAF4}" v="693" dt="2024-11-01T03:56:04.428"/>
    <p1510:client id="{DF1258F1-93F1-4425-8072-B16B8D1D626B}" v="725" dt="2024-11-01T04:55:33.320"/>
    <p1510:client id="{E03833ED-0E87-437B-986C-41FED00927EF}" v="451" dt="2024-10-31T12:01:12.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28C871-C621-4E6F-A7E5-72617F797521}" type="datetimeFigureOut">
              <a:t>10/31/2024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89DCB-5EC0-49A9-810E-1B9F8CB3CFAB}" type="slidenum">
              <a:t>‹#›</a:t>
            </a:fld>
            <a:endParaRPr lang="en-GB"/>
          </a:p>
        </p:txBody>
      </p:sp>
    </p:spTree>
    <p:extLst>
      <p:ext uri="{BB962C8B-B14F-4D97-AF65-F5344CB8AC3E}">
        <p14:creationId xmlns:p14="http://schemas.microsoft.com/office/powerpoint/2010/main" val="717692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Assalam</a:t>
            </a:r>
            <a:r>
              <a:rPr lang="en-US"/>
              <a:t> </a:t>
            </a:r>
            <a:r>
              <a:rPr lang="en-US" err="1"/>
              <a:t>Alaikum</a:t>
            </a:r>
            <a:r>
              <a:rPr lang="en-US"/>
              <a:t> Everyone! Today we are supposed to present Chapter 8 called Tree based methods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80389DCB-5EC0-49A9-810E-1B9F8CB3CFAB}" type="slidenum">
              <a:t>1</a:t>
            </a:fld>
            <a:endParaRPr lang="en-GB"/>
          </a:p>
        </p:txBody>
      </p:sp>
    </p:spTree>
    <p:extLst>
      <p:ext uri="{BB962C8B-B14F-4D97-AF65-F5344CB8AC3E}">
        <p14:creationId xmlns:p14="http://schemas.microsoft.com/office/powerpoint/2010/main" val="3008801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Different Approaches</a:t>
            </a:r>
            <a:r>
              <a:rPr lang="en-US"/>
              <a:t>:</a:t>
            </a:r>
          </a:p>
          <a:p>
            <a:pPr marL="285750" lvl="1" indent="-285750">
              <a:buFont typeface="Arial"/>
              <a:buChar char="•"/>
            </a:pPr>
            <a:r>
              <a:rPr lang="en-US" b="1"/>
              <a:t>Linear Models</a:t>
            </a:r>
            <a:r>
              <a:rPr lang="en-US"/>
              <a:t>: Assume a straight-line relationship.</a:t>
            </a:r>
            <a:endParaRPr lang="en-GB"/>
          </a:p>
          <a:p>
            <a:pPr marL="285750" lvl="1" indent="-285750">
              <a:buFont typeface="Arial"/>
              <a:buChar char="•"/>
            </a:pPr>
            <a:r>
              <a:rPr lang="en-US" b="1"/>
              <a:t>Decision Trees</a:t>
            </a:r>
            <a:r>
              <a:rPr lang="en-US"/>
              <a:t>: Partition data into segments, allowing for complex relationships.</a:t>
            </a:r>
            <a:endParaRPr lang="en-GB"/>
          </a:p>
          <a:p>
            <a:pPr marL="285750" indent="-285750">
              <a:buFont typeface="Arial"/>
              <a:buChar char="•"/>
            </a:pPr>
            <a:r>
              <a:rPr lang="en-US" b="1"/>
              <a:t>Choosing the Right Model</a:t>
            </a:r>
            <a:r>
              <a:rPr lang="en-US"/>
              <a:t>:</a:t>
            </a:r>
            <a:endParaRPr lang="en-GB"/>
          </a:p>
          <a:p>
            <a:pPr marL="285750" lvl="1" indent="-285750">
              <a:buFont typeface="Arial"/>
              <a:buChar char="•"/>
            </a:pPr>
            <a:r>
              <a:rPr lang="en-US"/>
              <a:t>Use </a:t>
            </a:r>
            <a:r>
              <a:rPr lang="en-US" b="1"/>
              <a:t>Linear Models</a:t>
            </a:r>
            <a:r>
              <a:rPr lang="en-US"/>
              <a:t> for linear relationships.</a:t>
            </a:r>
            <a:endParaRPr lang="en-GB"/>
          </a:p>
          <a:p>
            <a:pPr marL="285750" lvl="1" indent="-285750">
              <a:buFont typeface="Arial"/>
              <a:buChar char="•"/>
            </a:pPr>
            <a:r>
              <a:rPr lang="en-US"/>
              <a:t>Use </a:t>
            </a:r>
            <a:r>
              <a:rPr lang="en-US" b="1"/>
              <a:t>Decision Trees</a:t>
            </a:r>
            <a:r>
              <a:rPr lang="en-US"/>
              <a:t> for non-linear, complex data.</a:t>
            </a:r>
            <a:endParaRPr lang="en-GB"/>
          </a:p>
          <a:p>
            <a:pPr marL="285750" indent="-285750">
              <a:buFont typeface="Arial"/>
              <a:buChar char="•"/>
            </a:pPr>
            <a:r>
              <a:rPr lang="en-US" b="1"/>
              <a:t>Model Performance</a:t>
            </a:r>
            <a:r>
              <a:rPr lang="en-US"/>
              <a:t>: Assess using test error and cross-validation.</a:t>
            </a:r>
            <a:endParaRPr lang="en-GB"/>
          </a:p>
          <a:p>
            <a:endParaRPr lang="en-US">
              <a:cs typeface="Calibri"/>
            </a:endParaRPr>
          </a:p>
        </p:txBody>
      </p:sp>
      <p:sp>
        <p:nvSpPr>
          <p:cNvPr id="4" name="Slide Number Placeholder 3"/>
          <p:cNvSpPr>
            <a:spLocks noGrp="1"/>
          </p:cNvSpPr>
          <p:nvPr>
            <p:ph type="sldNum" sz="quarter" idx="5"/>
          </p:nvPr>
        </p:nvSpPr>
        <p:spPr/>
        <p:txBody>
          <a:bodyPr/>
          <a:lstStyle/>
          <a:p>
            <a:fld id="{80389DCB-5EC0-49A9-810E-1B9F8CB3CFAB}" type="slidenum">
              <a:rPr lang="en-GB"/>
              <a:t>10</a:t>
            </a:fld>
            <a:endParaRPr lang="en-GB"/>
          </a:p>
        </p:txBody>
      </p:sp>
    </p:spTree>
    <p:extLst>
      <p:ext uri="{BB962C8B-B14F-4D97-AF65-F5344CB8AC3E}">
        <p14:creationId xmlns:p14="http://schemas.microsoft.com/office/powerpoint/2010/main" val="2209206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previous slides we understood how tree based methods suffer from low accuracy and overfitting. To address these limitation, we can use bagging.  Bagging, is a technique that involves generating multiple bootstrapped datasets from the original training set. We use each of these datasets to train separate models, and then we average their predictions. This helps improve model performance by reducing variance, leading to high accuracy. </a:t>
            </a:r>
          </a:p>
        </p:txBody>
      </p:sp>
      <p:sp>
        <p:nvSpPr>
          <p:cNvPr id="4" name="Slide Number Placeholder 3"/>
          <p:cNvSpPr>
            <a:spLocks noGrp="1"/>
          </p:cNvSpPr>
          <p:nvPr>
            <p:ph type="sldNum" sz="quarter" idx="5"/>
          </p:nvPr>
        </p:nvSpPr>
        <p:spPr/>
        <p:txBody>
          <a:bodyPr/>
          <a:lstStyle/>
          <a:p>
            <a:fld id="{80389DCB-5EC0-49A9-810E-1B9F8CB3CFAB}" type="slidenum">
              <a:rPr lang="en-GB"/>
              <a:t>12</a:t>
            </a:fld>
            <a:endParaRPr lang="en-GB"/>
          </a:p>
        </p:txBody>
      </p:sp>
    </p:spTree>
    <p:extLst>
      <p:ext uri="{BB962C8B-B14F-4D97-AF65-F5344CB8AC3E}">
        <p14:creationId xmlns:p14="http://schemas.microsoft.com/office/powerpoint/2010/main" val="1652332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Bagging introduces a helpful evaluation metric known as Out-of-Bag Error. This error estimation method involves samples that were not used during the bootstrapping process. We use these observations to estimate the test error directly, without needing an additional test set. Bagging also provides insights into variable importance, which tells us how each predictor contributes to the model’s performance."</a:t>
            </a:r>
          </a:p>
        </p:txBody>
      </p:sp>
      <p:sp>
        <p:nvSpPr>
          <p:cNvPr id="4" name="Slide Number Placeholder 3"/>
          <p:cNvSpPr>
            <a:spLocks noGrp="1"/>
          </p:cNvSpPr>
          <p:nvPr>
            <p:ph type="sldNum" sz="quarter" idx="5"/>
          </p:nvPr>
        </p:nvSpPr>
        <p:spPr/>
        <p:txBody>
          <a:bodyPr/>
          <a:lstStyle/>
          <a:p>
            <a:fld id="{80389DCB-5EC0-49A9-810E-1B9F8CB3CFAB}" type="slidenum">
              <a:rPr lang="en-GB"/>
              <a:t>13</a:t>
            </a:fld>
            <a:endParaRPr lang="en-GB"/>
          </a:p>
        </p:txBody>
      </p:sp>
    </p:spTree>
    <p:extLst>
      <p:ext uri="{BB962C8B-B14F-4D97-AF65-F5344CB8AC3E}">
        <p14:creationId xmlns:p14="http://schemas.microsoft.com/office/powerpoint/2010/main" val="3552042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Random Forests improve Bagging by introducing random predictor subsets. Rather than considering all predictors at each split, a random subset of predictors is chosen. This reduces correlation among trees, resulting in more accuracy for the model.  Random Forests further reduce model variance, making them more robust and accurate.</a:t>
            </a:r>
          </a:p>
        </p:txBody>
      </p:sp>
      <p:sp>
        <p:nvSpPr>
          <p:cNvPr id="4" name="Slide Number Placeholder 3"/>
          <p:cNvSpPr>
            <a:spLocks noGrp="1"/>
          </p:cNvSpPr>
          <p:nvPr>
            <p:ph type="sldNum" sz="quarter" idx="5"/>
          </p:nvPr>
        </p:nvSpPr>
        <p:spPr/>
        <p:txBody>
          <a:bodyPr/>
          <a:lstStyle/>
          <a:p>
            <a:fld id="{80389DCB-5EC0-49A9-810E-1B9F8CB3CFAB}" type="slidenum">
              <a:rPr lang="en-GB"/>
              <a:t>14</a:t>
            </a:fld>
            <a:endParaRPr lang="en-GB"/>
          </a:p>
        </p:txBody>
      </p:sp>
    </p:spTree>
    <p:extLst>
      <p:ext uri="{BB962C8B-B14F-4D97-AF65-F5344CB8AC3E}">
        <p14:creationId xmlns:p14="http://schemas.microsoft.com/office/powerpoint/2010/main" val="4195181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discuss Boosting. Boosting is different from Bagging and Random Forests. Instead of building trees independently, Boosting builds trees sequentially. Each new tree aims to correct errors made by the previous ones. The process uses a slow learning rate, meaning each tree contributes only a small amount to the overall model. This gradual, step-by-step improvement helps Boosting to minimize errors more effectively, especially in complex datasets.</a:t>
            </a:r>
          </a:p>
        </p:txBody>
      </p:sp>
      <p:sp>
        <p:nvSpPr>
          <p:cNvPr id="4" name="Slide Number Placeholder 3"/>
          <p:cNvSpPr>
            <a:spLocks noGrp="1"/>
          </p:cNvSpPr>
          <p:nvPr>
            <p:ph type="sldNum" sz="quarter" idx="5"/>
          </p:nvPr>
        </p:nvSpPr>
        <p:spPr/>
        <p:txBody>
          <a:bodyPr/>
          <a:lstStyle/>
          <a:p>
            <a:fld id="{80389DCB-5EC0-49A9-810E-1B9F8CB3CFAB}" type="slidenum">
              <a:rPr lang="en-GB"/>
              <a:t>15</a:t>
            </a:fld>
            <a:endParaRPr lang="en-GB"/>
          </a:p>
        </p:txBody>
      </p:sp>
    </p:spTree>
    <p:extLst>
      <p:ext uri="{BB962C8B-B14F-4D97-AF65-F5344CB8AC3E}">
        <p14:creationId xmlns:p14="http://schemas.microsoft.com/office/powerpoint/2010/main" val="3534071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we’ve looked at several powerful tree-based methods. Polynomial Regression, Regression Trees, and Classification Trees each have their specific applications and advantages. methods like Bagging, Random Forests, and Boosting can enhance model stability, accuracy, and predictive power. Bagging and Random Forests work well to reduce variance. Together, these methods expand our toolkit for creating more accurate, reliable models."</a:t>
            </a:r>
          </a:p>
        </p:txBody>
      </p:sp>
      <p:sp>
        <p:nvSpPr>
          <p:cNvPr id="4" name="Slide Number Placeholder 3"/>
          <p:cNvSpPr>
            <a:spLocks noGrp="1"/>
          </p:cNvSpPr>
          <p:nvPr>
            <p:ph type="sldNum" sz="quarter" idx="5"/>
          </p:nvPr>
        </p:nvSpPr>
        <p:spPr/>
        <p:txBody>
          <a:bodyPr/>
          <a:lstStyle/>
          <a:p>
            <a:fld id="{80389DCB-5EC0-49A9-810E-1B9F8CB3CFAB}" type="slidenum">
              <a:rPr lang="en-GB"/>
              <a:t>16</a:t>
            </a:fld>
            <a:endParaRPr lang="en-GB"/>
          </a:p>
        </p:txBody>
      </p:sp>
    </p:spTree>
    <p:extLst>
      <p:ext uri="{BB962C8B-B14F-4D97-AF65-F5344CB8AC3E}">
        <p14:creationId xmlns:p14="http://schemas.microsoft.com/office/powerpoint/2010/main" val="433095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the table of contents that we will be covering in this presentation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80389DCB-5EC0-49A9-810E-1B9F8CB3CFAB}" type="slidenum">
              <a:t>2</a:t>
            </a:fld>
            <a:endParaRPr lang="en-GB"/>
          </a:p>
        </p:txBody>
      </p:sp>
    </p:spTree>
    <p:extLst>
      <p:ext uri="{BB962C8B-B14F-4D97-AF65-F5344CB8AC3E}">
        <p14:creationId xmlns:p14="http://schemas.microsoft.com/office/powerpoint/2010/main" val="358492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Firstly I explain </a:t>
            </a:r>
            <a:r>
              <a:rPr lang="en-US" err="1">
                <a:cs typeface="Calibri"/>
              </a:rPr>
              <a:t>a</a:t>
            </a:r>
            <a:r>
              <a:rPr lang="en-US">
                <a:cs typeface="Calibri"/>
              </a:rPr>
              <a:t> additional </a:t>
            </a:r>
            <a:r>
              <a:rPr lang="en-US" err="1">
                <a:cs typeface="Calibri"/>
              </a:rPr>
              <a:t>toppic</a:t>
            </a:r>
            <a:r>
              <a:rPr lang="en-US">
                <a:cs typeface="Calibri"/>
              </a:rPr>
              <a:t> polynomial regression then I move towards main chapter</a:t>
            </a:r>
          </a:p>
          <a:p>
            <a:r>
              <a:rPr lang="en-US">
                <a:cs typeface="Calibri"/>
              </a:rPr>
              <a:t>Background:</a:t>
            </a:r>
            <a:br>
              <a:rPr lang="en-US">
                <a:cs typeface="+mn-lt"/>
              </a:rPr>
            </a:br>
            <a:r>
              <a:rPr lang="en-US">
                <a:cs typeface="Calibri"/>
              </a:rPr>
              <a:t>Linear Regression assumes</a:t>
            </a:r>
            <a:r>
              <a:rPr lang="en-US"/>
              <a:t> a linear relationship between the predictor and response it may not capture complex patterns in real-world data for that we use Polynomial regression</a:t>
            </a:r>
            <a:endParaRPr lang="en-US">
              <a:cs typeface="Calibri" panose="020F0502020204030204"/>
            </a:endParaRPr>
          </a:p>
          <a:p>
            <a:r>
              <a:rPr lang="en-US">
                <a:cs typeface="+mn-lt"/>
              </a:rPr>
              <a:t>Definition:</a:t>
            </a:r>
          </a:p>
          <a:p>
            <a:r>
              <a:rPr lang="en-US"/>
              <a:t>Polynomial regression is a linear regression model with polynomial terms of the predictor variable.</a:t>
            </a:r>
            <a:endParaRPr lang="en-US">
              <a:cs typeface="Calibri"/>
            </a:endParaRPr>
          </a:p>
          <a:p>
            <a:r>
              <a:rPr lang="en-US">
                <a:cs typeface="+mn-lt"/>
              </a:rPr>
              <a:t>Flexibility:</a:t>
            </a:r>
          </a:p>
          <a:p>
            <a:r>
              <a:rPr lang="en-US"/>
              <a:t>By increasing the degree of polynomial terms, we can fit increasingly complex curves</a:t>
            </a:r>
            <a:endParaRPr lang="en-US">
              <a:cs typeface="Calibri" panose="020F0502020204030204"/>
            </a:endParaRPr>
          </a:p>
          <a:p>
            <a:r>
              <a:rPr lang="en-US">
                <a:cs typeface="+mn-lt"/>
              </a:rPr>
              <a:t>Bias –Variance Tradeoff:</a:t>
            </a:r>
          </a:p>
          <a:p>
            <a:r>
              <a:rPr lang="en-US"/>
              <a:t> We have to choose an appropriate degree for the polynomial terms lower degrees will lead towards high bias and higher degrees will lead towards high variance</a:t>
            </a:r>
            <a:endParaRPr lang="en-US">
              <a:cs typeface="Calibri"/>
            </a:endParaRPr>
          </a:p>
          <a:p>
            <a:r>
              <a:rPr lang="en-US">
                <a:cs typeface="Calibri"/>
              </a:rPr>
              <a:t>In the example we have used a </a:t>
            </a:r>
            <a:r>
              <a:rPr lang="en-US"/>
              <a:t>degree-4 polynomial to capture the nonlinear trend.</a:t>
            </a:r>
            <a:endParaRPr lang="en-US">
              <a:cs typeface="Calibri"/>
            </a:endParaRPr>
          </a:p>
          <a:p>
            <a:r>
              <a:rPr lang="en-US">
                <a:cs typeface="Calibri"/>
              </a:rPr>
              <a:t>Nowe we move towards main </a:t>
            </a:r>
            <a:r>
              <a:rPr lang="en-US"/>
              <a:t>chapter </a:t>
            </a:r>
            <a:br>
              <a:rPr lang="en-US">
                <a:cs typeface="+mn-lt"/>
              </a:rPr>
            </a:br>
            <a:endParaRPr lang="en-US">
              <a:cs typeface="+mn-lt"/>
            </a:endParaRPr>
          </a:p>
          <a:p>
            <a:endParaRPr lang="en-US">
              <a:cs typeface="+mn-lt"/>
            </a:endParaRPr>
          </a:p>
          <a:p>
            <a:endParaRPr lang="en-US">
              <a:cs typeface="+mn-lt"/>
            </a:endParaRPr>
          </a:p>
        </p:txBody>
      </p:sp>
      <p:sp>
        <p:nvSpPr>
          <p:cNvPr id="4" name="Slide Number Placeholder 3"/>
          <p:cNvSpPr>
            <a:spLocks noGrp="1"/>
          </p:cNvSpPr>
          <p:nvPr>
            <p:ph type="sldNum" sz="quarter" idx="5"/>
          </p:nvPr>
        </p:nvSpPr>
        <p:spPr/>
        <p:txBody>
          <a:bodyPr/>
          <a:lstStyle/>
          <a:p>
            <a:fld id="{80389DCB-5EC0-49A9-810E-1B9F8CB3CFAB}" type="slidenum">
              <a:rPr lang="en-US"/>
              <a:t>3</a:t>
            </a:fld>
            <a:endParaRPr lang="en-US"/>
          </a:p>
        </p:txBody>
      </p:sp>
    </p:spTree>
    <p:extLst>
      <p:ext uri="{BB962C8B-B14F-4D97-AF65-F5344CB8AC3E}">
        <p14:creationId xmlns:p14="http://schemas.microsoft.com/office/powerpoint/2010/main" val="1526559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Strating with decision trees so what are decision trees? Decision trees are a way to make decisions or predictions based on data by breaking it down into smaller, more manageable sections using a tree as show in figure </a:t>
            </a:r>
            <a:endParaRPr lang="en-US">
              <a:cs typeface="Calibri"/>
            </a:endParaRPr>
          </a:p>
          <a:p>
            <a:r>
              <a:rPr lang="en-US"/>
              <a:t>Decision trees can be applied to both regression and classification problems. We first consider regression problems</a:t>
            </a:r>
            <a:endParaRPr lang="en-US">
              <a:cs typeface="Calibri"/>
            </a:endParaRPr>
          </a:p>
        </p:txBody>
      </p:sp>
      <p:sp>
        <p:nvSpPr>
          <p:cNvPr id="4" name="Slide Number Placeholder 3"/>
          <p:cNvSpPr>
            <a:spLocks noGrp="1"/>
          </p:cNvSpPr>
          <p:nvPr>
            <p:ph type="sldNum" sz="quarter" idx="5"/>
          </p:nvPr>
        </p:nvSpPr>
        <p:spPr/>
        <p:txBody>
          <a:bodyPr/>
          <a:lstStyle/>
          <a:p>
            <a:fld id="{80389DCB-5EC0-49A9-810E-1B9F8CB3CFAB}" type="slidenum">
              <a:rPr lang="en-US"/>
              <a:t>4</a:t>
            </a:fld>
            <a:endParaRPr lang="en-US"/>
          </a:p>
        </p:txBody>
      </p:sp>
    </p:spTree>
    <p:extLst>
      <p:ext uri="{BB962C8B-B14F-4D97-AF65-F5344CB8AC3E}">
        <p14:creationId xmlns:p14="http://schemas.microsoft.com/office/powerpoint/2010/main" val="141852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Definition: A decision tree used for predicting a numerical  response.</a:t>
            </a:r>
            <a:br>
              <a:rPr lang="en-US">
                <a:cs typeface="+mn-lt"/>
              </a:rPr>
            </a:br>
            <a:r>
              <a:rPr lang="en-US"/>
              <a:t>Here Splits the predictor space into non-overlapping regions.</a:t>
            </a:r>
            <a:endParaRPr lang="en-US">
              <a:cs typeface="Calibri"/>
            </a:endParaRPr>
          </a:p>
          <a:p>
            <a:r>
              <a:rPr lang="en-US"/>
              <a:t>Makes predictions based on the mean response value within each region</a:t>
            </a:r>
            <a:endParaRPr lang="en-US">
              <a:cs typeface="Calibri" panose="020F0502020204030204"/>
            </a:endParaRPr>
          </a:p>
          <a:p>
            <a:r>
              <a:rPr lang="en-US" b="1"/>
              <a:t>Key Advantages:</a:t>
            </a:r>
            <a:r>
              <a:rPr lang="en-US"/>
              <a:t> </a:t>
            </a:r>
            <a:endParaRPr lang="en-US">
              <a:cs typeface="Calibri"/>
            </a:endParaRPr>
          </a:p>
          <a:p>
            <a:pPr marL="171450" indent="-171450">
              <a:buFont typeface="Arial"/>
              <a:buChar char="•"/>
            </a:pPr>
            <a:r>
              <a:rPr lang="en-US"/>
              <a:t>Easy to interpret and visualize.</a:t>
            </a:r>
            <a:endParaRPr lang="en-US">
              <a:cs typeface="Calibri"/>
            </a:endParaRPr>
          </a:p>
          <a:p>
            <a:pPr marL="171450" indent="-171450">
              <a:buFont typeface="Arial"/>
              <a:buChar char="•"/>
            </a:pPr>
            <a:r>
              <a:rPr lang="en-US"/>
              <a:t>Can handle both numerical and categorical predictors.</a:t>
            </a:r>
            <a:endParaRPr lang="en-US">
              <a:cs typeface="Calibri"/>
            </a:endParaRPr>
          </a:p>
          <a:p>
            <a:pPr marL="171450" indent="-171450">
              <a:buFont typeface="Arial"/>
              <a:buChar char="•"/>
            </a:pPr>
            <a:r>
              <a:rPr lang="en-US"/>
              <a:t>Can capture complex nonlinear relationships.</a:t>
            </a:r>
            <a:endParaRPr lang="en-US">
              <a:cs typeface="Calibri"/>
            </a:endParaRPr>
          </a:p>
          <a:p>
            <a:r>
              <a:rPr lang="en-US">
                <a:cs typeface="+mn-lt"/>
              </a:rPr>
              <a:t>Now I give you an example of regression tree</a:t>
            </a:r>
          </a:p>
        </p:txBody>
      </p:sp>
      <p:sp>
        <p:nvSpPr>
          <p:cNvPr id="4" name="Slide Number Placeholder 3"/>
          <p:cNvSpPr>
            <a:spLocks noGrp="1"/>
          </p:cNvSpPr>
          <p:nvPr>
            <p:ph type="sldNum" sz="quarter" idx="5"/>
          </p:nvPr>
        </p:nvSpPr>
        <p:spPr/>
        <p:txBody>
          <a:bodyPr/>
          <a:lstStyle/>
          <a:p>
            <a:fld id="{80389DCB-5EC0-49A9-810E-1B9F8CB3CFAB}" type="slidenum">
              <a:rPr lang="en-US"/>
              <a:t>5</a:t>
            </a:fld>
            <a:endParaRPr lang="en-US"/>
          </a:p>
        </p:txBody>
      </p:sp>
    </p:spTree>
    <p:extLst>
      <p:ext uri="{BB962C8B-B14F-4D97-AF65-F5344CB8AC3E}">
        <p14:creationId xmlns:p14="http://schemas.microsoft.com/office/powerpoint/2010/main" val="2474775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two diagrams  are related to predicting baseball player salaries using a regression tree based on the </a:t>
            </a:r>
            <a:r>
              <a:rPr lang="en-US" b="1"/>
              <a:t>Hitters</a:t>
            </a:r>
            <a:r>
              <a:rPr lang="en-US"/>
              <a:t> dataset.</a:t>
            </a:r>
          </a:p>
          <a:p>
            <a:pPr marL="171450" indent="-171450">
              <a:buFont typeface="Arial"/>
              <a:buChar char="•"/>
            </a:pPr>
            <a:r>
              <a:rPr lang="en-US">
                <a:cs typeface="Calibri"/>
              </a:rPr>
              <a:t>In left diagram </a:t>
            </a:r>
            <a:r>
              <a:rPr lang="en-US"/>
              <a:t>the decision tree is used to predict the log salary of a baseball player.</a:t>
            </a:r>
            <a:endParaRPr lang="en-US">
              <a:cs typeface="Calibri"/>
            </a:endParaRPr>
          </a:p>
          <a:p>
            <a:pPr marL="171450" indent="-171450">
              <a:buFont typeface="Arial"/>
              <a:buChar char="•"/>
            </a:pPr>
            <a:r>
              <a:rPr lang="en-US">
                <a:cs typeface="Calibri"/>
              </a:rPr>
              <a:t>And in the right diagram </a:t>
            </a:r>
            <a:r>
              <a:rPr lang="en-US"/>
              <a:t>the plot visualizes the data partitioned into three regions based on the splits in the tree.</a:t>
            </a:r>
            <a:endParaRPr lang="en-US">
              <a:cs typeface="Calibri"/>
            </a:endParaRPr>
          </a:p>
          <a:p>
            <a:pPr marL="171450" indent="-171450">
              <a:buFont typeface="Arial"/>
              <a:buChar char="•"/>
            </a:pPr>
            <a:r>
              <a:rPr lang="en-US">
                <a:cs typeface="Calibri"/>
              </a:rPr>
              <a:t>We get following information from the two diagrams</a:t>
            </a:r>
            <a:endParaRPr lang="en-US"/>
          </a:p>
          <a:p>
            <a:pPr marL="171450" indent="-171450">
              <a:buFont typeface="Arial"/>
              <a:buChar char="•"/>
            </a:pPr>
            <a:r>
              <a:rPr lang="en-US"/>
              <a:t>Years is the most important predictor.</a:t>
            </a:r>
            <a:endParaRPr lang="en-US">
              <a:cs typeface="Calibri" panose="020F0502020204030204"/>
            </a:endParaRPr>
          </a:p>
          <a:p>
            <a:pPr marL="171450" indent="-171450">
              <a:buFont typeface="Arial"/>
              <a:buChar char="•"/>
            </a:pPr>
            <a:r>
              <a:rPr lang="en-US"/>
              <a:t>Players with fewer years tend to have lower salaries.</a:t>
            </a:r>
            <a:endParaRPr lang="en-US">
              <a:cs typeface="Calibri"/>
            </a:endParaRPr>
          </a:p>
          <a:p>
            <a:pPr marL="171450" indent="-171450">
              <a:buFont typeface="Arial"/>
              <a:buChar char="•"/>
            </a:pPr>
            <a:r>
              <a:rPr lang="en-US"/>
              <a:t>Among experienced players, players with more hits have greater salaries</a:t>
            </a:r>
            <a:endParaRPr lang="en-US">
              <a:cs typeface="Calibri"/>
            </a:endParaRPr>
          </a:p>
          <a:p>
            <a:pPr marL="171450" indent="-171450">
              <a:buFont typeface="Arial"/>
              <a:buChar char="•"/>
            </a:pPr>
            <a:endParaRPr lang="en-US">
              <a:cs typeface="Calibri"/>
            </a:endParaRPr>
          </a:p>
          <a:p>
            <a:pPr marL="171450" indent="-171450">
              <a:buFont typeface="Arial"/>
              <a:buChar char="•"/>
            </a:pPr>
            <a:r>
              <a:rPr lang="en-US">
                <a:cs typeface="Calibri"/>
              </a:rPr>
              <a:t>Now we discuss </a:t>
            </a:r>
            <a:r>
              <a:rPr lang="en-US" err="1"/>
              <a:t>rediction</a:t>
            </a:r>
            <a:r>
              <a:rPr lang="en-US"/>
              <a:t> via Stratification(grouping) of Predictor Space</a:t>
            </a:r>
          </a:p>
          <a:p>
            <a:endParaRPr lang="en-US">
              <a:cs typeface="Calibri"/>
            </a:endParaRPr>
          </a:p>
        </p:txBody>
      </p:sp>
      <p:sp>
        <p:nvSpPr>
          <p:cNvPr id="4" name="Slide Number Placeholder 3"/>
          <p:cNvSpPr>
            <a:spLocks noGrp="1"/>
          </p:cNvSpPr>
          <p:nvPr>
            <p:ph type="sldNum" sz="quarter" idx="5"/>
          </p:nvPr>
        </p:nvSpPr>
        <p:spPr/>
        <p:txBody>
          <a:bodyPr/>
          <a:lstStyle/>
          <a:p>
            <a:fld id="{80389DCB-5EC0-49A9-810E-1B9F8CB3CFAB}" type="slidenum">
              <a:rPr lang="en-US"/>
              <a:t>6</a:t>
            </a:fld>
            <a:endParaRPr lang="en-US"/>
          </a:p>
        </p:txBody>
      </p:sp>
    </p:spTree>
    <p:extLst>
      <p:ext uri="{BB962C8B-B14F-4D97-AF65-F5344CB8AC3E}">
        <p14:creationId xmlns:p14="http://schemas.microsoft.com/office/powerpoint/2010/main" val="233418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a:t>Goal:</a:t>
            </a:r>
            <a:r>
              <a:rPr lang="en-US"/>
              <a:t> Minimize the Residual Sum of Squares (RSS).</a:t>
            </a:r>
          </a:p>
          <a:p>
            <a:pPr marL="171450" indent="-171450">
              <a:buFont typeface="Arial"/>
              <a:buChar char="•"/>
            </a:pPr>
            <a:r>
              <a:rPr lang="en-US" b="1"/>
              <a:t>Process:</a:t>
            </a:r>
            <a:r>
              <a:rPr lang="en-US"/>
              <a:t> </a:t>
            </a:r>
            <a:endParaRPr lang="en-US">
              <a:cs typeface="Calibri"/>
            </a:endParaRPr>
          </a:p>
          <a:p>
            <a:pPr marL="171450" indent="-171450">
              <a:buFont typeface="Arial"/>
              <a:buChar char="•"/>
            </a:pPr>
            <a:r>
              <a:rPr lang="en-US" b="1"/>
              <a:t>Select a Predictor:</a:t>
            </a:r>
            <a:r>
              <a:rPr lang="en-US"/>
              <a:t> Choose the predictor that leads to the largest reduction in RSS.</a:t>
            </a:r>
            <a:endParaRPr lang="en-US">
              <a:cs typeface="Calibri"/>
            </a:endParaRPr>
          </a:p>
          <a:p>
            <a:pPr marL="171450" indent="-171450">
              <a:buFont typeface="Arial"/>
              <a:buChar char="•"/>
            </a:pPr>
            <a:r>
              <a:rPr lang="en-US" b="1"/>
              <a:t>Choose a Split Point:</a:t>
            </a:r>
            <a:r>
              <a:rPr lang="en-US"/>
              <a:t> Determine the best cut-point for the selected predictor.</a:t>
            </a:r>
            <a:endParaRPr lang="en-US">
              <a:cs typeface="Calibri"/>
            </a:endParaRPr>
          </a:p>
          <a:p>
            <a:pPr marL="171450" indent="-171450">
              <a:buFont typeface="Arial"/>
              <a:buChar char="•"/>
            </a:pPr>
            <a:r>
              <a:rPr lang="en-US" b="1"/>
              <a:t>Split the Data:</a:t>
            </a:r>
            <a:r>
              <a:rPr lang="en-US"/>
              <a:t> Divide the data into two subsets based on the split point.</a:t>
            </a:r>
            <a:endParaRPr lang="en-US">
              <a:cs typeface="Calibri"/>
            </a:endParaRPr>
          </a:p>
          <a:p>
            <a:pPr marL="171450" indent="-171450">
              <a:buFont typeface="Arial"/>
              <a:buChar char="•"/>
            </a:pPr>
            <a:r>
              <a:rPr lang="en-US" b="1"/>
              <a:t>Repeat:</a:t>
            </a:r>
            <a:r>
              <a:rPr lang="en-US"/>
              <a:t> Recursively apply the splitting process to each subset until a stopping criterion is met.</a:t>
            </a:r>
            <a:endParaRPr lang="en-US">
              <a:cs typeface="Calibri"/>
            </a:endParaRPr>
          </a:p>
          <a:p>
            <a:endParaRPr lang="en-US" b="1">
              <a:cs typeface="Calibri"/>
            </a:endParaRPr>
          </a:p>
          <a:p>
            <a:r>
              <a:rPr lang="en-US" b="1">
                <a:cs typeface="Calibri"/>
              </a:rPr>
              <a:t>Now we </a:t>
            </a:r>
            <a:r>
              <a:rPr lang="en-US" b="1" err="1">
                <a:cs typeface="Calibri"/>
              </a:rPr>
              <a:t>disuss</a:t>
            </a:r>
            <a:r>
              <a:rPr lang="en-US" b="1">
                <a:cs typeface="Calibri"/>
              </a:rPr>
              <a:t> tree </a:t>
            </a:r>
            <a:r>
              <a:rPr lang="en-US" b="1" err="1">
                <a:cs typeface="Calibri"/>
              </a:rPr>
              <a:t>prunnig</a:t>
            </a:r>
            <a:r>
              <a:rPr lang="en-US" b="1">
                <a:cs typeface="Calibri"/>
              </a:rPr>
              <a:t> concept</a:t>
            </a:r>
          </a:p>
          <a:p>
            <a:r>
              <a:rPr lang="en-US" b="1">
                <a:cs typeface="Calibri"/>
              </a:rPr>
              <a:t>Stopping criteria: </a:t>
            </a:r>
            <a:r>
              <a:rPr lang="en-US"/>
              <a:t>until no region contains more than five observations.</a:t>
            </a:r>
            <a:endParaRPr lang="en-US">
              <a:cs typeface="Calibri"/>
            </a:endParaRPr>
          </a:p>
          <a:p>
            <a:r>
              <a:rPr lang="en-US">
                <a:cs typeface="Calibri"/>
              </a:rPr>
              <a:t>RSS value improvement to a certain threshold</a:t>
            </a:r>
          </a:p>
        </p:txBody>
      </p:sp>
      <p:sp>
        <p:nvSpPr>
          <p:cNvPr id="4" name="Slide Number Placeholder 3"/>
          <p:cNvSpPr>
            <a:spLocks noGrp="1"/>
          </p:cNvSpPr>
          <p:nvPr>
            <p:ph type="sldNum" sz="quarter" idx="5"/>
          </p:nvPr>
        </p:nvSpPr>
        <p:spPr/>
        <p:txBody>
          <a:bodyPr/>
          <a:lstStyle/>
          <a:p>
            <a:fld id="{80389DCB-5EC0-49A9-810E-1B9F8CB3CFAB}" type="slidenum">
              <a:rPr lang="en-US"/>
              <a:t>7</a:t>
            </a:fld>
            <a:endParaRPr lang="en-US"/>
          </a:p>
        </p:txBody>
      </p:sp>
    </p:spTree>
    <p:extLst>
      <p:ext uri="{BB962C8B-B14F-4D97-AF65-F5344CB8AC3E}">
        <p14:creationId xmlns:p14="http://schemas.microsoft.com/office/powerpoint/2010/main" val="1674215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Definition: Tree Pruning</a:t>
            </a:r>
            <a:r>
              <a:rPr lang="en-US"/>
              <a:t> simplifies decision trees by removing branches that add little predictive value</a:t>
            </a:r>
          </a:p>
          <a:p>
            <a:endParaRPr lang="en-US">
              <a:cs typeface="Calibri"/>
            </a:endParaRPr>
          </a:p>
          <a:p>
            <a:r>
              <a:rPr lang="en-US"/>
              <a:t>Pruning Process</a:t>
            </a:r>
            <a:endParaRPr lang="en-US">
              <a:cs typeface="Calibri"/>
            </a:endParaRPr>
          </a:p>
          <a:p>
            <a:pPr marL="457200">
              <a:buFont typeface="Arial"/>
              <a:buChar char="•"/>
            </a:pPr>
            <a:r>
              <a:rPr lang="en-US"/>
              <a:t>Start with a large tree and gradually prune it by introducing a tuning parameter, </a:t>
            </a:r>
            <a:r>
              <a:rPr lang="en-US" b="1"/>
              <a:t>α</a:t>
            </a:r>
            <a:r>
              <a:rPr lang="en-US"/>
              <a:t>.</a:t>
            </a:r>
          </a:p>
          <a:p>
            <a:pPr lvl="1">
              <a:buFont typeface="Arial"/>
              <a:buChar char="•"/>
            </a:pPr>
            <a:r>
              <a:rPr lang="en-US"/>
              <a:t>For each value of α, remove branches in a way that minimizes the </a:t>
            </a:r>
            <a:r>
              <a:rPr lang="en-US" i="1"/>
              <a:t>cost complexity criterion</a:t>
            </a:r>
            <a:r>
              <a:rPr lang="en-US"/>
              <a:t>, which balances the tree’s complexity and fit to the data</a:t>
            </a:r>
            <a:endParaRPr lang="en-US">
              <a:cs typeface="Calibri"/>
            </a:endParaRPr>
          </a:p>
          <a:p>
            <a:pPr marL="285750" lvl="1" indent="-285750">
              <a:buFont typeface="Arial"/>
              <a:buChar char="•"/>
            </a:pPr>
            <a:endParaRPr lang="en-US"/>
          </a:p>
          <a:p>
            <a:pPr marL="285750" lvl="1" indent="-285750">
              <a:buFont typeface="Arial"/>
              <a:buChar char="•"/>
            </a:pPr>
            <a:r>
              <a:rPr lang="en-US"/>
              <a:t>Use cross-validation to choose the optimal value of α.</a:t>
            </a:r>
            <a:endParaRPr lang="en-US">
              <a:cs typeface="Calibri"/>
            </a:endParaRPr>
          </a:p>
          <a:p>
            <a:pPr marL="285750" indent="-285750">
              <a:buFont typeface="Arial"/>
              <a:buChar char="•"/>
            </a:pPr>
            <a:r>
              <a:rPr lang="en-US"/>
              <a:t>Now I would like to invite </a:t>
            </a:r>
            <a:r>
              <a:rPr lang="en-US" err="1"/>
              <a:t>areeba</a:t>
            </a:r>
            <a:r>
              <a:rPr lang="en-US"/>
              <a:t> to present next part which is classification trees</a:t>
            </a:r>
            <a:endParaRPr lang="en-US">
              <a:cs typeface="Calibri"/>
            </a:endParaRPr>
          </a:p>
          <a:p>
            <a:pPr marL="285750" indent="-285750">
              <a:buFont typeface="Arial"/>
              <a:buChar char="•"/>
            </a:pPr>
            <a:endParaRPr lang="en-US"/>
          </a:p>
          <a:p>
            <a:pPr marL="285750" indent="-285750">
              <a:buFont typeface="Arial"/>
              <a:buChar char="•"/>
            </a:pPr>
            <a:r>
              <a:rPr lang="en-US" b="1"/>
              <a:t>Cost Complexity Criterion</a:t>
            </a:r>
            <a:r>
              <a:rPr lang="en-US"/>
              <a:t> is a measure used in tree pruning to balance the complexity of a decision tree with its fit to the training data. It's a trade-off between underfitting and overfitting.</a:t>
            </a:r>
            <a:endParaRPr lang="en-US">
              <a:cs typeface="Calibri"/>
            </a:endParaRPr>
          </a:p>
          <a:p>
            <a:pPr marL="285750" indent="-285750">
              <a:buFont typeface="Arial"/>
              <a:buChar char="•"/>
            </a:pPr>
            <a:r>
              <a:rPr lang="en-US">
                <a:cs typeface="Calibri"/>
              </a:rPr>
              <a:t>Alpha is a tuning parameter its large value penalizes</a:t>
            </a:r>
            <a:r>
              <a:rPr lang="en-US"/>
              <a:t> tree complexity, leading to a smaller, simpler tree.</a:t>
            </a:r>
            <a:br>
              <a:rPr lang="en-US">
                <a:cs typeface="+mn-lt"/>
              </a:rPr>
            </a:b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0389DCB-5EC0-49A9-810E-1B9F8CB3CFAB}" type="slidenum">
              <a:rPr lang="en-US"/>
              <a:t>8</a:t>
            </a:fld>
            <a:endParaRPr lang="en-US"/>
          </a:p>
        </p:txBody>
      </p:sp>
    </p:spTree>
    <p:extLst>
      <p:ext uri="{BB962C8B-B14F-4D97-AF65-F5344CB8AC3E}">
        <p14:creationId xmlns:p14="http://schemas.microsoft.com/office/powerpoint/2010/main" val="2689858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b="1"/>
              <a:t>Definition</a:t>
            </a:r>
            <a:r>
              <a:rPr lang="en-US"/>
              <a:t>: Used for predicting categories instead of numerical values.</a:t>
            </a:r>
          </a:p>
          <a:p>
            <a:pPr>
              <a:buFont typeface="Arial"/>
              <a:buChar char="•"/>
            </a:pPr>
            <a:r>
              <a:rPr lang="en-US" b="1"/>
              <a:t>Prediction Method</a:t>
            </a:r>
            <a:r>
              <a:rPr lang="en-US"/>
              <a:t>: Assigns the most common class in each terminal node.</a:t>
            </a:r>
          </a:p>
          <a:p>
            <a:pPr>
              <a:buFont typeface="Arial"/>
              <a:buChar char="•"/>
            </a:pPr>
            <a:r>
              <a:rPr lang="en-US" b="1"/>
              <a:t>Node Proportions</a:t>
            </a:r>
            <a:r>
              <a:rPr lang="en-US"/>
              <a:t>: Shows confidence level in predictions.</a:t>
            </a:r>
            <a:endParaRPr lang="en-GB"/>
          </a:p>
          <a:p>
            <a:pPr>
              <a:buFont typeface="Arial"/>
              <a:buChar char="•"/>
            </a:pPr>
            <a:r>
              <a:rPr lang="en-US" b="1"/>
              <a:t>Growing Trees</a:t>
            </a:r>
            <a:r>
              <a:rPr lang="en-US"/>
              <a:t>: Utilizes recursive binary splitting, focusing on class separation.</a:t>
            </a:r>
            <a:endParaRPr lang="en-GB"/>
          </a:p>
          <a:p>
            <a:pPr>
              <a:buFont typeface="Arial"/>
              <a:buChar char="•"/>
            </a:pPr>
            <a:r>
              <a:rPr lang="en-US" b="1"/>
              <a:t>Purity Measures</a:t>
            </a:r>
            <a:r>
              <a:rPr lang="en-US"/>
              <a:t>:</a:t>
            </a:r>
            <a:endParaRPr lang="en-GB"/>
          </a:p>
          <a:p>
            <a:pPr>
              <a:buFont typeface="Arial"/>
              <a:buChar char="•"/>
            </a:pPr>
            <a:r>
              <a:rPr lang="en-US" b="1"/>
              <a:t>Classification Error Rate</a:t>
            </a:r>
            <a:r>
              <a:rPr lang="en-US"/>
              <a:t>: Simple but less sensitive.</a:t>
            </a:r>
            <a:endParaRPr lang="en-GB"/>
          </a:p>
          <a:p>
            <a:pPr>
              <a:buFont typeface="Arial"/>
              <a:buChar char="•"/>
            </a:pPr>
            <a:r>
              <a:rPr lang="en-US" b="1"/>
              <a:t>Gini Index</a:t>
            </a:r>
            <a:r>
              <a:rPr lang="en-US"/>
              <a:t>: Measures node purity; lower values indicate better classification.</a:t>
            </a:r>
            <a:endParaRPr lang="en-GB"/>
          </a:p>
          <a:p>
            <a:pPr>
              <a:buFont typeface="Arial"/>
              <a:buChar char="•"/>
            </a:pPr>
            <a:r>
              <a:rPr lang="en-US" b="1"/>
              <a:t>Cross-Entropy</a:t>
            </a:r>
            <a:r>
              <a:rPr lang="en-US"/>
              <a:t>: Similar to Gini, also indicates node purity.</a:t>
            </a:r>
          </a:p>
          <a:p>
            <a:pPr marL="285750" indent="-2857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0389DCB-5EC0-49A9-810E-1B9F8CB3CFAB}" type="slidenum">
              <a:rPr lang="en-GB"/>
              <a:t>9</a:t>
            </a:fld>
            <a:endParaRPr lang="en-GB"/>
          </a:p>
        </p:txBody>
      </p:sp>
    </p:spTree>
    <p:extLst>
      <p:ext uri="{BB962C8B-B14F-4D97-AF65-F5344CB8AC3E}">
        <p14:creationId xmlns:p14="http://schemas.microsoft.com/office/powerpoint/2010/main" val="194850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201C37E-680E-4637-B51E-2048FEF67202}"/>
              </a:ext>
            </a:extLst>
          </p:cNvPr>
          <p:cNvSpPr>
            <a:spLocks noGrp="1"/>
          </p:cNvSpPr>
          <p:nvPr>
            <p:ph type="pic" sz="quarter" idx="10"/>
          </p:nvPr>
        </p:nvSpPr>
        <p:spPr>
          <a:xfrm>
            <a:off x="0" y="0"/>
            <a:ext cx="12192000" cy="6858000"/>
          </a:xfrm>
        </p:spPr>
        <p:txBody>
          <a:bodyPr/>
          <a:lstStyle/>
          <a:p>
            <a:r>
              <a:rPr lang="en-US"/>
              <a:t>Click icon to add picture</a:t>
            </a:r>
          </a:p>
        </p:txBody>
      </p:sp>
      <p:sp>
        <p:nvSpPr>
          <p:cNvPr id="2" name="Title 1">
            <a:extLst>
              <a:ext uri="{FF2B5EF4-FFF2-40B4-BE49-F238E27FC236}">
                <a16:creationId xmlns:a16="http://schemas.microsoft.com/office/drawing/2014/main" id="{C2560916-B21F-4765-BCFD-01BD5911D6FF}"/>
              </a:ext>
            </a:extLst>
          </p:cNvPr>
          <p:cNvSpPr>
            <a:spLocks noGrp="1"/>
          </p:cNvSpPr>
          <p:nvPr>
            <p:ph type="ctrTitle"/>
          </p:nvPr>
        </p:nvSpPr>
        <p:spPr>
          <a:xfrm>
            <a:off x="0" y="1305098"/>
            <a:ext cx="6096000" cy="778236"/>
          </a:xfrm>
        </p:spPr>
        <p:txBody>
          <a:bodyPr anchor="b">
            <a:noAutofit/>
          </a:bodyPr>
          <a:lstStyle>
            <a:lvl1pPr algn="l">
              <a:defRPr sz="3600"/>
            </a:lvl1pPr>
          </a:lstStyle>
          <a:p>
            <a:r>
              <a:rPr lang="en-US"/>
              <a:t>Click to edit Master title style</a:t>
            </a:r>
          </a:p>
        </p:txBody>
      </p:sp>
      <p:sp>
        <p:nvSpPr>
          <p:cNvPr id="3" name="Subtitle 2">
            <a:extLst>
              <a:ext uri="{FF2B5EF4-FFF2-40B4-BE49-F238E27FC236}">
                <a16:creationId xmlns:a16="http://schemas.microsoft.com/office/drawing/2014/main" id="{DA113E32-5D64-43A5-B22E-2A2B7EBD3971}"/>
              </a:ext>
            </a:extLst>
          </p:cNvPr>
          <p:cNvSpPr>
            <a:spLocks noGrp="1"/>
          </p:cNvSpPr>
          <p:nvPr>
            <p:ph type="subTitle" idx="1"/>
          </p:nvPr>
        </p:nvSpPr>
        <p:spPr>
          <a:xfrm>
            <a:off x="0" y="2099960"/>
            <a:ext cx="6096000" cy="402171"/>
          </a:xfrm>
        </p:spPr>
        <p:txBody>
          <a:bodyPr/>
          <a:lstStyle>
            <a:lvl1pPr marL="0" indent="0" algn="l">
              <a:buNone/>
              <a:defRPr sz="24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5463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userDrawn="1"/>
        </p:nvSpPr>
        <p:spPr>
          <a:xfrm>
            <a:off x="3214194" y="280314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6" name="TextBox 85">
            <a:extLst>
              <a:ext uri="{FF2B5EF4-FFF2-40B4-BE49-F238E27FC236}">
                <a16:creationId xmlns:a16="http://schemas.microsoft.com/office/drawing/2014/main" id="{3ACA67FE-E27B-5141-868A-E310F8D2F308}"/>
              </a:ext>
            </a:extLst>
          </p:cNvPr>
          <p:cNvSpPr txBox="1"/>
          <p:nvPr userDrawn="1"/>
        </p:nvSpPr>
        <p:spPr>
          <a:xfrm>
            <a:off x="3439479" y="5989109"/>
            <a:ext cx="1809649" cy="246221"/>
          </a:xfrm>
          <a:prstGeom prst="rect">
            <a:avLst/>
          </a:prstGeom>
          <a:noFill/>
        </p:spPr>
        <p:txBody>
          <a:bodyPr wrap="square" lIns="0" tIns="0" rIns="0" bIns="0" rtlCol="0" anchor="ctr" anchorCtr="0">
            <a:sp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04616" y="5989109"/>
            <a:ext cx="1809649" cy="246221"/>
          </a:xfrm>
          <a:prstGeom prst="rect">
            <a:avLst/>
          </a:prstGeom>
          <a:noFill/>
        </p:spPr>
        <p:txBody>
          <a:bodyPr wrap="square" lIns="0" tIns="0" rIns="0" bIns="0" rtlCol="0" anchor="ctr" anchorCtr="0">
            <a:sp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169753" y="5989109"/>
            <a:ext cx="1809649" cy="246221"/>
          </a:xfrm>
          <a:prstGeom prst="rect">
            <a:avLst/>
          </a:prstGeom>
          <a:noFill/>
        </p:spPr>
        <p:txBody>
          <a:bodyPr wrap="square" lIns="0" tIns="0" rIns="0" bIns="0" rtlCol="0" anchor="ctr" anchorCtr="0">
            <a:sp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034891" y="5989109"/>
            <a:ext cx="1809649" cy="246221"/>
          </a:xfrm>
          <a:prstGeom prst="rect">
            <a:avLst/>
          </a:prstGeom>
          <a:noFill/>
        </p:spPr>
        <p:txBody>
          <a:bodyPr wrap="square" lIns="0" tIns="0" rIns="0" bIns="0" rtlCol="0" anchor="ctr" anchorCtr="0">
            <a:spAutoFit/>
          </a:bodyPr>
          <a:lstStyle/>
          <a:p>
            <a:pPr algn="ctr"/>
            <a:r>
              <a:rPr lang="en-US" sz="1600">
                <a:solidFill>
                  <a:srgbClr val="737373"/>
                </a:solidFill>
              </a:rPr>
              <a:t>Q4</a:t>
            </a:r>
          </a:p>
        </p:txBody>
      </p:sp>
      <p:sp>
        <p:nvSpPr>
          <p:cNvPr id="119" name="Text Placeholder 12">
            <a:extLst>
              <a:ext uri="{FF2B5EF4-FFF2-40B4-BE49-F238E27FC236}">
                <a16:creationId xmlns:a16="http://schemas.microsoft.com/office/drawing/2014/main" id="{61232BDE-00AD-5E4D-835F-00C901AC0BCD}"/>
              </a:ext>
            </a:extLst>
          </p:cNvPr>
          <p:cNvSpPr>
            <a:spLocks noGrp="1"/>
          </p:cNvSpPr>
          <p:nvPr userDrawn="1">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a:t>Subtitle Placeholder</a:t>
            </a:r>
          </a:p>
        </p:txBody>
      </p:sp>
      <p:grpSp>
        <p:nvGrpSpPr>
          <p:cNvPr id="8" name="Group 7">
            <a:extLst>
              <a:ext uri="{FF2B5EF4-FFF2-40B4-BE49-F238E27FC236}">
                <a16:creationId xmlns:a16="http://schemas.microsoft.com/office/drawing/2014/main" id="{687A9355-D7F6-B846-8FFE-63C2BDF26B1E}"/>
              </a:ext>
            </a:extLst>
          </p:cNvPr>
          <p:cNvGrpSpPr/>
          <p:nvPr userDrawn="1"/>
        </p:nvGrpSpPr>
        <p:grpSpPr>
          <a:xfrm>
            <a:off x="3439479" y="1978088"/>
            <a:ext cx="7405062" cy="3835261"/>
            <a:chOff x="3439479" y="1978088"/>
            <a:chExt cx="7405062" cy="3835261"/>
          </a:xfrm>
        </p:grpSpPr>
        <p:grpSp>
          <p:nvGrpSpPr>
            <p:cNvPr id="7" name="Group 6">
              <a:extLst>
                <a:ext uri="{FF2B5EF4-FFF2-40B4-BE49-F238E27FC236}">
                  <a16:creationId xmlns:a16="http://schemas.microsoft.com/office/drawing/2014/main" id="{A13F8758-2B9B-9E4D-A2FD-621B6C45416B}"/>
                </a:ext>
              </a:extLst>
            </p:cNvPr>
            <p:cNvGrpSpPr/>
            <p:nvPr userDrawn="1"/>
          </p:nvGrpSpPr>
          <p:grpSpPr>
            <a:xfrm>
              <a:off x="3439479" y="1978088"/>
              <a:ext cx="7405062" cy="3828489"/>
              <a:chOff x="3439479" y="1978088"/>
              <a:chExt cx="7405062" cy="3828489"/>
            </a:xfrm>
          </p:grpSpPr>
          <p:cxnSp>
            <p:nvCxnSpPr>
              <p:cNvPr id="32" name="Straight Connector 31">
                <a:extLst>
                  <a:ext uri="{FF2B5EF4-FFF2-40B4-BE49-F238E27FC236}">
                    <a16:creationId xmlns:a16="http://schemas.microsoft.com/office/drawing/2014/main" id="{12524C48-C6AB-6741-9A61-977DC5EA4A70}"/>
                  </a:ext>
                </a:extLst>
              </p:cNvPr>
              <p:cNvCxnSpPr>
                <a:cxnSpLocks/>
              </p:cNvCxnSpPr>
              <p:nvPr userDrawn="1"/>
            </p:nvCxnSpPr>
            <p:spPr>
              <a:xfrm>
                <a:off x="343947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userDrawn="1"/>
            </p:nvCxnSpPr>
            <p:spPr>
              <a:xfrm>
                <a:off x="529074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4200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899327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DB98315C-C388-4942-A944-1E026829C1DB}"/>
                </a:ext>
              </a:extLst>
            </p:cNvPr>
            <p:cNvGrpSpPr/>
            <p:nvPr userDrawn="1"/>
          </p:nvGrpSpPr>
          <p:grpSpPr>
            <a:xfrm>
              <a:off x="7583484" y="1990216"/>
              <a:ext cx="949556" cy="3823133"/>
              <a:chOff x="7668267" y="1990216"/>
              <a:chExt cx="949556" cy="3823133"/>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CF2D825-D29C-4948-AEE7-B96F39F27ED9}"/>
                </a:ext>
              </a:extLst>
            </p:cNvPr>
            <p:cNvGrpSpPr/>
            <p:nvPr userDrawn="1"/>
          </p:nvGrpSpPr>
          <p:grpSpPr>
            <a:xfrm>
              <a:off x="9435208" y="1990216"/>
              <a:ext cx="949556" cy="3823133"/>
              <a:chOff x="9470044" y="1990216"/>
              <a:chExt cx="949556" cy="3823133"/>
            </a:xfrm>
          </p:grpSpPr>
          <p:cxnSp>
            <p:nvCxnSpPr>
              <p:cNvPr id="111" name="Straight Connector 110">
                <a:extLst>
                  <a:ext uri="{FF2B5EF4-FFF2-40B4-BE49-F238E27FC236}">
                    <a16:creationId xmlns:a16="http://schemas.microsoft.com/office/drawing/2014/main" id="{9B2CD111-05A0-EB49-A36B-6D24D7BDBFAD}"/>
                  </a:ext>
                </a:extLst>
              </p:cNvPr>
              <p:cNvCxnSpPr/>
              <p:nvPr userDrawn="1"/>
            </p:nvCxnSpPr>
            <p:spPr>
              <a:xfrm>
                <a:off x="9470044"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userDrawn="1"/>
            </p:nvCxnSpPr>
            <p:spPr>
              <a:xfrm>
                <a:off x="9944822"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userDrawn="1"/>
            </p:nvCxnSpPr>
            <p:spPr>
              <a:xfrm>
                <a:off x="10419600"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E052BB69-7304-DC43-BF98-721BF24BF2C7}"/>
                </a:ext>
              </a:extLst>
            </p:cNvPr>
            <p:cNvGrpSpPr/>
            <p:nvPr userDrawn="1"/>
          </p:nvGrpSpPr>
          <p:grpSpPr>
            <a:xfrm>
              <a:off x="5731761" y="1990216"/>
              <a:ext cx="949556" cy="3823133"/>
              <a:chOff x="7668267" y="1990216"/>
              <a:chExt cx="949556" cy="3823133"/>
            </a:xfrm>
          </p:grpSpPr>
          <p:cxnSp>
            <p:nvCxnSpPr>
              <p:cNvPr id="126" name="Straight Connector 125">
                <a:extLst>
                  <a:ext uri="{FF2B5EF4-FFF2-40B4-BE49-F238E27FC236}">
                    <a16:creationId xmlns:a16="http://schemas.microsoft.com/office/drawing/2014/main" id="{500FF8F2-A530-054E-9B4B-7C4279F230C5}"/>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D64B6F8-613A-D840-BFED-A2C85A3101CA}"/>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59F8390-A99F-1248-9FDF-8AD872E0B52A}"/>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7340AC37-B29D-D546-B7E7-88936BEF6802}"/>
                </a:ext>
              </a:extLst>
            </p:cNvPr>
            <p:cNvGrpSpPr/>
            <p:nvPr userDrawn="1"/>
          </p:nvGrpSpPr>
          <p:grpSpPr>
            <a:xfrm>
              <a:off x="3880038" y="1990216"/>
              <a:ext cx="949556" cy="3823133"/>
              <a:chOff x="7668267" y="1990216"/>
              <a:chExt cx="949556" cy="3823133"/>
            </a:xfrm>
          </p:grpSpPr>
          <p:cxnSp>
            <p:nvCxnSpPr>
              <p:cNvPr id="130" name="Straight Connector 129">
                <a:extLst>
                  <a:ext uri="{FF2B5EF4-FFF2-40B4-BE49-F238E27FC236}">
                    <a16:creationId xmlns:a16="http://schemas.microsoft.com/office/drawing/2014/main" id="{FAB9D86D-3F85-BB47-883B-ADB78354B9A4}"/>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C9304D8-7929-E448-99AE-DC90A10B0AD9}"/>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B177D78-44C8-094C-A9BC-2B93C776B29F}"/>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Tree>
    <p:extLst>
      <p:ext uri="{BB962C8B-B14F-4D97-AF65-F5344CB8AC3E}">
        <p14:creationId xmlns:p14="http://schemas.microsoft.com/office/powerpoint/2010/main" val="285826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Quote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21" name="Picture 20">
            <a:extLst>
              <a:ext uri="{FF2B5EF4-FFF2-40B4-BE49-F238E27FC236}">
                <a16:creationId xmlns:a16="http://schemas.microsoft.com/office/drawing/2014/main" id="{284515A8-5BC3-DF44-BD19-393FCF0A5759}"/>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27" name="Picture 26">
            <a:extLst>
              <a:ext uri="{FF2B5EF4-FFF2-40B4-BE49-F238E27FC236}">
                <a16:creationId xmlns:a16="http://schemas.microsoft.com/office/drawing/2014/main" id="{645C61CF-F086-924F-BD73-2043E44DD4AC}"/>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28" name="Picture 27">
            <a:extLst>
              <a:ext uri="{FF2B5EF4-FFF2-40B4-BE49-F238E27FC236}">
                <a16:creationId xmlns:a16="http://schemas.microsoft.com/office/drawing/2014/main" id="{7371B073-8E3D-5442-89C8-4EDA5E289E07}"/>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15" name="Title 1">
            <a:extLst>
              <a:ext uri="{FF2B5EF4-FFF2-40B4-BE49-F238E27FC236}">
                <a16:creationId xmlns:a16="http://schemas.microsoft.com/office/drawing/2014/main" id="{44A5D4D3-2032-4F1A-8C9A-BFFE982F7960}"/>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6" name="Text Placeholder 12">
            <a:extLst>
              <a:ext uri="{FF2B5EF4-FFF2-40B4-BE49-F238E27FC236}">
                <a16:creationId xmlns:a16="http://schemas.microsoft.com/office/drawing/2014/main" id="{53F88144-1889-4F7E-998B-05F7A98443F7}"/>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a:t>Subtitle Placeholder</a:t>
            </a:r>
          </a:p>
        </p:txBody>
      </p:sp>
    </p:spTree>
    <p:extLst>
      <p:ext uri="{BB962C8B-B14F-4D97-AF65-F5344CB8AC3E}">
        <p14:creationId xmlns:p14="http://schemas.microsoft.com/office/powerpoint/2010/main" val="347211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stitution analysis">
    <p:spTree>
      <p:nvGrpSpPr>
        <p:cNvPr id="1" name=""/>
        <p:cNvGrpSpPr/>
        <p:nvPr/>
      </p:nvGrpSpPr>
      <p:grpSpPr>
        <a:xfrm>
          <a:off x="0" y="0"/>
          <a:ext cx="0" cy="0"/>
          <a:chOff x="0" y="0"/>
          <a:chExt cx="0" cy="0"/>
        </a:xfrm>
      </p:grpSpPr>
      <p:grpSp>
        <p:nvGrpSpPr>
          <p:cNvPr id="56" name="Gruppieren 17">
            <a:extLst>
              <a:ext uri="{FF2B5EF4-FFF2-40B4-BE49-F238E27FC236}">
                <a16:creationId xmlns:a16="http://schemas.microsoft.com/office/drawing/2014/main" id="{2CD19BA5-D9F1-C140-84B0-72E5F70AFC9F}"/>
              </a:ext>
            </a:extLst>
          </p:cNvPr>
          <p:cNvGrpSpPr/>
          <p:nvPr userDrawn="1"/>
        </p:nvGrpSpPr>
        <p:grpSpPr>
          <a:xfrm>
            <a:off x="586740" y="2221056"/>
            <a:ext cx="10384479" cy="3771352"/>
            <a:chOff x="530475" y="1569454"/>
            <a:chExt cx="11124000" cy="4315046"/>
          </a:xfrm>
        </p:grpSpPr>
        <p:grpSp>
          <p:nvGrpSpPr>
            <p:cNvPr id="57" name="Gruppieren 6">
              <a:extLst>
                <a:ext uri="{FF2B5EF4-FFF2-40B4-BE49-F238E27FC236}">
                  <a16:creationId xmlns:a16="http://schemas.microsoft.com/office/drawing/2014/main" id="{17D0D232-82F2-D140-A360-6BDEDF5AD618}"/>
                </a:ext>
              </a:extLst>
            </p:cNvPr>
            <p:cNvGrpSpPr>
              <a:grpSpLocks noChangeAspect="1"/>
            </p:cNvGrpSpPr>
            <p:nvPr/>
          </p:nvGrpSpPr>
          <p:grpSpPr>
            <a:xfrm>
              <a:off x="530475" y="1905316"/>
              <a:ext cx="11124000" cy="3979184"/>
              <a:chOff x="540000" y="1834981"/>
              <a:chExt cx="11109600" cy="3974032"/>
            </a:xfrm>
          </p:grpSpPr>
          <p:sp>
            <p:nvSpPr>
              <p:cNvPr id="61" name="Richtungspfeil 7">
                <a:extLst>
                  <a:ext uri="{FF2B5EF4-FFF2-40B4-BE49-F238E27FC236}">
                    <a16:creationId xmlns:a16="http://schemas.microsoft.com/office/drawing/2014/main" id="{520B1CA1-90BA-C649-B173-5B26D93123E6}"/>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62" name="Eingekerbter Richtungspfeil 8">
                <a:extLst>
                  <a:ext uri="{FF2B5EF4-FFF2-40B4-BE49-F238E27FC236}">
                    <a16:creationId xmlns:a16="http://schemas.microsoft.com/office/drawing/2014/main" id="{48F12312-0011-8A45-8174-17A08940A06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63" name="Eingekerbter Richtungspfeil 9">
                <a:extLst>
                  <a:ext uri="{FF2B5EF4-FFF2-40B4-BE49-F238E27FC236}">
                    <a16:creationId xmlns:a16="http://schemas.microsoft.com/office/drawing/2014/main" id="{F8AAB727-A225-0245-8C48-21AEF6AAB773}"/>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64" name="Gruppieren 10">
                <a:extLst>
                  <a:ext uri="{FF2B5EF4-FFF2-40B4-BE49-F238E27FC236}">
                    <a16:creationId xmlns:a16="http://schemas.microsoft.com/office/drawing/2014/main" id="{F91896BB-A446-9344-9F2A-40A6C4A7A241}"/>
                  </a:ext>
                </a:extLst>
              </p:cNvPr>
              <p:cNvGrpSpPr/>
              <p:nvPr userDrawn="1"/>
            </p:nvGrpSpPr>
            <p:grpSpPr>
              <a:xfrm>
                <a:off x="3075408" y="1834981"/>
                <a:ext cx="3089642" cy="3974031"/>
                <a:chOff x="3075408" y="1834982"/>
                <a:chExt cx="3089642" cy="3974031"/>
              </a:xfrm>
              <a:noFill/>
            </p:grpSpPr>
            <p:sp>
              <p:nvSpPr>
                <p:cNvPr id="65" name="Parallelogramm 11">
                  <a:extLst>
                    <a:ext uri="{FF2B5EF4-FFF2-40B4-BE49-F238E27FC236}">
                      <a16:creationId xmlns:a16="http://schemas.microsoft.com/office/drawing/2014/main" id="{C298BF85-BA38-AC41-BED4-9C7AC794D333}"/>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66" name="Parallelogramm 12">
                  <a:extLst>
                    <a:ext uri="{FF2B5EF4-FFF2-40B4-BE49-F238E27FC236}">
                      <a16:creationId xmlns:a16="http://schemas.microsoft.com/office/drawing/2014/main" id="{8F15B7A8-A12B-3D46-9A6D-C30D4184461A}"/>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67" name="Eingekerbter Richtungspfeil 13">
                  <a:extLst>
                    <a:ext uri="{FF2B5EF4-FFF2-40B4-BE49-F238E27FC236}">
                      <a16:creationId xmlns:a16="http://schemas.microsoft.com/office/drawing/2014/main" id="{83E72884-ACFE-6B4F-B3BA-794940EC4916}"/>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58" name="Ellipse 14">
              <a:extLst>
                <a:ext uri="{FF2B5EF4-FFF2-40B4-BE49-F238E27FC236}">
                  <a16:creationId xmlns:a16="http://schemas.microsoft.com/office/drawing/2014/main" id="{D9A490B8-E29A-CB40-B0F3-A90B6937AABD}"/>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59" name="Ellipse 15">
              <a:extLst>
                <a:ext uri="{FF2B5EF4-FFF2-40B4-BE49-F238E27FC236}">
                  <a16:creationId xmlns:a16="http://schemas.microsoft.com/office/drawing/2014/main" id="{263EFF24-466D-B848-B9CD-5EE6D02EFF1E}"/>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60" name="Ellipse 16">
              <a:extLst>
                <a:ext uri="{FF2B5EF4-FFF2-40B4-BE49-F238E27FC236}">
                  <a16:creationId xmlns:a16="http://schemas.microsoft.com/office/drawing/2014/main" id="{AEC60350-F885-9C41-B4A9-C7A90C30067B}"/>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sp>
        <p:nvSpPr>
          <p:cNvPr id="23" name="Title 1">
            <a:extLst>
              <a:ext uri="{FF2B5EF4-FFF2-40B4-BE49-F238E27FC236}">
                <a16:creationId xmlns:a16="http://schemas.microsoft.com/office/drawing/2014/main" id="{B73A74AE-4D84-42DA-A890-D26E45733EF4}"/>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4" name="Text Placeholder 12">
            <a:extLst>
              <a:ext uri="{FF2B5EF4-FFF2-40B4-BE49-F238E27FC236}">
                <a16:creationId xmlns:a16="http://schemas.microsoft.com/office/drawing/2014/main" id="{9EA9185F-CC61-4B24-A9B3-E4ABEBEEDDA6}"/>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a:t>Subtitle Placeholder</a:t>
            </a:r>
          </a:p>
        </p:txBody>
      </p:sp>
    </p:spTree>
    <p:extLst>
      <p:ext uri="{BB962C8B-B14F-4D97-AF65-F5344CB8AC3E}">
        <p14:creationId xmlns:p14="http://schemas.microsoft.com/office/powerpoint/2010/main" val="881394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B14C1B-7E1A-46B2-8D4E-9D3E763BF64B}"/>
              </a:ext>
            </a:extLst>
          </p:cNvPr>
          <p:cNvSpPr/>
          <p:nvPr userDrawn="1"/>
        </p:nvSpPr>
        <p:spPr>
          <a:xfrm>
            <a:off x="0" y="1634"/>
            <a:ext cx="12188800" cy="6856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447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bg1"/>
                </a:solidFill>
                <a:latin typeface="+mj-lt"/>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a:solidFill>
                  <a:schemeClr val="bg2"/>
                </a:solidFill>
                <a:latin typeface="+mj-lt"/>
                <a:cs typeface="Arial" panose="020B0604020202020204" pitchFamily="34" charset="0"/>
              </a:rPr>
              <a:t>©2019 Convergent Business Technologies</a:t>
            </a:r>
            <a:endParaRPr lang="en-US" sz="1000" b="0">
              <a:solidFill>
                <a:schemeClr val="bg2"/>
              </a:solidFill>
              <a:effectLst/>
              <a:latin typeface="+mj-lt"/>
              <a:cs typeface="Arial"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D771241C-FF10-4183-B8E6-B9654BA9AB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3392" y="4777884"/>
            <a:ext cx="862013" cy="862013"/>
          </a:xfrm>
          <a:prstGeom prst="rect">
            <a:avLst/>
          </a:prstGeom>
        </p:spPr>
      </p:pic>
    </p:spTree>
    <p:extLst>
      <p:ext uri="{BB962C8B-B14F-4D97-AF65-F5344CB8AC3E}">
        <p14:creationId xmlns:p14="http://schemas.microsoft.com/office/powerpoint/2010/main" val="263500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E8CB-9AB0-4072-AAB3-67528B1B7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DC13BA-FB35-42B6-BD42-5E92ED7AF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4922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47C3-C6E5-41C5-8059-0CB92037D1B1}"/>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C309C8A4-7B3C-4493-9944-5CB12C60B3AC}"/>
              </a:ext>
            </a:extLst>
          </p:cNvPr>
          <p:cNvSpPr>
            <a:spLocks noGrp="1"/>
          </p:cNvSpPr>
          <p:nvPr>
            <p:ph type="pic" idx="1"/>
          </p:nvPr>
        </p:nvSpPr>
        <p:spPr>
          <a:xfrm>
            <a:off x="4772025" y="0"/>
            <a:ext cx="7419975"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E9F01AD-86D3-413A-AFE7-CE969A520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198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A54E-51AB-4D18-8E97-13A2A92FD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36A12-33ED-42DE-8FBE-3752BDBB27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819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A78D-7884-4A6D-9009-9C3966CC1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232D1-50F7-4762-968A-9680B76D18D1}"/>
              </a:ext>
            </a:extLst>
          </p:cNvPr>
          <p:cNvSpPr>
            <a:spLocks noGrp="1"/>
          </p:cNvSpPr>
          <p:nvPr>
            <p:ph sz="half" idx="1"/>
          </p:nvPr>
        </p:nvSpPr>
        <p:spPr>
          <a:xfrm>
            <a:off x="838200" y="1832882"/>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AA6201-373C-4395-8719-6BBC2E9004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74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2C93-3E01-499B-A30E-19E191142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3CD3C2-F06E-4ED6-B65D-B9629C9DA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A354CA-7F08-4315-8834-38EC68BBA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1DD154-22B7-4388-BF51-82E052FCE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9D66A-D887-4510-B14D-25106F08F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74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E3C1-1B08-45AF-8793-947F3D997BD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809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27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30A-15C3-4BCE-84F9-9962C5482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D82C2D-4F4D-41E6-AC9A-6EFFF0F99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375EC-C970-40DF-A411-74C0C5DB9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1061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57124-7F97-47B4-A5F6-D2833F1C6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30B253-0839-4047-8D7D-A61AB92EF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B19F03CE-AB58-4321-B152-CF70ADA930AE}"/>
              </a:ext>
            </a:extLst>
          </p:cNvPr>
          <p:cNvSpPr txBox="1"/>
          <p:nvPr userDrawn="1"/>
        </p:nvSpPr>
        <p:spPr>
          <a:xfrm>
            <a:off x="0" y="6589136"/>
            <a:ext cx="3142720" cy="276999"/>
          </a:xfrm>
          <a:prstGeom prst="rect">
            <a:avLst/>
          </a:prstGeom>
          <a:noFill/>
        </p:spPr>
        <p:txBody>
          <a:bodyPr wrap="none" rtlCol="0">
            <a:spAutoFit/>
          </a:bodyPr>
          <a:lstStyle/>
          <a:p>
            <a:r>
              <a:rPr lang="en-US" sz="1200">
                <a:solidFill>
                  <a:schemeClr val="bg1">
                    <a:lumMod val="50000"/>
                  </a:schemeClr>
                </a:solidFill>
                <a:latin typeface="+mj-lt"/>
              </a:rPr>
              <a:t>Convergent Business Technologies. Confidential.</a:t>
            </a:r>
          </a:p>
        </p:txBody>
      </p:sp>
      <p:pic>
        <p:nvPicPr>
          <p:cNvPr id="5" name="Graphic 4">
            <a:extLst>
              <a:ext uri="{FF2B5EF4-FFF2-40B4-BE49-F238E27FC236}">
                <a16:creationId xmlns:a16="http://schemas.microsoft.com/office/drawing/2014/main" id="{259A358C-D7D1-44C0-971E-02764D2C843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11709400" y="6380450"/>
            <a:ext cx="381000" cy="381000"/>
          </a:xfrm>
          <a:prstGeom prst="rect">
            <a:avLst/>
          </a:prstGeom>
        </p:spPr>
      </p:pic>
    </p:spTree>
    <p:extLst>
      <p:ext uri="{BB962C8B-B14F-4D97-AF65-F5344CB8AC3E}">
        <p14:creationId xmlns:p14="http://schemas.microsoft.com/office/powerpoint/2010/main" val="83541944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650" r:id="rId4"/>
    <p:sldLayoutId id="2147483652" r:id="rId5"/>
    <p:sldLayoutId id="2147483653" r:id="rId6"/>
    <p:sldLayoutId id="2147483654" r:id="rId7"/>
    <p:sldLayoutId id="2147483655" r:id="rId8"/>
    <p:sldLayoutId id="2147483656" r:id="rId9"/>
    <p:sldLayoutId id="2147483688" r:id="rId10"/>
    <p:sldLayoutId id="2147483689" r:id="rId11"/>
    <p:sldLayoutId id="2147483690" r:id="rId12"/>
    <p:sldLayoutId id="2147483691" r:id="rId13"/>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94BE-B010-4D6E-B819-040FE4407813}"/>
              </a:ext>
            </a:extLst>
          </p:cNvPr>
          <p:cNvSpPr>
            <a:spLocks noGrp="1"/>
          </p:cNvSpPr>
          <p:nvPr>
            <p:ph type="title"/>
          </p:nvPr>
        </p:nvSpPr>
        <p:spPr>
          <a:xfrm>
            <a:off x="831850" y="768350"/>
            <a:ext cx="10515600" cy="2852737"/>
          </a:xfrm>
        </p:spPr>
        <p:txBody>
          <a:bodyPr/>
          <a:lstStyle/>
          <a:p>
            <a:r>
              <a:rPr lang="en-US"/>
              <a:t>Chapter8: Tree-Based Methods</a:t>
            </a:r>
          </a:p>
        </p:txBody>
      </p:sp>
      <p:sp>
        <p:nvSpPr>
          <p:cNvPr id="3" name="Text Placeholder 2">
            <a:extLst>
              <a:ext uri="{FF2B5EF4-FFF2-40B4-BE49-F238E27FC236}">
                <a16:creationId xmlns:a16="http://schemas.microsoft.com/office/drawing/2014/main" id="{B622B823-36F0-41F2-A846-304442420A04}"/>
              </a:ext>
            </a:extLst>
          </p:cNvPr>
          <p:cNvSpPr>
            <a:spLocks noGrp="1"/>
          </p:cNvSpPr>
          <p:nvPr>
            <p:ph type="body" idx="1"/>
          </p:nvPr>
        </p:nvSpPr>
        <p:spPr>
          <a:xfrm>
            <a:off x="831850" y="3970898"/>
            <a:ext cx="10515600" cy="1730224"/>
          </a:xfrm>
        </p:spPr>
        <p:txBody>
          <a:bodyPr vert="horz" lIns="91440" tIns="45720" rIns="91440" bIns="45720" rtlCol="0" anchor="t">
            <a:normAutofit lnSpcReduction="10000"/>
          </a:bodyPr>
          <a:lstStyle/>
          <a:p>
            <a:r>
              <a:rPr lang="en-US"/>
              <a:t>Presented By:</a:t>
            </a:r>
          </a:p>
          <a:p>
            <a:r>
              <a:rPr lang="en-US">
                <a:ea typeface="Calibri"/>
                <a:cs typeface="Calibri"/>
              </a:rPr>
              <a:t>Talha Mahmood</a:t>
            </a:r>
          </a:p>
          <a:p>
            <a:r>
              <a:rPr lang="en-US">
                <a:ea typeface="Calibri"/>
                <a:cs typeface="Calibri"/>
              </a:rPr>
              <a:t>Muhammad Bilal</a:t>
            </a:r>
          </a:p>
          <a:p>
            <a:r>
              <a:rPr lang="en-US">
                <a:ea typeface="Calibri"/>
                <a:cs typeface="Calibri"/>
              </a:rPr>
              <a:t>Areeba Sultan </a:t>
            </a:r>
          </a:p>
          <a:p>
            <a:endParaRPr lang="en-US">
              <a:ea typeface="Calibri"/>
              <a:cs typeface="Calibri"/>
            </a:endParaRPr>
          </a:p>
          <a:p>
            <a:endParaRPr lang="en-US">
              <a:ea typeface="Calibri"/>
              <a:cs typeface="Calibri"/>
            </a:endParaRPr>
          </a:p>
          <a:p>
            <a:pPr marL="457200" indent="-457200">
              <a:buFont typeface="Arial" panose="020B0604020202020204" pitchFamily="34" charset="0"/>
              <a:buAutoNum type="arabicPeriod"/>
            </a:pPr>
            <a:endParaRPr lang="en-US">
              <a:ea typeface="Calibri"/>
              <a:cs typeface="Calibri"/>
            </a:endParaRPr>
          </a:p>
          <a:p>
            <a:pPr marL="342900" indent="-342900">
              <a:buFont typeface="Arial" panose="020B0604020202020204" pitchFamily="34" charset="0"/>
              <a:buChar char="•"/>
            </a:pPr>
            <a:endParaRPr lang="en-US">
              <a:ea typeface="Calibri"/>
              <a:cs typeface="Calibri"/>
            </a:endParaRPr>
          </a:p>
        </p:txBody>
      </p:sp>
    </p:spTree>
    <p:extLst>
      <p:ext uri="{BB962C8B-B14F-4D97-AF65-F5344CB8AC3E}">
        <p14:creationId xmlns:p14="http://schemas.microsoft.com/office/powerpoint/2010/main" val="3208761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3474-D1D6-C264-34BF-32F76B0C3797}"/>
              </a:ext>
            </a:extLst>
          </p:cNvPr>
          <p:cNvSpPr>
            <a:spLocks noGrp="1"/>
          </p:cNvSpPr>
          <p:nvPr>
            <p:ph type="title"/>
          </p:nvPr>
        </p:nvSpPr>
        <p:spPr/>
        <p:txBody>
          <a:bodyPr/>
          <a:lstStyle/>
          <a:p>
            <a:r>
              <a:rPr lang="en-GB">
                <a:cs typeface="Calibri Light"/>
              </a:rPr>
              <a:t>Trees vs Linear Models</a:t>
            </a:r>
            <a:endParaRPr lang="en-GB"/>
          </a:p>
        </p:txBody>
      </p:sp>
      <p:sp>
        <p:nvSpPr>
          <p:cNvPr id="3" name="Content Placeholder 2">
            <a:extLst>
              <a:ext uri="{FF2B5EF4-FFF2-40B4-BE49-F238E27FC236}">
                <a16:creationId xmlns:a16="http://schemas.microsoft.com/office/drawing/2014/main" id="{DE2F29F6-121C-9C82-236F-86E97874D131}"/>
              </a:ext>
            </a:extLst>
          </p:cNvPr>
          <p:cNvSpPr>
            <a:spLocks noGrp="1"/>
          </p:cNvSpPr>
          <p:nvPr>
            <p:ph idx="1"/>
          </p:nvPr>
        </p:nvSpPr>
        <p:spPr/>
        <p:txBody>
          <a:bodyPr vert="horz" lIns="91440" tIns="45720" rIns="91440" bIns="45720" rtlCol="0" anchor="t">
            <a:normAutofit/>
          </a:bodyPr>
          <a:lstStyle/>
          <a:p>
            <a:r>
              <a:rPr lang="en-GB">
                <a:cs typeface="Calibri"/>
              </a:rPr>
              <a:t>Different Approaches</a:t>
            </a:r>
          </a:p>
          <a:p>
            <a:r>
              <a:rPr lang="en-GB">
                <a:cs typeface="Calibri"/>
              </a:rPr>
              <a:t>Choosing the Right Model</a:t>
            </a:r>
          </a:p>
          <a:p>
            <a:r>
              <a:rPr lang="en-GB">
                <a:cs typeface="Calibri"/>
              </a:rPr>
              <a:t>Model Performance</a:t>
            </a:r>
          </a:p>
          <a:p>
            <a:endParaRPr lang="en-GB">
              <a:cs typeface="Calibri"/>
            </a:endParaRPr>
          </a:p>
        </p:txBody>
      </p:sp>
    </p:spTree>
    <p:extLst>
      <p:ext uri="{BB962C8B-B14F-4D97-AF65-F5344CB8AC3E}">
        <p14:creationId xmlns:p14="http://schemas.microsoft.com/office/powerpoint/2010/main" val="66914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6426-FCF6-6B29-D34F-61F22A8195FA}"/>
              </a:ext>
            </a:extLst>
          </p:cNvPr>
          <p:cNvSpPr>
            <a:spLocks noGrp="1"/>
          </p:cNvSpPr>
          <p:nvPr>
            <p:ph type="title"/>
          </p:nvPr>
        </p:nvSpPr>
        <p:spPr/>
        <p:txBody>
          <a:bodyPr/>
          <a:lstStyle/>
          <a:p>
            <a:r>
              <a:rPr lang="en-GB">
                <a:cs typeface="Calibri Light"/>
              </a:rPr>
              <a:t>Advantages and Disadvantages of Trees</a:t>
            </a:r>
            <a:endParaRPr lang="en-US"/>
          </a:p>
        </p:txBody>
      </p:sp>
      <p:sp>
        <p:nvSpPr>
          <p:cNvPr id="3" name="Content Placeholder 2">
            <a:extLst>
              <a:ext uri="{FF2B5EF4-FFF2-40B4-BE49-F238E27FC236}">
                <a16:creationId xmlns:a16="http://schemas.microsoft.com/office/drawing/2014/main" id="{ABB3F720-5EB1-B012-9228-646E63A883EC}"/>
              </a:ext>
            </a:extLst>
          </p:cNvPr>
          <p:cNvSpPr>
            <a:spLocks noGrp="1"/>
          </p:cNvSpPr>
          <p:nvPr>
            <p:ph idx="1"/>
          </p:nvPr>
        </p:nvSpPr>
        <p:spPr/>
        <p:txBody>
          <a:bodyPr vert="horz" lIns="91440" tIns="45720" rIns="91440" bIns="45720" rtlCol="0" anchor="t">
            <a:normAutofit/>
          </a:bodyPr>
          <a:lstStyle/>
          <a:p>
            <a:r>
              <a:rPr lang="en-GB">
                <a:cs typeface="Calibri"/>
              </a:rPr>
              <a:t>Advantages</a:t>
            </a:r>
            <a:endParaRPr lang="en-US">
              <a:cs typeface="Calibri"/>
            </a:endParaRPr>
          </a:p>
          <a:p>
            <a:pPr lvl="1">
              <a:buFont typeface="Courier New,monospace" panose="020B0604020202020204" pitchFamily="34" charset="0"/>
              <a:buChar char="o"/>
            </a:pPr>
            <a:r>
              <a:rPr lang="en-GB">
                <a:cs typeface="Calibri"/>
              </a:rPr>
              <a:t>Interpretability and Simplicity</a:t>
            </a:r>
            <a:endParaRPr lang="en-US">
              <a:cs typeface="Calibri"/>
            </a:endParaRPr>
          </a:p>
          <a:p>
            <a:pPr lvl="1">
              <a:buFont typeface="Courier New,monospace" panose="020B0604020202020204" pitchFamily="34" charset="0"/>
              <a:buChar char="o"/>
            </a:pPr>
            <a:r>
              <a:rPr lang="en-GB">
                <a:cs typeface="Calibri"/>
              </a:rPr>
              <a:t>Visualizable and Flexibility</a:t>
            </a:r>
            <a:endParaRPr lang="en-US">
              <a:cs typeface="Calibri"/>
            </a:endParaRPr>
          </a:p>
          <a:p>
            <a:pPr marL="457200" lvl="1" indent="0">
              <a:buNone/>
            </a:pPr>
            <a:endParaRPr lang="en-GB">
              <a:cs typeface="Calibri"/>
            </a:endParaRPr>
          </a:p>
          <a:p>
            <a:r>
              <a:rPr lang="en-GB">
                <a:cs typeface="Calibri"/>
              </a:rPr>
              <a:t>Disadvantages</a:t>
            </a:r>
            <a:endParaRPr lang="en-GB">
              <a:ea typeface="Calibri"/>
              <a:cs typeface="Calibri"/>
            </a:endParaRPr>
          </a:p>
          <a:p>
            <a:pPr lvl="1">
              <a:buFont typeface="Courier New" panose="020B0604020202020204" pitchFamily="34" charset="0"/>
              <a:buChar char="o"/>
            </a:pPr>
            <a:r>
              <a:rPr lang="en-GB">
                <a:cs typeface="Calibri"/>
              </a:rPr>
              <a:t>Overfitting and Instability</a:t>
            </a:r>
            <a:endParaRPr lang="en-GB">
              <a:ea typeface="Calibri"/>
              <a:cs typeface="Calibri"/>
            </a:endParaRPr>
          </a:p>
          <a:p>
            <a:pPr lvl="1">
              <a:buFont typeface="Courier New" panose="020B0604020202020204" pitchFamily="34" charset="0"/>
              <a:buChar char="o"/>
            </a:pPr>
            <a:r>
              <a:rPr lang="en-GB">
                <a:cs typeface="Calibri"/>
              </a:rPr>
              <a:t>Accuracy </a:t>
            </a:r>
          </a:p>
        </p:txBody>
      </p:sp>
    </p:spTree>
    <p:extLst>
      <p:ext uri="{BB962C8B-B14F-4D97-AF65-F5344CB8AC3E}">
        <p14:creationId xmlns:p14="http://schemas.microsoft.com/office/powerpoint/2010/main" val="201828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7088-0FEB-FB71-6432-C874B15F5594}"/>
              </a:ext>
            </a:extLst>
          </p:cNvPr>
          <p:cNvSpPr>
            <a:spLocks noGrp="1"/>
          </p:cNvSpPr>
          <p:nvPr>
            <p:ph type="title"/>
          </p:nvPr>
        </p:nvSpPr>
        <p:spPr/>
        <p:txBody>
          <a:bodyPr/>
          <a:lstStyle/>
          <a:p>
            <a:r>
              <a:rPr lang="en-US">
                <a:ea typeface="Calibri Light"/>
                <a:cs typeface="Calibri Light"/>
              </a:rPr>
              <a:t>Bagging</a:t>
            </a:r>
          </a:p>
        </p:txBody>
      </p:sp>
      <p:sp>
        <p:nvSpPr>
          <p:cNvPr id="3" name="Content Placeholder 2">
            <a:extLst>
              <a:ext uri="{FF2B5EF4-FFF2-40B4-BE49-F238E27FC236}">
                <a16:creationId xmlns:a16="http://schemas.microsoft.com/office/drawing/2014/main" id="{6B52839F-8F76-1242-234C-2962A856758F}"/>
              </a:ext>
            </a:extLst>
          </p:cNvPr>
          <p:cNvSpPr>
            <a:spLocks noGrp="1"/>
          </p:cNvSpPr>
          <p:nvPr>
            <p:ph idx="1"/>
          </p:nvPr>
        </p:nvSpPr>
        <p:spPr/>
        <p:txBody>
          <a:bodyPr vert="horz" lIns="91440" tIns="45720" rIns="91440" bIns="45720" rtlCol="0" anchor="t">
            <a:normAutofit/>
          </a:bodyPr>
          <a:lstStyle/>
          <a:p>
            <a:r>
              <a:rPr lang="en-US">
                <a:ea typeface="+mn-lt"/>
                <a:cs typeface="+mn-lt"/>
              </a:rPr>
              <a:t>Multiple Bootstrapped Datasets</a:t>
            </a:r>
            <a:endParaRPr lang="en-US">
              <a:cs typeface="Calibri"/>
            </a:endParaRPr>
          </a:p>
          <a:p>
            <a:r>
              <a:rPr lang="en-US">
                <a:ea typeface="+mn-lt"/>
                <a:cs typeface="+mn-lt"/>
              </a:rPr>
              <a:t>Averages Predictions For Stability</a:t>
            </a:r>
          </a:p>
          <a:p>
            <a:r>
              <a:rPr lang="en-US">
                <a:ea typeface="+mn-lt"/>
                <a:cs typeface="+mn-lt"/>
              </a:rPr>
              <a:t>Low Variance, High Accuracy</a:t>
            </a:r>
          </a:p>
        </p:txBody>
      </p:sp>
      <p:sp>
        <p:nvSpPr>
          <p:cNvPr id="8" name="TextBox 7">
            <a:extLst>
              <a:ext uri="{FF2B5EF4-FFF2-40B4-BE49-F238E27FC236}">
                <a16:creationId xmlns:a16="http://schemas.microsoft.com/office/drawing/2014/main" id="{41D95599-7121-9F27-2192-CD8E8EC3185B}"/>
              </a:ext>
            </a:extLst>
          </p:cNvPr>
          <p:cNvSpPr txBox="1"/>
          <p:nvPr/>
        </p:nvSpPr>
        <p:spPr>
          <a:xfrm>
            <a:off x="8086690" y="1471378"/>
            <a:ext cx="1907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Original Dataset</a:t>
            </a:r>
            <a:endParaRPr lang="en-GB"/>
          </a:p>
        </p:txBody>
      </p:sp>
      <p:pic>
        <p:nvPicPr>
          <p:cNvPr id="4" name="Picture 3" descr="A diagram of a network&#10;&#10;Description automatically generated">
            <a:extLst>
              <a:ext uri="{FF2B5EF4-FFF2-40B4-BE49-F238E27FC236}">
                <a16:creationId xmlns:a16="http://schemas.microsoft.com/office/drawing/2014/main" id="{D52069E4-FD6F-D7AC-1D9E-267D7F47CEA4}"/>
              </a:ext>
            </a:extLst>
          </p:cNvPr>
          <p:cNvPicPr>
            <a:picLocks noChangeAspect="1"/>
          </p:cNvPicPr>
          <p:nvPr/>
        </p:nvPicPr>
        <p:blipFill>
          <a:blip r:embed="rId3"/>
          <a:stretch>
            <a:fillRect/>
          </a:stretch>
        </p:blipFill>
        <p:spPr>
          <a:xfrm>
            <a:off x="6296295" y="1658519"/>
            <a:ext cx="5781675" cy="3914775"/>
          </a:xfrm>
          <a:prstGeom prst="rect">
            <a:avLst/>
          </a:prstGeom>
        </p:spPr>
      </p:pic>
      <p:sp>
        <p:nvSpPr>
          <p:cNvPr id="5" name="TextBox 4">
            <a:extLst>
              <a:ext uri="{FF2B5EF4-FFF2-40B4-BE49-F238E27FC236}">
                <a16:creationId xmlns:a16="http://schemas.microsoft.com/office/drawing/2014/main" id="{B4326085-F988-D0BF-C4DB-4766F59A502C}"/>
              </a:ext>
            </a:extLst>
          </p:cNvPr>
          <p:cNvSpPr txBox="1"/>
          <p:nvPr/>
        </p:nvSpPr>
        <p:spPr>
          <a:xfrm>
            <a:off x="8289985" y="49688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 Prediction</a:t>
            </a:r>
            <a:endParaRPr lang="en-GB" err="1">
              <a:cs typeface="Calibri"/>
            </a:endParaRPr>
          </a:p>
        </p:txBody>
      </p:sp>
      <p:sp>
        <p:nvSpPr>
          <p:cNvPr id="6" name="TextBox 5">
            <a:extLst>
              <a:ext uri="{FF2B5EF4-FFF2-40B4-BE49-F238E27FC236}">
                <a16:creationId xmlns:a16="http://schemas.microsoft.com/office/drawing/2014/main" id="{CB07D666-58AC-16BF-45F3-655B1FB01834}"/>
              </a:ext>
            </a:extLst>
          </p:cNvPr>
          <p:cNvSpPr txBox="1"/>
          <p:nvPr/>
        </p:nvSpPr>
        <p:spPr>
          <a:xfrm>
            <a:off x="7705115" y="5581003"/>
            <a:ext cx="54001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7: Bagging Process</a:t>
            </a:r>
            <a:endParaRPr lang="en-US"/>
          </a:p>
        </p:txBody>
      </p:sp>
    </p:spTree>
    <p:extLst>
      <p:ext uri="{BB962C8B-B14F-4D97-AF65-F5344CB8AC3E}">
        <p14:creationId xmlns:p14="http://schemas.microsoft.com/office/powerpoint/2010/main" val="331738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DE79-85DB-B71D-4632-F83DC43A202E}"/>
              </a:ext>
            </a:extLst>
          </p:cNvPr>
          <p:cNvSpPr>
            <a:spLocks noGrp="1"/>
          </p:cNvSpPr>
          <p:nvPr>
            <p:ph type="title"/>
          </p:nvPr>
        </p:nvSpPr>
        <p:spPr/>
        <p:txBody>
          <a:bodyPr/>
          <a:lstStyle/>
          <a:p>
            <a:r>
              <a:rPr lang="en-GB">
                <a:cs typeface="Calibri Light"/>
              </a:rPr>
              <a:t>Out of Bag Error</a:t>
            </a:r>
            <a:endParaRPr lang="en-GB"/>
          </a:p>
        </p:txBody>
      </p:sp>
      <p:sp>
        <p:nvSpPr>
          <p:cNvPr id="3" name="Content Placeholder 2">
            <a:extLst>
              <a:ext uri="{FF2B5EF4-FFF2-40B4-BE49-F238E27FC236}">
                <a16:creationId xmlns:a16="http://schemas.microsoft.com/office/drawing/2014/main" id="{F7304200-C60C-A2E6-FD6A-E41EEF10D0D4}"/>
              </a:ext>
            </a:extLst>
          </p:cNvPr>
          <p:cNvSpPr>
            <a:spLocks noGrp="1"/>
          </p:cNvSpPr>
          <p:nvPr>
            <p:ph idx="1"/>
          </p:nvPr>
        </p:nvSpPr>
        <p:spPr/>
        <p:txBody>
          <a:bodyPr vert="horz" lIns="91440" tIns="45720" rIns="91440" bIns="45720" rtlCol="0" anchor="t">
            <a:normAutofit/>
          </a:bodyPr>
          <a:lstStyle/>
          <a:p>
            <a:r>
              <a:rPr lang="en-GB">
                <a:cs typeface="Calibri"/>
              </a:rPr>
              <a:t>Unused Sample Observation</a:t>
            </a:r>
          </a:p>
          <a:p>
            <a:r>
              <a:rPr lang="en-GB">
                <a:cs typeface="Calibri"/>
              </a:rPr>
              <a:t>Estimates Test Error</a:t>
            </a:r>
            <a:endParaRPr lang="en-GB">
              <a:ea typeface="Calibri"/>
              <a:cs typeface="Calibri"/>
            </a:endParaRPr>
          </a:p>
          <a:p>
            <a:r>
              <a:rPr lang="en-GB">
                <a:cs typeface="Calibri"/>
              </a:rPr>
              <a:t>Variable Importance Measure</a:t>
            </a:r>
            <a:endParaRPr lang="en-GB">
              <a:ea typeface="Calibri"/>
              <a:cs typeface="Calibri"/>
            </a:endParaRPr>
          </a:p>
          <a:p>
            <a:pPr lvl="1">
              <a:buFont typeface="Courier New" panose="020B0604020202020204" pitchFamily="34" charset="0"/>
              <a:buChar char="o"/>
            </a:pPr>
            <a:r>
              <a:rPr lang="en-GB">
                <a:cs typeface="Calibri"/>
              </a:rPr>
              <a:t>Importance Of Predictors</a:t>
            </a:r>
            <a:endParaRPr lang="en-GB">
              <a:ea typeface="Calibri"/>
              <a:cs typeface="Calibri"/>
            </a:endParaRPr>
          </a:p>
          <a:p>
            <a:endParaRPr lang="en-GB">
              <a:cs typeface="Calibri"/>
            </a:endParaRPr>
          </a:p>
        </p:txBody>
      </p:sp>
      <p:sp>
        <p:nvSpPr>
          <p:cNvPr id="5" name="TextBox 4">
            <a:extLst>
              <a:ext uri="{FF2B5EF4-FFF2-40B4-BE49-F238E27FC236}">
                <a16:creationId xmlns:a16="http://schemas.microsoft.com/office/drawing/2014/main" id="{8F48609E-8822-709A-72CC-9F21F1BA6AD8}"/>
              </a:ext>
            </a:extLst>
          </p:cNvPr>
          <p:cNvSpPr txBox="1"/>
          <p:nvPr/>
        </p:nvSpPr>
        <p:spPr>
          <a:xfrm>
            <a:off x="7557027" y="5809891"/>
            <a:ext cx="46329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8: Graph showing different errors</a:t>
            </a:r>
          </a:p>
        </p:txBody>
      </p:sp>
      <p:pic>
        <p:nvPicPr>
          <p:cNvPr id="6" name="Picture 5" descr="A graph with different colored lines&#10;&#10;Description automatically generated">
            <a:extLst>
              <a:ext uri="{FF2B5EF4-FFF2-40B4-BE49-F238E27FC236}">
                <a16:creationId xmlns:a16="http://schemas.microsoft.com/office/drawing/2014/main" id="{C0500093-6798-FD59-D3EE-4D9FE486E68A}"/>
              </a:ext>
            </a:extLst>
          </p:cNvPr>
          <p:cNvPicPr>
            <a:picLocks noChangeAspect="1"/>
          </p:cNvPicPr>
          <p:nvPr/>
        </p:nvPicPr>
        <p:blipFill>
          <a:blip r:embed="rId3"/>
          <a:stretch>
            <a:fillRect/>
          </a:stretch>
        </p:blipFill>
        <p:spPr>
          <a:xfrm>
            <a:off x="6835985" y="1247775"/>
            <a:ext cx="5191125" cy="4362450"/>
          </a:xfrm>
          <a:prstGeom prst="rect">
            <a:avLst/>
          </a:prstGeom>
        </p:spPr>
      </p:pic>
      <p:sp>
        <p:nvSpPr>
          <p:cNvPr id="7" name="TextBox 6">
            <a:extLst>
              <a:ext uri="{FF2B5EF4-FFF2-40B4-BE49-F238E27FC236}">
                <a16:creationId xmlns:a16="http://schemas.microsoft.com/office/drawing/2014/main" id="{9166CF15-2799-8C91-4598-3BC5576D88E1}"/>
              </a:ext>
            </a:extLst>
          </p:cNvPr>
          <p:cNvSpPr txBox="1"/>
          <p:nvPr/>
        </p:nvSpPr>
        <p:spPr>
          <a:xfrm>
            <a:off x="8889521" y="5425440"/>
            <a:ext cx="217932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cs typeface="Calibri"/>
              </a:rPr>
              <a:t>Number of Trees</a:t>
            </a:r>
            <a:endParaRPr lang="en-GB" sz="1600"/>
          </a:p>
        </p:txBody>
      </p:sp>
      <p:sp>
        <p:nvSpPr>
          <p:cNvPr id="8" name="TextBox 7">
            <a:extLst>
              <a:ext uri="{FF2B5EF4-FFF2-40B4-BE49-F238E27FC236}">
                <a16:creationId xmlns:a16="http://schemas.microsoft.com/office/drawing/2014/main" id="{0629A168-5AC4-B9EC-B6C2-86A837F0EDA6}"/>
              </a:ext>
            </a:extLst>
          </p:cNvPr>
          <p:cNvSpPr txBox="1"/>
          <p:nvPr/>
        </p:nvSpPr>
        <p:spPr>
          <a:xfrm rot="-5400000">
            <a:off x="6601795" y="3069426"/>
            <a:ext cx="79248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600">
                <a:cs typeface="Calibri"/>
              </a:rPr>
              <a:t>Error</a:t>
            </a:r>
            <a:endParaRPr lang="en-GB" sz="1600"/>
          </a:p>
        </p:txBody>
      </p:sp>
    </p:spTree>
    <p:extLst>
      <p:ext uri="{BB962C8B-B14F-4D97-AF65-F5344CB8AC3E}">
        <p14:creationId xmlns:p14="http://schemas.microsoft.com/office/powerpoint/2010/main" val="420346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33D8-4978-7550-E57B-156FEDE7D75C}"/>
              </a:ext>
            </a:extLst>
          </p:cNvPr>
          <p:cNvSpPr>
            <a:spLocks noGrp="1"/>
          </p:cNvSpPr>
          <p:nvPr>
            <p:ph type="title"/>
          </p:nvPr>
        </p:nvSpPr>
        <p:spPr/>
        <p:txBody>
          <a:bodyPr/>
          <a:lstStyle/>
          <a:p>
            <a:r>
              <a:rPr lang="en-GB">
                <a:cs typeface="Calibri Light"/>
              </a:rPr>
              <a:t>Random Forests</a:t>
            </a:r>
            <a:endParaRPr lang="en-GB"/>
          </a:p>
        </p:txBody>
      </p:sp>
      <p:sp>
        <p:nvSpPr>
          <p:cNvPr id="3" name="Content Placeholder 2">
            <a:extLst>
              <a:ext uri="{FF2B5EF4-FFF2-40B4-BE49-F238E27FC236}">
                <a16:creationId xmlns:a16="http://schemas.microsoft.com/office/drawing/2014/main" id="{6DB5213A-002A-6941-DFB3-740AAFE5C834}"/>
              </a:ext>
            </a:extLst>
          </p:cNvPr>
          <p:cNvSpPr>
            <a:spLocks noGrp="1"/>
          </p:cNvSpPr>
          <p:nvPr>
            <p:ph idx="1"/>
          </p:nvPr>
        </p:nvSpPr>
        <p:spPr/>
        <p:txBody>
          <a:bodyPr vert="horz" lIns="91440" tIns="45720" rIns="91440" bIns="45720" rtlCol="0" anchor="t">
            <a:normAutofit/>
          </a:bodyPr>
          <a:lstStyle/>
          <a:p>
            <a:r>
              <a:rPr lang="en-GB">
                <a:ea typeface="+mn-lt"/>
                <a:cs typeface="+mn-lt"/>
              </a:rPr>
              <a:t>Random Predictor Subsets</a:t>
            </a:r>
          </a:p>
          <a:p>
            <a:r>
              <a:rPr lang="en-GB">
                <a:ea typeface="+mn-lt"/>
                <a:cs typeface="+mn-lt"/>
              </a:rPr>
              <a:t>Less Correlation Among Trees</a:t>
            </a:r>
            <a:endParaRPr lang="en-GB">
              <a:cs typeface="Calibri" panose="020F0502020204030204"/>
            </a:endParaRPr>
          </a:p>
          <a:p>
            <a:r>
              <a:rPr lang="en-GB">
                <a:ea typeface="+mn-lt"/>
                <a:cs typeface="+mn-lt"/>
              </a:rPr>
              <a:t>Reduces Model Variability</a:t>
            </a:r>
            <a:endParaRPr lang="en-GB">
              <a:cs typeface="Calibri" panose="020F0502020204030204"/>
            </a:endParaRPr>
          </a:p>
          <a:p>
            <a:endParaRPr lang="en-GB">
              <a:cs typeface="Calibri" panose="020F0502020204030204"/>
            </a:endParaRPr>
          </a:p>
          <a:p>
            <a:endParaRPr lang="en-GB">
              <a:cs typeface="Calibri" panose="020F0502020204030204"/>
            </a:endParaRPr>
          </a:p>
        </p:txBody>
      </p:sp>
      <p:pic>
        <p:nvPicPr>
          <p:cNvPr id="4" name="Picture 3" descr="A diagram of a tree&#10;&#10;Description automatically generated">
            <a:extLst>
              <a:ext uri="{FF2B5EF4-FFF2-40B4-BE49-F238E27FC236}">
                <a16:creationId xmlns:a16="http://schemas.microsoft.com/office/drawing/2014/main" id="{0277CD07-533F-B9BC-7F3C-4ED5C798B9D3}"/>
              </a:ext>
            </a:extLst>
          </p:cNvPr>
          <p:cNvPicPr>
            <a:picLocks noChangeAspect="1"/>
          </p:cNvPicPr>
          <p:nvPr/>
        </p:nvPicPr>
        <p:blipFill>
          <a:blip r:embed="rId3"/>
          <a:stretch>
            <a:fillRect/>
          </a:stretch>
        </p:blipFill>
        <p:spPr>
          <a:xfrm>
            <a:off x="6601724" y="907032"/>
            <a:ext cx="5372100" cy="4210050"/>
          </a:xfrm>
          <a:prstGeom prst="rect">
            <a:avLst/>
          </a:prstGeom>
        </p:spPr>
      </p:pic>
      <p:sp>
        <p:nvSpPr>
          <p:cNvPr id="5" name="TextBox 4">
            <a:extLst>
              <a:ext uri="{FF2B5EF4-FFF2-40B4-BE49-F238E27FC236}">
                <a16:creationId xmlns:a16="http://schemas.microsoft.com/office/drawing/2014/main" id="{223D2EE9-3F51-455A-FFD8-3C1ED2CF1DEB}"/>
              </a:ext>
            </a:extLst>
          </p:cNvPr>
          <p:cNvSpPr txBox="1"/>
          <p:nvPr/>
        </p:nvSpPr>
        <p:spPr>
          <a:xfrm>
            <a:off x="7672046" y="5434642"/>
            <a:ext cx="5035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9: Random Forest illustration</a:t>
            </a:r>
            <a:endParaRPr lang="en-US"/>
          </a:p>
        </p:txBody>
      </p:sp>
    </p:spTree>
    <p:extLst>
      <p:ext uri="{BB962C8B-B14F-4D97-AF65-F5344CB8AC3E}">
        <p14:creationId xmlns:p14="http://schemas.microsoft.com/office/powerpoint/2010/main" val="2172065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33D8-4978-7550-E57B-156FEDE7D75C}"/>
              </a:ext>
            </a:extLst>
          </p:cNvPr>
          <p:cNvSpPr>
            <a:spLocks noGrp="1"/>
          </p:cNvSpPr>
          <p:nvPr>
            <p:ph type="title"/>
          </p:nvPr>
        </p:nvSpPr>
        <p:spPr/>
        <p:txBody>
          <a:bodyPr/>
          <a:lstStyle/>
          <a:p>
            <a:r>
              <a:rPr lang="en-GB">
                <a:ea typeface="Calibri Light"/>
                <a:cs typeface="Calibri Light"/>
              </a:rPr>
              <a:t>Boosting</a:t>
            </a:r>
          </a:p>
        </p:txBody>
      </p:sp>
      <p:sp>
        <p:nvSpPr>
          <p:cNvPr id="3" name="Content Placeholder 2">
            <a:extLst>
              <a:ext uri="{FF2B5EF4-FFF2-40B4-BE49-F238E27FC236}">
                <a16:creationId xmlns:a16="http://schemas.microsoft.com/office/drawing/2014/main" id="{6DB5213A-002A-6941-DFB3-740AAFE5C834}"/>
              </a:ext>
            </a:extLst>
          </p:cNvPr>
          <p:cNvSpPr>
            <a:spLocks noGrp="1"/>
          </p:cNvSpPr>
          <p:nvPr>
            <p:ph idx="1"/>
          </p:nvPr>
        </p:nvSpPr>
        <p:spPr/>
        <p:txBody>
          <a:bodyPr vert="horz" lIns="91440" tIns="45720" rIns="91440" bIns="45720" rtlCol="0" anchor="t">
            <a:normAutofit/>
          </a:bodyPr>
          <a:lstStyle/>
          <a:p>
            <a:r>
              <a:rPr lang="en-GB">
                <a:ea typeface="+mn-lt"/>
                <a:cs typeface="+mn-lt"/>
              </a:rPr>
              <a:t>Sequentially Grown Trees</a:t>
            </a:r>
          </a:p>
          <a:p>
            <a:r>
              <a:rPr lang="en-GB">
                <a:ea typeface="+mn-lt"/>
                <a:cs typeface="+mn-lt"/>
              </a:rPr>
              <a:t>Slow Learning Rate</a:t>
            </a:r>
            <a:endParaRPr lang="en-GB">
              <a:cs typeface="Calibri" panose="020F0502020204030204"/>
            </a:endParaRPr>
          </a:p>
          <a:p>
            <a:r>
              <a:rPr lang="en-GB">
                <a:ea typeface="+mn-lt"/>
                <a:cs typeface="+mn-lt"/>
              </a:rPr>
              <a:t>Gradually Reduces Error</a:t>
            </a:r>
            <a:endParaRPr lang="en-GB">
              <a:ea typeface="Calibri" panose="020F0502020204030204"/>
              <a:cs typeface="Calibri" panose="020F0502020204030204"/>
            </a:endParaRPr>
          </a:p>
          <a:p>
            <a:endParaRPr lang="en-GB">
              <a:cs typeface="Calibri" panose="020F0502020204030204"/>
            </a:endParaRPr>
          </a:p>
          <a:p>
            <a:endParaRPr lang="en-GB">
              <a:ea typeface="Calibri" panose="020F0502020204030204"/>
              <a:cs typeface="Calibri" panose="020F0502020204030204"/>
            </a:endParaRPr>
          </a:p>
        </p:txBody>
      </p:sp>
      <p:pic>
        <p:nvPicPr>
          <p:cNvPr id="4" name="Picture 3" descr="A diagram of a work flow&#10;&#10;Description automatically generated">
            <a:extLst>
              <a:ext uri="{FF2B5EF4-FFF2-40B4-BE49-F238E27FC236}">
                <a16:creationId xmlns:a16="http://schemas.microsoft.com/office/drawing/2014/main" id="{DEAA1780-AB63-C8D8-422C-3CC3B13BD991}"/>
              </a:ext>
            </a:extLst>
          </p:cNvPr>
          <p:cNvPicPr>
            <a:picLocks noChangeAspect="1"/>
          </p:cNvPicPr>
          <p:nvPr/>
        </p:nvPicPr>
        <p:blipFill>
          <a:blip r:embed="rId3"/>
          <a:stretch>
            <a:fillRect/>
          </a:stretch>
        </p:blipFill>
        <p:spPr>
          <a:xfrm>
            <a:off x="5092281" y="1383281"/>
            <a:ext cx="6953250" cy="3257550"/>
          </a:xfrm>
          <a:prstGeom prst="rect">
            <a:avLst/>
          </a:prstGeom>
        </p:spPr>
      </p:pic>
      <p:sp>
        <p:nvSpPr>
          <p:cNvPr id="5" name="TextBox 4">
            <a:extLst>
              <a:ext uri="{FF2B5EF4-FFF2-40B4-BE49-F238E27FC236}">
                <a16:creationId xmlns:a16="http://schemas.microsoft.com/office/drawing/2014/main" id="{6043C4A7-C052-E08C-BCC9-4B0222EEB496}"/>
              </a:ext>
            </a:extLst>
          </p:cNvPr>
          <p:cNvSpPr txBox="1"/>
          <p:nvPr/>
        </p:nvSpPr>
        <p:spPr>
          <a:xfrm>
            <a:off x="7331590" y="5096198"/>
            <a:ext cx="47100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10: Boosting Process</a:t>
            </a:r>
            <a:endParaRPr lang="en-US"/>
          </a:p>
        </p:txBody>
      </p:sp>
    </p:spTree>
    <p:extLst>
      <p:ext uri="{BB962C8B-B14F-4D97-AF65-F5344CB8AC3E}">
        <p14:creationId xmlns:p14="http://schemas.microsoft.com/office/powerpoint/2010/main" val="124843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33D8-4978-7550-E57B-156FEDE7D75C}"/>
              </a:ext>
            </a:extLst>
          </p:cNvPr>
          <p:cNvSpPr>
            <a:spLocks noGrp="1"/>
          </p:cNvSpPr>
          <p:nvPr>
            <p:ph type="title"/>
          </p:nvPr>
        </p:nvSpPr>
        <p:spPr/>
        <p:txBody>
          <a:bodyPr/>
          <a:lstStyle/>
          <a:p>
            <a:r>
              <a:rPr lang="en-GB">
                <a:ea typeface="Calibri Light"/>
                <a:cs typeface="Calibri Light"/>
              </a:rPr>
              <a:t>Conclusion</a:t>
            </a:r>
          </a:p>
        </p:txBody>
      </p:sp>
      <p:sp>
        <p:nvSpPr>
          <p:cNvPr id="3" name="Content Placeholder 2">
            <a:extLst>
              <a:ext uri="{FF2B5EF4-FFF2-40B4-BE49-F238E27FC236}">
                <a16:creationId xmlns:a16="http://schemas.microsoft.com/office/drawing/2014/main" id="{6DB5213A-002A-6941-DFB3-740AAFE5C834}"/>
              </a:ext>
            </a:extLst>
          </p:cNvPr>
          <p:cNvSpPr>
            <a:spLocks noGrp="1"/>
          </p:cNvSpPr>
          <p:nvPr>
            <p:ph idx="1"/>
          </p:nvPr>
        </p:nvSpPr>
        <p:spPr/>
        <p:txBody>
          <a:bodyPr vert="horz" lIns="91440" tIns="45720" rIns="91440" bIns="45720" rtlCol="0" anchor="t">
            <a:normAutofit/>
          </a:bodyPr>
          <a:lstStyle/>
          <a:p>
            <a:r>
              <a:rPr lang="en-GB">
                <a:cs typeface="Calibri"/>
              </a:rPr>
              <a:t>Polynomial Regression</a:t>
            </a:r>
          </a:p>
          <a:p>
            <a:r>
              <a:rPr lang="en-GB">
                <a:cs typeface="Calibri"/>
              </a:rPr>
              <a:t>Regression Tree</a:t>
            </a:r>
          </a:p>
          <a:p>
            <a:r>
              <a:rPr lang="en-GB">
                <a:cs typeface="Calibri"/>
              </a:rPr>
              <a:t>Classification Tree</a:t>
            </a:r>
          </a:p>
          <a:p>
            <a:r>
              <a:rPr lang="en-GB">
                <a:cs typeface="Calibri"/>
              </a:rPr>
              <a:t>Comparing Tree-based Methods</a:t>
            </a:r>
          </a:p>
          <a:p>
            <a:r>
              <a:rPr lang="en-GB">
                <a:cs typeface="Calibri"/>
              </a:rPr>
              <a:t>Bagging And Random Forests</a:t>
            </a:r>
          </a:p>
          <a:p>
            <a:r>
              <a:rPr lang="en-GB">
                <a:cs typeface="Calibri"/>
              </a:rPr>
              <a:t>Boosting</a:t>
            </a:r>
          </a:p>
          <a:p>
            <a:endParaRPr lang="en-GB">
              <a:cs typeface="Calibri"/>
            </a:endParaRPr>
          </a:p>
        </p:txBody>
      </p:sp>
    </p:spTree>
    <p:extLst>
      <p:ext uri="{BB962C8B-B14F-4D97-AF65-F5344CB8AC3E}">
        <p14:creationId xmlns:p14="http://schemas.microsoft.com/office/powerpoint/2010/main" val="3617044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230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7088-0FEB-FB71-6432-C874B15F5594}"/>
              </a:ext>
            </a:extLst>
          </p:cNvPr>
          <p:cNvSpPr>
            <a:spLocks noGrp="1"/>
          </p:cNvSpPr>
          <p:nvPr>
            <p:ph type="title"/>
          </p:nvPr>
        </p:nvSpPr>
        <p:spPr/>
        <p:txBody>
          <a:bodyPr/>
          <a:lstStyle/>
          <a:p>
            <a:r>
              <a:rPr lang="en-US">
                <a:ea typeface="Calibri Light"/>
                <a:cs typeface="Calibri Light"/>
              </a:rPr>
              <a:t>Table of Contents</a:t>
            </a:r>
          </a:p>
        </p:txBody>
      </p:sp>
      <p:sp>
        <p:nvSpPr>
          <p:cNvPr id="3" name="Content Placeholder 2">
            <a:extLst>
              <a:ext uri="{FF2B5EF4-FFF2-40B4-BE49-F238E27FC236}">
                <a16:creationId xmlns:a16="http://schemas.microsoft.com/office/drawing/2014/main" id="{6B52839F-8F76-1242-234C-2962A856758F}"/>
              </a:ext>
            </a:extLst>
          </p:cNvPr>
          <p:cNvSpPr>
            <a:spLocks noGrp="1"/>
          </p:cNvSpPr>
          <p:nvPr>
            <p:ph idx="1"/>
          </p:nvPr>
        </p:nvSpPr>
        <p:spPr/>
        <p:txBody>
          <a:bodyPr vert="horz" lIns="91440" tIns="45720" rIns="91440" bIns="45720" rtlCol="0" anchor="t">
            <a:normAutofit/>
          </a:bodyPr>
          <a:lstStyle/>
          <a:p>
            <a:r>
              <a:rPr lang="en-US">
                <a:ea typeface="Calibri" panose="020F0502020204030204"/>
                <a:cs typeface="Calibri" panose="020F0502020204030204"/>
              </a:rPr>
              <a:t>Polynomial Regression</a:t>
            </a:r>
          </a:p>
          <a:p>
            <a:r>
              <a:rPr lang="en-US">
                <a:ea typeface="Calibri" panose="020F0502020204030204"/>
                <a:cs typeface="Calibri" panose="020F0502020204030204"/>
              </a:rPr>
              <a:t>Regression Trees and Classification Trees</a:t>
            </a:r>
            <a:endParaRPr lang="en-US"/>
          </a:p>
          <a:p>
            <a:r>
              <a:rPr lang="en-US">
                <a:ea typeface="Calibri" panose="020F0502020204030204"/>
                <a:cs typeface="Calibri" panose="020F0502020204030204"/>
              </a:rPr>
              <a:t>Trees vs Linear Models</a:t>
            </a:r>
          </a:p>
          <a:p>
            <a:r>
              <a:rPr lang="en-US">
                <a:ea typeface="Calibri" panose="020F0502020204030204"/>
                <a:cs typeface="Calibri" panose="020F0502020204030204"/>
              </a:rPr>
              <a:t>Advantages and Disadvantages of Trees</a:t>
            </a:r>
          </a:p>
          <a:p>
            <a:r>
              <a:rPr lang="en-US">
                <a:ea typeface="Calibri" panose="020F0502020204030204"/>
                <a:cs typeface="Calibri" panose="020F0502020204030204"/>
              </a:rPr>
              <a:t>Bagging, Random Forests and Boosting</a:t>
            </a:r>
          </a:p>
          <a:p>
            <a:endParaRPr lang="en-US">
              <a:ea typeface="Calibri" panose="020F0502020204030204"/>
              <a:cs typeface="Calibri" panose="020F0502020204030204"/>
            </a:endParaRPr>
          </a:p>
        </p:txBody>
      </p:sp>
    </p:spTree>
    <p:extLst>
      <p:ext uri="{BB962C8B-B14F-4D97-AF65-F5344CB8AC3E}">
        <p14:creationId xmlns:p14="http://schemas.microsoft.com/office/powerpoint/2010/main" val="2188568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C9AC-95DD-92BF-AE87-03F72CE0FB83}"/>
              </a:ext>
            </a:extLst>
          </p:cNvPr>
          <p:cNvSpPr>
            <a:spLocks noGrp="1"/>
          </p:cNvSpPr>
          <p:nvPr>
            <p:ph type="title"/>
          </p:nvPr>
        </p:nvSpPr>
        <p:spPr/>
        <p:txBody>
          <a:bodyPr/>
          <a:lstStyle/>
          <a:p>
            <a:r>
              <a:rPr lang="en-US">
                <a:cs typeface="Calibri Light"/>
              </a:rPr>
              <a:t>Polynomial Regression</a:t>
            </a:r>
            <a:endParaRPr lang="en-US"/>
          </a:p>
        </p:txBody>
      </p:sp>
      <p:sp>
        <p:nvSpPr>
          <p:cNvPr id="3" name="Content Placeholder 2">
            <a:extLst>
              <a:ext uri="{FF2B5EF4-FFF2-40B4-BE49-F238E27FC236}">
                <a16:creationId xmlns:a16="http://schemas.microsoft.com/office/drawing/2014/main" id="{124EE355-F8CE-31B4-07CC-9D0AD6EC533F}"/>
              </a:ext>
            </a:extLst>
          </p:cNvPr>
          <p:cNvSpPr>
            <a:spLocks noGrp="1"/>
          </p:cNvSpPr>
          <p:nvPr>
            <p:ph idx="1"/>
          </p:nvPr>
        </p:nvSpPr>
        <p:spPr/>
        <p:txBody>
          <a:bodyPr vert="horz" lIns="91440" tIns="45720" rIns="91440" bIns="45720" rtlCol="0" anchor="t">
            <a:normAutofit/>
          </a:bodyPr>
          <a:lstStyle/>
          <a:p>
            <a:r>
              <a:rPr lang="en-US">
                <a:cs typeface="Calibri"/>
              </a:rPr>
              <a:t>Background</a:t>
            </a:r>
          </a:p>
          <a:p>
            <a:r>
              <a:rPr lang="en-US">
                <a:cs typeface="Calibri"/>
              </a:rPr>
              <a:t>Definition</a:t>
            </a:r>
            <a:endParaRPr lang="en-US"/>
          </a:p>
          <a:p>
            <a:r>
              <a:rPr lang="en-US">
                <a:cs typeface="Calibri"/>
              </a:rPr>
              <a:t>Flexibility</a:t>
            </a:r>
          </a:p>
          <a:p>
            <a:r>
              <a:rPr lang="en-US">
                <a:cs typeface="Calibri"/>
              </a:rPr>
              <a:t>Bias-Variance Tradeoff</a:t>
            </a:r>
          </a:p>
          <a:p>
            <a:endParaRPr lang="en-US">
              <a:cs typeface="Calibri"/>
            </a:endParaRPr>
          </a:p>
        </p:txBody>
      </p:sp>
      <p:pic>
        <p:nvPicPr>
          <p:cNvPr id="4" name="Picture 3">
            <a:extLst>
              <a:ext uri="{FF2B5EF4-FFF2-40B4-BE49-F238E27FC236}">
                <a16:creationId xmlns:a16="http://schemas.microsoft.com/office/drawing/2014/main" id="{7D350749-DEB3-FC94-E53C-301DEE223001}"/>
              </a:ext>
            </a:extLst>
          </p:cNvPr>
          <p:cNvPicPr>
            <a:picLocks noChangeAspect="1"/>
          </p:cNvPicPr>
          <p:nvPr/>
        </p:nvPicPr>
        <p:blipFill>
          <a:blip r:embed="rId3"/>
          <a:stretch>
            <a:fillRect/>
          </a:stretch>
        </p:blipFill>
        <p:spPr>
          <a:xfrm>
            <a:off x="6673521" y="1561829"/>
            <a:ext cx="5343525" cy="4108153"/>
          </a:xfrm>
          <a:prstGeom prst="rect">
            <a:avLst/>
          </a:prstGeom>
        </p:spPr>
      </p:pic>
      <p:sp>
        <p:nvSpPr>
          <p:cNvPr id="5" name="TextBox 4">
            <a:extLst>
              <a:ext uri="{FF2B5EF4-FFF2-40B4-BE49-F238E27FC236}">
                <a16:creationId xmlns:a16="http://schemas.microsoft.com/office/drawing/2014/main" id="{9D3C81A0-C977-6543-6FA3-5F5745500F34}"/>
              </a:ext>
            </a:extLst>
          </p:cNvPr>
          <p:cNvSpPr txBox="1"/>
          <p:nvPr/>
        </p:nvSpPr>
        <p:spPr>
          <a:xfrm>
            <a:off x="7703727" y="5813244"/>
            <a:ext cx="4084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Polynomial Regression (degree 4) Graph</a:t>
            </a:r>
            <a:endParaRPr lang="en-US"/>
          </a:p>
        </p:txBody>
      </p:sp>
    </p:spTree>
    <p:extLst>
      <p:ext uri="{BB962C8B-B14F-4D97-AF65-F5344CB8AC3E}">
        <p14:creationId xmlns:p14="http://schemas.microsoft.com/office/powerpoint/2010/main" val="30783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E705-A449-08E4-B726-05F457659FDA}"/>
              </a:ext>
            </a:extLst>
          </p:cNvPr>
          <p:cNvSpPr>
            <a:spLocks noGrp="1"/>
          </p:cNvSpPr>
          <p:nvPr>
            <p:ph type="title"/>
          </p:nvPr>
        </p:nvSpPr>
        <p:spPr/>
        <p:txBody>
          <a:bodyPr/>
          <a:lstStyle/>
          <a:p>
            <a:r>
              <a:rPr lang="en-US">
                <a:cs typeface="Calibri Light"/>
              </a:rPr>
              <a:t>Decision Trees</a:t>
            </a:r>
            <a:endParaRPr lang="en-US"/>
          </a:p>
        </p:txBody>
      </p:sp>
      <p:sp>
        <p:nvSpPr>
          <p:cNvPr id="3" name="Content Placeholder 2">
            <a:extLst>
              <a:ext uri="{FF2B5EF4-FFF2-40B4-BE49-F238E27FC236}">
                <a16:creationId xmlns:a16="http://schemas.microsoft.com/office/drawing/2014/main" id="{4448A524-175D-BC9A-FF48-D0A95DA31839}"/>
              </a:ext>
            </a:extLst>
          </p:cNvPr>
          <p:cNvSpPr>
            <a:spLocks noGrp="1"/>
          </p:cNvSpPr>
          <p:nvPr>
            <p:ph idx="1"/>
          </p:nvPr>
        </p:nvSpPr>
        <p:spPr>
          <a:xfrm>
            <a:off x="838200" y="1911889"/>
            <a:ext cx="10515600" cy="4351338"/>
          </a:xfrm>
        </p:spPr>
        <p:txBody>
          <a:bodyPr vert="horz" lIns="91440" tIns="45720" rIns="91440" bIns="45720" rtlCol="0" anchor="t">
            <a:normAutofit/>
          </a:bodyPr>
          <a:lstStyle/>
          <a:p>
            <a:r>
              <a:rPr lang="en-US">
                <a:cs typeface="Calibri"/>
              </a:rPr>
              <a:t>Make decision</a:t>
            </a:r>
          </a:p>
          <a:p>
            <a:r>
              <a:rPr lang="en-US">
                <a:cs typeface="Calibri"/>
              </a:rPr>
              <a:t>Manageable Sections</a:t>
            </a:r>
          </a:p>
        </p:txBody>
      </p:sp>
      <p:sp>
        <p:nvSpPr>
          <p:cNvPr id="7" name="TextBox 6">
            <a:extLst>
              <a:ext uri="{FF2B5EF4-FFF2-40B4-BE49-F238E27FC236}">
                <a16:creationId xmlns:a16="http://schemas.microsoft.com/office/drawing/2014/main" id="{E1086588-082B-3590-7895-C0D544439D83}"/>
              </a:ext>
            </a:extLst>
          </p:cNvPr>
          <p:cNvSpPr txBox="1"/>
          <p:nvPr/>
        </p:nvSpPr>
        <p:spPr>
          <a:xfrm>
            <a:off x="7689350" y="4634301"/>
            <a:ext cx="32363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1: Decision Tree Graph</a:t>
            </a:r>
            <a:endParaRPr lang="en-US"/>
          </a:p>
        </p:txBody>
      </p:sp>
      <p:pic>
        <p:nvPicPr>
          <p:cNvPr id="4" name="Picture 3" descr="A diagram of a decision tree&#10;&#10;Description automatically generated">
            <a:extLst>
              <a:ext uri="{FF2B5EF4-FFF2-40B4-BE49-F238E27FC236}">
                <a16:creationId xmlns:a16="http://schemas.microsoft.com/office/drawing/2014/main" id="{4F4BBC7D-94AF-593F-1D52-5CAFB004242C}"/>
              </a:ext>
            </a:extLst>
          </p:cNvPr>
          <p:cNvPicPr>
            <a:picLocks noChangeAspect="1"/>
          </p:cNvPicPr>
          <p:nvPr/>
        </p:nvPicPr>
        <p:blipFill>
          <a:blip r:embed="rId3"/>
          <a:stretch>
            <a:fillRect/>
          </a:stretch>
        </p:blipFill>
        <p:spPr>
          <a:xfrm>
            <a:off x="5076915" y="847006"/>
            <a:ext cx="6638925" cy="3409950"/>
          </a:xfrm>
          <a:prstGeom prst="rect">
            <a:avLst/>
          </a:prstGeom>
        </p:spPr>
      </p:pic>
    </p:spTree>
    <p:extLst>
      <p:ext uri="{BB962C8B-B14F-4D97-AF65-F5344CB8AC3E}">
        <p14:creationId xmlns:p14="http://schemas.microsoft.com/office/powerpoint/2010/main" val="244771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DC5A-5657-C7ED-2D61-6AA713919934}"/>
              </a:ext>
            </a:extLst>
          </p:cNvPr>
          <p:cNvSpPr>
            <a:spLocks noGrp="1"/>
          </p:cNvSpPr>
          <p:nvPr>
            <p:ph type="title"/>
          </p:nvPr>
        </p:nvSpPr>
        <p:spPr/>
        <p:txBody>
          <a:bodyPr/>
          <a:lstStyle/>
          <a:p>
            <a:r>
              <a:rPr lang="en-US">
                <a:cs typeface="Calibri Light"/>
              </a:rPr>
              <a:t>Regression Trees</a:t>
            </a:r>
            <a:endParaRPr lang="en-US"/>
          </a:p>
        </p:txBody>
      </p:sp>
      <p:sp>
        <p:nvSpPr>
          <p:cNvPr id="3" name="Content Placeholder 2">
            <a:extLst>
              <a:ext uri="{FF2B5EF4-FFF2-40B4-BE49-F238E27FC236}">
                <a16:creationId xmlns:a16="http://schemas.microsoft.com/office/drawing/2014/main" id="{07D40A18-EACC-811F-9D5A-F4B72A9613A6}"/>
              </a:ext>
            </a:extLst>
          </p:cNvPr>
          <p:cNvSpPr>
            <a:spLocks noGrp="1"/>
          </p:cNvSpPr>
          <p:nvPr>
            <p:ph idx="1"/>
          </p:nvPr>
        </p:nvSpPr>
        <p:spPr/>
        <p:txBody>
          <a:bodyPr vert="horz" lIns="91440" tIns="45720" rIns="91440" bIns="45720" rtlCol="0" anchor="t">
            <a:normAutofit/>
          </a:bodyPr>
          <a:lstStyle/>
          <a:p>
            <a:r>
              <a:rPr lang="en-US">
                <a:cs typeface="Calibri"/>
              </a:rPr>
              <a:t>Definition</a:t>
            </a:r>
          </a:p>
          <a:p>
            <a:r>
              <a:rPr lang="en-US">
                <a:cs typeface="Calibri"/>
              </a:rPr>
              <a:t>Non Overlapping Regions</a:t>
            </a:r>
          </a:p>
          <a:p>
            <a:r>
              <a:rPr lang="en-US">
                <a:cs typeface="Calibri"/>
              </a:rPr>
              <a:t>Mean Response Value</a:t>
            </a:r>
          </a:p>
        </p:txBody>
      </p:sp>
    </p:spTree>
    <p:extLst>
      <p:ext uri="{BB962C8B-B14F-4D97-AF65-F5344CB8AC3E}">
        <p14:creationId xmlns:p14="http://schemas.microsoft.com/office/powerpoint/2010/main" val="301914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13D8-2EFF-5EDE-F3C0-80C39A585112}"/>
              </a:ext>
            </a:extLst>
          </p:cNvPr>
          <p:cNvSpPr>
            <a:spLocks noGrp="1"/>
          </p:cNvSpPr>
          <p:nvPr>
            <p:ph type="title"/>
          </p:nvPr>
        </p:nvSpPr>
        <p:spPr/>
        <p:txBody>
          <a:bodyPr/>
          <a:lstStyle/>
          <a:p>
            <a:r>
              <a:rPr lang="en-US">
                <a:cs typeface="Calibri Light"/>
              </a:rPr>
              <a:t>Regression Tree Example </a:t>
            </a:r>
            <a:endParaRPr lang="en-US"/>
          </a:p>
        </p:txBody>
      </p:sp>
      <p:sp>
        <p:nvSpPr>
          <p:cNvPr id="3" name="Content Placeholder 2">
            <a:extLst>
              <a:ext uri="{FF2B5EF4-FFF2-40B4-BE49-F238E27FC236}">
                <a16:creationId xmlns:a16="http://schemas.microsoft.com/office/drawing/2014/main" id="{13BA0F5C-A267-9A6C-2A6E-D373C2466709}"/>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endParaRPr lang="en-US">
              <a:cs typeface="Calibri"/>
            </a:endParaRPr>
          </a:p>
        </p:txBody>
      </p:sp>
      <p:pic>
        <p:nvPicPr>
          <p:cNvPr id="5" name="Picture 4" descr="A screen shot of a graph&#10;&#10;Description automatically generated">
            <a:extLst>
              <a:ext uri="{FF2B5EF4-FFF2-40B4-BE49-F238E27FC236}">
                <a16:creationId xmlns:a16="http://schemas.microsoft.com/office/drawing/2014/main" id="{DE03C237-AF13-03C7-647A-C9DA3A083E31}"/>
              </a:ext>
            </a:extLst>
          </p:cNvPr>
          <p:cNvPicPr>
            <a:picLocks noChangeAspect="1"/>
          </p:cNvPicPr>
          <p:nvPr/>
        </p:nvPicPr>
        <p:blipFill>
          <a:blip r:embed="rId3"/>
          <a:stretch>
            <a:fillRect/>
          </a:stretch>
        </p:blipFill>
        <p:spPr>
          <a:xfrm>
            <a:off x="6231865" y="1705966"/>
            <a:ext cx="5349817" cy="4136187"/>
          </a:xfrm>
          <a:prstGeom prst="rect">
            <a:avLst/>
          </a:prstGeom>
        </p:spPr>
      </p:pic>
      <p:pic>
        <p:nvPicPr>
          <p:cNvPr id="7" name="Picture 6" descr="A diagram of a graph&#10;&#10;Description automatically generated">
            <a:extLst>
              <a:ext uri="{FF2B5EF4-FFF2-40B4-BE49-F238E27FC236}">
                <a16:creationId xmlns:a16="http://schemas.microsoft.com/office/drawing/2014/main" id="{E2E4F208-9E0C-E548-CF37-9E440235C2FE}"/>
              </a:ext>
            </a:extLst>
          </p:cNvPr>
          <p:cNvPicPr>
            <a:picLocks noChangeAspect="1"/>
          </p:cNvPicPr>
          <p:nvPr/>
        </p:nvPicPr>
        <p:blipFill>
          <a:blip r:embed="rId4"/>
          <a:stretch>
            <a:fillRect/>
          </a:stretch>
        </p:blipFill>
        <p:spPr>
          <a:xfrm>
            <a:off x="589203" y="1820444"/>
            <a:ext cx="5219520" cy="3749077"/>
          </a:xfrm>
          <a:prstGeom prst="rect">
            <a:avLst/>
          </a:prstGeom>
        </p:spPr>
      </p:pic>
      <p:sp>
        <p:nvSpPr>
          <p:cNvPr id="9" name="TextBox 8">
            <a:extLst>
              <a:ext uri="{FF2B5EF4-FFF2-40B4-BE49-F238E27FC236}">
                <a16:creationId xmlns:a16="http://schemas.microsoft.com/office/drawing/2014/main" id="{99ECE1A2-931F-F1D6-F330-24615FE3091A}"/>
              </a:ext>
            </a:extLst>
          </p:cNvPr>
          <p:cNvSpPr txBox="1"/>
          <p:nvPr/>
        </p:nvSpPr>
        <p:spPr>
          <a:xfrm>
            <a:off x="946370" y="5827621"/>
            <a:ext cx="45158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3: Decision tree graph of predicting log salary of a basketball player in hitters dataset</a:t>
            </a:r>
            <a:endParaRPr lang="en-US"/>
          </a:p>
        </p:txBody>
      </p:sp>
      <p:sp>
        <p:nvSpPr>
          <p:cNvPr id="10" name="TextBox 9">
            <a:extLst>
              <a:ext uri="{FF2B5EF4-FFF2-40B4-BE49-F238E27FC236}">
                <a16:creationId xmlns:a16="http://schemas.microsoft.com/office/drawing/2014/main" id="{24B01211-4F70-9C52-4A24-A9277CB37F37}"/>
              </a:ext>
            </a:extLst>
          </p:cNvPr>
          <p:cNvSpPr txBox="1"/>
          <p:nvPr/>
        </p:nvSpPr>
        <p:spPr>
          <a:xfrm>
            <a:off x="6841087" y="5827620"/>
            <a:ext cx="42283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4: Three region partition for hitters dataset from regression tree in figure 3</a:t>
            </a:r>
          </a:p>
        </p:txBody>
      </p:sp>
    </p:spTree>
    <p:extLst>
      <p:ext uri="{BB962C8B-B14F-4D97-AF65-F5344CB8AC3E}">
        <p14:creationId xmlns:p14="http://schemas.microsoft.com/office/powerpoint/2010/main" val="37337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5294-2C19-F750-C0B7-C56C3237C43B}"/>
              </a:ext>
            </a:extLst>
          </p:cNvPr>
          <p:cNvSpPr>
            <a:spLocks noGrp="1"/>
          </p:cNvSpPr>
          <p:nvPr>
            <p:ph type="title"/>
          </p:nvPr>
        </p:nvSpPr>
        <p:spPr/>
        <p:txBody>
          <a:bodyPr/>
          <a:lstStyle/>
          <a:p>
            <a:r>
              <a:rPr lang="en-US">
                <a:cs typeface="Calibri Light"/>
              </a:rPr>
              <a:t>Prediction via Stratification of Predictor Space</a:t>
            </a:r>
            <a:endParaRPr lang="en-US"/>
          </a:p>
        </p:txBody>
      </p:sp>
      <p:sp>
        <p:nvSpPr>
          <p:cNvPr id="3" name="Content Placeholder 2">
            <a:extLst>
              <a:ext uri="{FF2B5EF4-FFF2-40B4-BE49-F238E27FC236}">
                <a16:creationId xmlns:a16="http://schemas.microsoft.com/office/drawing/2014/main" id="{5F84C5FA-624F-F883-77AE-6EAAE65EEA8B}"/>
              </a:ext>
            </a:extLst>
          </p:cNvPr>
          <p:cNvSpPr>
            <a:spLocks noGrp="1"/>
          </p:cNvSpPr>
          <p:nvPr>
            <p:ph idx="1"/>
          </p:nvPr>
        </p:nvSpPr>
        <p:spPr/>
        <p:txBody>
          <a:bodyPr vert="horz" lIns="91440" tIns="45720" rIns="91440" bIns="45720" rtlCol="0" anchor="t">
            <a:normAutofit/>
          </a:bodyPr>
          <a:lstStyle/>
          <a:p>
            <a:r>
              <a:rPr lang="en-US">
                <a:cs typeface="Calibri"/>
              </a:rPr>
              <a:t>Goal</a:t>
            </a:r>
          </a:p>
          <a:p>
            <a:r>
              <a:rPr lang="en-US">
                <a:cs typeface="Calibri"/>
              </a:rPr>
              <a:t>Process:</a:t>
            </a:r>
          </a:p>
          <a:p>
            <a:pPr lvl="1">
              <a:buFont typeface="Courier New" panose="020B0604020202020204" pitchFamily="34" charset="0"/>
              <a:buChar char="o"/>
            </a:pPr>
            <a:r>
              <a:rPr lang="en-US">
                <a:cs typeface="Calibri"/>
              </a:rPr>
              <a:t>Select a Predictor</a:t>
            </a:r>
          </a:p>
          <a:p>
            <a:pPr lvl="1">
              <a:buFont typeface="Courier New" panose="020B0604020202020204" pitchFamily="34" charset="0"/>
              <a:buChar char="o"/>
            </a:pPr>
            <a:r>
              <a:rPr lang="en-US">
                <a:cs typeface="Calibri"/>
              </a:rPr>
              <a:t>Choose a Split Point</a:t>
            </a:r>
          </a:p>
          <a:p>
            <a:pPr lvl="1">
              <a:buFont typeface="Courier New" panose="020B0604020202020204" pitchFamily="34" charset="0"/>
              <a:buChar char="o"/>
            </a:pPr>
            <a:r>
              <a:rPr lang="en-US">
                <a:cs typeface="Calibri"/>
              </a:rPr>
              <a:t>Split Data</a:t>
            </a:r>
          </a:p>
          <a:p>
            <a:pPr lvl="1">
              <a:buFont typeface="Courier New" panose="020B0604020202020204" pitchFamily="34" charset="0"/>
              <a:buChar char="o"/>
            </a:pPr>
            <a:r>
              <a:rPr lang="en-US">
                <a:cs typeface="Calibri"/>
              </a:rPr>
              <a:t>Repeat</a:t>
            </a:r>
          </a:p>
          <a:p>
            <a:endParaRPr lang="en-US">
              <a:cs typeface="Calibri"/>
            </a:endParaRPr>
          </a:p>
        </p:txBody>
      </p:sp>
    </p:spTree>
    <p:extLst>
      <p:ext uri="{BB962C8B-B14F-4D97-AF65-F5344CB8AC3E}">
        <p14:creationId xmlns:p14="http://schemas.microsoft.com/office/powerpoint/2010/main" val="219699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6B75-3004-F410-5F97-2D7C5DEB74C5}"/>
              </a:ext>
            </a:extLst>
          </p:cNvPr>
          <p:cNvSpPr>
            <a:spLocks noGrp="1"/>
          </p:cNvSpPr>
          <p:nvPr>
            <p:ph type="title"/>
          </p:nvPr>
        </p:nvSpPr>
        <p:spPr/>
        <p:txBody>
          <a:bodyPr/>
          <a:lstStyle/>
          <a:p>
            <a:r>
              <a:rPr lang="en-US">
                <a:cs typeface="Calibri Light"/>
              </a:rPr>
              <a:t>Tree Pruning</a:t>
            </a:r>
            <a:endParaRPr lang="en-US"/>
          </a:p>
        </p:txBody>
      </p:sp>
      <p:sp>
        <p:nvSpPr>
          <p:cNvPr id="3" name="Content Placeholder 2">
            <a:extLst>
              <a:ext uri="{FF2B5EF4-FFF2-40B4-BE49-F238E27FC236}">
                <a16:creationId xmlns:a16="http://schemas.microsoft.com/office/drawing/2014/main" id="{EAE1BA96-4328-3DDD-C320-ECEBF4B4F29F}"/>
              </a:ext>
            </a:extLst>
          </p:cNvPr>
          <p:cNvSpPr>
            <a:spLocks noGrp="1"/>
          </p:cNvSpPr>
          <p:nvPr>
            <p:ph idx="1"/>
          </p:nvPr>
        </p:nvSpPr>
        <p:spPr/>
        <p:txBody>
          <a:bodyPr vert="horz" lIns="91440" tIns="45720" rIns="91440" bIns="45720" rtlCol="0" anchor="t">
            <a:normAutofit/>
          </a:bodyPr>
          <a:lstStyle/>
          <a:p>
            <a:r>
              <a:rPr lang="en-US">
                <a:cs typeface="Calibri"/>
              </a:rPr>
              <a:t>Definition</a:t>
            </a:r>
          </a:p>
          <a:p>
            <a:r>
              <a:rPr lang="en-US">
                <a:cs typeface="Calibri"/>
              </a:rPr>
              <a:t>Pruning Process:</a:t>
            </a:r>
          </a:p>
          <a:p>
            <a:pPr lvl="1">
              <a:buFont typeface="Courier New" panose="020B0604020202020204" pitchFamily="34" charset="0"/>
              <a:buChar char="o"/>
            </a:pPr>
            <a:r>
              <a:rPr lang="en-US">
                <a:cs typeface="Calibri"/>
              </a:rPr>
              <a:t>Grow a Large Tree</a:t>
            </a:r>
          </a:p>
          <a:p>
            <a:pPr lvl="1">
              <a:buFont typeface="Courier New" panose="020B0604020202020204" pitchFamily="34" charset="0"/>
              <a:buChar char="o"/>
            </a:pPr>
            <a:r>
              <a:rPr lang="en-US">
                <a:cs typeface="Calibri"/>
              </a:rPr>
              <a:t>Prune the Tree using </a:t>
            </a:r>
            <a:r>
              <a:rPr lang="en-US">
                <a:ea typeface="+mn-lt"/>
                <a:cs typeface="+mn-lt"/>
              </a:rPr>
              <a:t>α</a:t>
            </a:r>
            <a:endParaRPr lang="en-US" sz="1200">
              <a:ea typeface="+mn-lt"/>
              <a:cs typeface="+mn-lt"/>
            </a:endParaRPr>
          </a:p>
          <a:p>
            <a:pPr lvl="1">
              <a:buFont typeface="Courier New" panose="020B0604020202020204" pitchFamily="34" charset="0"/>
              <a:buChar char="o"/>
            </a:pPr>
            <a:r>
              <a:rPr lang="en-US">
                <a:cs typeface="Calibri"/>
              </a:rPr>
              <a:t>Cost Complexity Criterion</a:t>
            </a:r>
          </a:p>
          <a:p>
            <a:r>
              <a:rPr lang="en-US">
                <a:cs typeface="Calibri"/>
              </a:rPr>
              <a:t>Optimal Value of </a:t>
            </a:r>
            <a:r>
              <a:rPr lang="en-US" sz="2400">
                <a:cs typeface="Calibri"/>
              </a:rPr>
              <a:t>α</a:t>
            </a:r>
            <a:endParaRPr lang="en-US">
              <a:cs typeface="Calibri"/>
            </a:endParaRPr>
          </a:p>
          <a:p>
            <a:endParaRPr lang="en-US">
              <a:cs typeface="Calibri"/>
            </a:endParaRPr>
          </a:p>
        </p:txBody>
      </p:sp>
    </p:spTree>
    <p:extLst>
      <p:ext uri="{BB962C8B-B14F-4D97-AF65-F5344CB8AC3E}">
        <p14:creationId xmlns:p14="http://schemas.microsoft.com/office/powerpoint/2010/main" val="120703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2D5B-E5EF-A448-C543-786148E1C751}"/>
              </a:ext>
            </a:extLst>
          </p:cNvPr>
          <p:cNvSpPr>
            <a:spLocks noGrp="1"/>
          </p:cNvSpPr>
          <p:nvPr>
            <p:ph type="title"/>
          </p:nvPr>
        </p:nvSpPr>
        <p:spPr/>
        <p:txBody>
          <a:bodyPr/>
          <a:lstStyle/>
          <a:p>
            <a:r>
              <a:rPr lang="en-GB">
                <a:cs typeface="Calibri Light"/>
              </a:rPr>
              <a:t>Classification Trees</a:t>
            </a:r>
            <a:endParaRPr lang="en-GB"/>
          </a:p>
        </p:txBody>
      </p:sp>
      <p:sp>
        <p:nvSpPr>
          <p:cNvPr id="3" name="Content Placeholder 2">
            <a:extLst>
              <a:ext uri="{FF2B5EF4-FFF2-40B4-BE49-F238E27FC236}">
                <a16:creationId xmlns:a16="http://schemas.microsoft.com/office/drawing/2014/main" id="{276A86A3-F153-D194-137A-F089B6B46C6D}"/>
              </a:ext>
            </a:extLst>
          </p:cNvPr>
          <p:cNvSpPr>
            <a:spLocks noGrp="1"/>
          </p:cNvSpPr>
          <p:nvPr>
            <p:ph idx="1"/>
          </p:nvPr>
        </p:nvSpPr>
        <p:spPr/>
        <p:txBody>
          <a:bodyPr vert="horz" lIns="91440" tIns="45720" rIns="91440" bIns="45720" rtlCol="0" anchor="t">
            <a:normAutofit/>
          </a:bodyPr>
          <a:lstStyle/>
          <a:p>
            <a:r>
              <a:rPr lang="en-GB">
                <a:cs typeface="Calibri"/>
              </a:rPr>
              <a:t>Node Proportions</a:t>
            </a:r>
            <a:endParaRPr lang="en-GB"/>
          </a:p>
          <a:p>
            <a:r>
              <a:rPr lang="en-GB">
                <a:cs typeface="Calibri"/>
              </a:rPr>
              <a:t>Purity Measures</a:t>
            </a:r>
          </a:p>
          <a:p>
            <a:pPr lvl="1">
              <a:buFont typeface="Courier New" panose="020B0604020202020204" pitchFamily="34" charset="0"/>
              <a:buChar char="o"/>
            </a:pPr>
            <a:r>
              <a:rPr lang="en-GB">
                <a:cs typeface="Calibri"/>
              </a:rPr>
              <a:t>Classification</a:t>
            </a:r>
            <a:r>
              <a:rPr lang="en-GB"/>
              <a:t> Error Method</a:t>
            </a:r>
            <a:endParaRPr lang="en-GB">
              <a:cs typeface="Calibri"/>
            </a:endParaRPr>
          </a:p>
          <a:p>
            <a:pPr lvl="1">
              <a:buFont typeface="Courier New" panose="020B0604020202020204" pitchFamily="34" charset="0"/>
              <a:buChar char="o"/>
            </a:pPr>
            <a:r>
              <a:rPr lang="en-GB"/>
              <a:t>Gini Index</a:t>
            </a:r>
            <a:endParaRPr lang="en-GB">
              <a:cs typeface="Calibri"/>
            </a:endParaRPr>
          </a:p>
          <a:p>
            <a:pPr lvl="1">
              <a:buFont typeface="Courier New" panose="020B0604020202020204" pitchFamily="34" charset="0"/>
              <a:buChar char="o"/>
            </a:pPr>
            <a:r>
              <a:rPr lang="en-GB"/>
              <a:t>Cross-Entropy</a:t>
            </a:r>
            <a:endParaRPr lang="en-GB">
              <a:cs typeface="Calibri"/>
            </a:endParaRPr>
          </a:p>
          <a:p>
            <a:endParaRPr lang="en-GB">
              <a:cs typeface="Calibri"/>
            </a:endParaRPr>
          </a:p>
          <a:p>
            <a:endParaRPr lang="en-GB">
              <a:cs typeface="Calibri"/>
            </a:endParaRPr>
          </a:p>
        </p:txBody>
      </p:sp>
      <p:pic>
        <p:nvPicPr>
          <p:cNvPr id="4" name="Picture 3">
            <a:extLst>
              <a:ext uri="{FF2B5EF4-FFF2-40B4-BE49-F238E27FC236}">
                <a16:creationId xmlns:a16="http://schemas.microsoft.com/office/drawing/2014/main" id="{D70BC317-DCA0-2162-9380-4C8B9D89BFBB}"/>
              </a:ext>
            </a:extLst>
          </p:cNvPr>
          <p:cNvPicPr>
            <a:picLocks noChangeAspect="1"/>
          </p:cNvPicPr>
          <p:nvPr/>
        </p:nvPicPr>
        <p:blipFill>
          <a:blip r:embed="rId3"/>
          <a:srcRect l="-2771" t="-48" r="3023" b="20300"/>
          <a:stretch/>
        </p:blipFill>
        <p:spPr>
          <a:xfrm>
            <a:off x="5405999" y="1330979"/>
            <a:ext cx="6475519" cy="3604540"/>
          </a:xfrm>
          <a:prstGeom prst="rect">
            <a:avLst/>
          </a:prstGeom>
        </p:spPr>
      </p:pic>
      <p:sp>
        <p:nvSpPr>
          <p:cNvPr id="5" name="TextBox 4">
            <a:extLst>
              <a:ext uri="{FF2B5EF4-FFF2-40B4-BE49-F238E27FC236}">
                <a16:creationId xmlns:a16="http://schemas.microsoft.com/office/drawing/2014/main" id="{E720D184-227E-437A-0109-16104F85CA0B}"/>
              </a:ext>
            </a:extLst>
          </p:cNvPr>
          <p:cNvSpPr txBox="1"/>
          <p:nvPr/>
        </p:nvSpPr>
        <p:spPr>
          <a:xfrm>
            <a:off x="7705165" y="50717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Figure 6: Classification tree</a:t>
            </a:r>
          </a:p>
        </p:txBody>
      </p:sp>
    </p:spTree>
    <p:extLst>
      <p:ext uri="{BB962C8B-B14F-4D97-AF65-F5344CB8AC3E}">
        <p14:creationId xmlns:p14="http://schemas.microsoft.com/office/powerpoint/2010/main" val="2652609834"/>
      </p:ext>
    </p:extLst>
  </p:cSld>
  <p:clrMapOvr>
    <a:masterClrMapping/>
  </p:clrMapOvr>
</p:sld>
</file>

<file path=ppt/theme/theme1.xml><?xml version="1.0" encoding="utf-8"?>
<a:theme xmlns:a="http://schemas.openxmlformats.org/drawingml/2006/main" name="Office Theme">
  <a:themeElements>
    <a:clrScheme name="CBT">
      <a:dk1>
        <a:srgbClr val="484848"/>
      </a:dk1>
      <a:lt1>
        <a:srgbClr val="F2F2F2"/>
      </a:lt1>
      <a:dk2>
        <a:srgbClr val="375C1E"/>
      </a:dk2>
      <a:lt2>
        <a:srgbClr val="DFF0D3"/>
      </a:lt2>
      <a:accent1>
        <a:srgbClr val="455F51"/>
      </a:accent1>
      <a:accent2>
        <a:srgbClr val="4A7B29"/>
      </a:accent2>
      <a:accent3>
        <a:srgbClr val="63A537"/>
      </a:accent3>
      <a:accent4>
        <a:srgbClr val="63A537"/>
      </a:accent4>
      <a:accent5>
        <a:srgbClr val="37A76F"/>
      </a:accent5>
      <a:accent6>
        <a:srgbClr val="44C1A3"/>
      </a:accent6>
      <a:hlink>
        <a:srgbClr val="FFFFF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E33910D-BE11-4F09-AC8B-670125C462F9}" vid="{8DD649E9-C71E-47C5-9A2A-8D77BDB16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F2114720C0364EA2856867F5158A8E" ma:contentTypeVersion="12" ma:contentTypeDescription="Create a new document." ma:contentTypeScope="" ma:versionID="086f6cfcf17d70a79c1b9743b68d1642">
  <xsd:schema xmlns:xsd="http://www.w3.org/2001/XMLSchema" xmlns:xs="http://www.w3.org/2001/XMLSchema" xmlns:p="http://schemas.microsoft.com/office/2006/metadata/properties" xmlns:ns2="07830166-e6b8-4382-8beb-3b63cac11f4c" xmlns:ns3="766feda8-b7b7-4a8d-9b43-2f0aa741e4e7" targetNamespace="http://schemas.microsoft.com/office/2006/metadata/properties" ma:root="true" ma:fieldsID="64124336626a5bd6103b19398c3348df" ns2:_="" ns3:_="">
    <xsd:import namespace="07830166-e6b8-4382-8beb-3b63cac11f4c"/>
    <xsd:import namespace="766feda8-b7b7-4a8d-9b43-2f0aa741e4e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830166-e6b8-4382-8beb-3b63cac11f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5fe199c6-d641-4888-a583-e7579320f42b"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6feda8-b7b7-4a8d-9b43-2f0aa741e4e7"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61c190ba-d651-444b-afbc-e7c425b80f3e}" ma:internalName="TaxCatchAll" ma:showField="CatchAllData" ma:web="766feda8-b7b7-4a8d-9b43-2f0aa741e4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7830166-e6b8-4382-8beb-3b63cac11f4c">
      <Terms xmlns="http://schemas.microsoft.com/office/infopath/2007/PartnerControls"/>
    </lcf76f155ced4ddcb4097134ff3c332f>
    <TaxCatchAll xmlns="766feda8-b7b7-4a8d-9b43-2f0aa741e4e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8B9C99-B4E4-477E-81F8-4846655127ED}"/>
</file>

<file path=customXml/itemProps2.xml><?xml version="1.0" encoding="utf-8"?>
<ds:datastoreItem xmlns:ds="http://schemas.openxmlformats.org/officeDocument/2006/customXml" ds:itemID="{7E1C13AD-8664-4EC1-965C-BB757C2E73BD}">
  <ds:schemaRefs>
    <ds:schemaRef ds:uri="38503f7b-7af8-46b3-8c66-f338818e2883"/>
    <ds:schemaRef ds:uri="8f3a25f6-f11d-4011-8f56-23ac6dc45504"/>
    <ds:schemaRef ds:uri="a0f8827e-4280-47e6-9bed-e09adb3dbccc"/>
    <ds:schemaRef ds:uri="e91758c7-56fe-470f-af14-e09fb7bafe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AB3F3BA-7B93-48CB-BC4E-5117D4546B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Presentation1[38]</Template>
  <Application>Microsoft Office PowerPoint</Application>
  <PresentationFormat>Widescreen</PresentationFormat>
  <Slides>17</Slides>
  <Notes>15</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Chapter8: Tree-Based Methods</vt:lpstr>
      <vt:lpstr>Table of Contents</vt:lpstr>
      <vt:lpstr>Polynomial Regression</vt:lpstr>
      <vt:lpstr>Decision Trees</vt:lpstr>
      <vt:lpstr>Regression Trees</vt:lpstr>
      <vt:lpstr>Regression Tree Example </vt:lpstr>
      <vt:lpstr>Prediction via Stratification of Predictor Space</vt:lpstr>
      <vt:lpstr>Tree Pruning</vt:lpstr>
      <vt:lpstr>Classification Trees</vt:lpstr>
      <vt:lpstr>Trees vs Linear Models</vt:lpstr>
      <vt:lpstr>Advantages and Disadvantages of Trees</vt:lpstr>
      <vt:lpstr>Bagging</vt:lpstr>
      <vt:lpstr>Out of Bag Error</vt:lpstr>
      <vt:lpstr>Random Forests</vt:lpstr>
      <vt:lpstr>Boosting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Umer Masroor</dc:creator>
  <cp:revision>4</cp:revision>
  <dcterms:created xsi:type="dcterms:W3CDTF">2019-10-30T05:14:41Z</dcterms:created>
  <dcterms:modified xsi:type="dcterms:W3CDTF">2024-11-01T05:57:39Z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0x010100E3F2114720C0364EA2856867F5158A8E</vt:lpwstr>
  </property>
</Properties>
</file>