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2" r:id="rId5"/>
  </p:sldMasterIdLst>
  <p:notesMasterIdLst>
    <p:notesMasterId r:id="rId13"/>
  </p:notesMasterIdLst>
  <p:sldIdLst>
    <p:sldId id="257" r:id="rId6"/>
    <p:sldId id="262" r:id="rId7"/>
    <p:sldId id="258" r:id="rId8"/>
    <p:sldId id="259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7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4483" autoAdjust="0"/>
  </p:normalViewPr>
  <p:slideViewPr>
    <p:cSldViewPr snapToGrid="0">
      <p:cViewPr varScale="1">
        <p:scale>
          <a:sx n="59" d="100"/>
          <a:sy n="59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EC9CE-643A-477D-919A-1A80FE38CC5D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2165E-CEFA-46CA-BAA3-3010706C7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7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banner is designed to attract potential candidates to join the </a:t>
            </a:r>
            <a:r>
              <a:rPr lang="en-US" b="1" dirty="0"/>
              <a:t>Convergent Graduate Academy Program</a:t>
            </a:r>
            <a:r>
              <a:rPr lang="en-US" dirty="0"/>
              <a:t> as a Data Analyst. It conveys a welcoming and modern feel,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2165E-CEFA-46CA-BAA3-3010706C75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01C37E-680E-4637-B51E-2048FEF672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60916-B21F-4765-BCFD-01BD5911D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05098"/>
            <a:ext cx="6096000" cy="778236"/>
          </a:xfrm>
        </p:spPr>
        <p:txBody>
          <a:bodyPr anchor="b"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13E32-5D64-43A5-B22E-2A2B7EBD3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099960"/>
            <a:ext cx="6096000" cy="40217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5463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B1563E67-09E2-F444-858C-7E24039DA4F1}"/>
              </a:ext>
            </a:extLst>
          </p:cNvPr>
          <p:cNvSpPr/>
          <p:nvPr userDrawn="1"/>
        </p:nvSpPr>
        <p:spPr>
          <a:xfrm>
            <a:off x="3214194" y="206216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56CF9E-20B0-1943-A93F-5E17147D5F34}"/>
              </a:ext>
            </a:extLst>
          </p:cNvPr>
          <p:cNvSpPr/>
          <p:nvPr userDrawn="1"/>
        </p:nvSpPr>
        <p:spPr>
          <a:xfrm>
            <a:off x="3214194" y="354412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CA1D731-D82B-6D47-9255-073C25BC0B8A}"/>
              </a:ext>
            </a:extLst>
          </p:cNvPr>
          <p:cNvSpPr/>
          <p:nvPr userDrawn="1"/>
        </p:nvSpPr>
        <p:spPr>
          <a:xfrm>
            <a:off x="3214194" y="502608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070A89-EBF4-774D-9668-ED8234298ED3}"/>
              </a:ext>
            </a:extLst>
          </p:cNvPr>
          <p:cNvSpPr/>
          <p:nvPr userDrawn="1"/>
        </p:nvSpPr>
        <p:spPr>
          <a:xfrm>
            <a:off x="3214194" y="2803148"/>
            <a:ext cx="7630346" cy="71801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95A8E77-E86E-A840-85C2-21064A4057C3}"/>
              </a:ext>
            </a:extLst>
          </p:cNvPr>
          <p:cNvSpPr/>
          <p:nvPr userDrawn="1"/>
        </p:nvSpPr>
        <p:spPr>
          <a:xfrm>
            <a:off x="3214194" y="4285108"/>
            <a:ext cx="7630346" cy="71801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0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7C635BED-B6A6-7149-A6D8-DBB71F5BBE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6" y="20574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1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3854E2B3-4B22-1E48-94AE-C2049D2A67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876" y="28194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2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9DC18F9C-D86F-224F-8392-8EEF4E22A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876" y="35560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3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D91B7531-A0F3-C447-9CB1-D61FFA2477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876" y="43307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4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A466836D-C3D2-0849-996D-BFD934F915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7876" y="51308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5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CA67FE-E27B-5141-868A-E310F8D2F308}"/>
              </a:ext>
            </a:extLst>
          </p:cNvPr>
          <p:cNvSpPr txBox="1"/>
          <p:nvPr userDrawn="1"/>
        </p:nvSpPr>
        <p:spPr>
          <a:xfrm>
            <a:off x="3439479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D73C7B-FCC3-8549-A146-E4AB8C204C3B}"/>
              </a:ext>
            </a:extLst>
          </p:cNvPr>
          <p:cNvSpPr txBox="1"/>
          <p:nvPr/>
        </p:nvSpPr>
        <p:spPr>
          <a:xfrm>
            <a:off x="5304616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C91B4B-DC3D-2C41-9B3D-AA239CA83C59}"/>
              </a:ext>
            </a:extLst>
          </p:cNvPr>
          <p:cNvSpPr txBox="1"/>
          <p:nvPr/>
        </p:nvSpPr>
        <p:spPr>
          <a:xfrm>
            <a:off x="7169753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61367A-06A8-5741-B834-EC4BB704D47A}"/>
              </a:ext>
            </a:extLst>
          </p:cNvPr>
          <p:cNvSpPr txBox="1"/>
          <p:nvPr/>
        </p:nvSpPr>
        <p:spPr>
          <a:xfrm>
            <a:off x="9034891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Q4</a:t>
            </a:r>
          </a:p>
        </p:txBody>
      </p:sp>
      <p:sp>
        <p:nvSpPr>
          <p:cNvPr id="119" name="Text Placeholder 12">
            <a:extLst>
              <a:ext uri="{FF2B5EF4-FFF2-40B4-BE49-F238E27FC236}">
                <a16:creationId xmlns:a16="http://schemas.microsoft.com/office/drawing/2014/main" id="{61232BDE-00AD-5E4D-835F-00C901AC0BC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87A9355-D7F6-B846-8FFE-63C2BDF26B1E}"/>
              </a:ext>
            </a:extLst>
          </p:cNvPr>
          <p:cNvGrpSpPr/>
          <p:nvPr userDrawn="1"/>
        </p:nvGrpSpPr>
        <p:grpSpPr>
          <a:xfrm>
            <a:off x="3439479" y="1978088"/>
            <a:ext cx="7405062" cy="3835261"/>
            <a:chOff x="3439479" y="1978088"/>
            <a:chExt cx="7405062" cy="383526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3F8758-2B9B-9E4D-A2FD-621B6C45416B}"/>
                </a:ext>
              </a:extLst>
            </p:cNvPr>
            <p:cNvGrpSpPr/>
            <p:nvPr userDrawn="1"/>
          </p:nvGrpSpPr>
          <p:grpSpPr>
            <a:xfrm>
              <a:off x="3439479" y="1978088"/>
              <a:ext cx="7405062" cy="3828489"/>
              <a:chOff x="3439479" y="1978088"/>
              <a:chExt cx="7405062" cy="3828489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524C48-C6AB-6741-9A61-977DC5EA4A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439479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18E52FB-6824-1040-A708-7C8BEF36362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290744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47FA3FC-570D-D74F-8961-01D361A07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2009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92AF664-7AD7-3545-A0CE-A241F6D6A6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274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3AC58F7-7693-FE4A-BC8A-89CEBF5306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44540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B98315C-C388-4942-A944-1E026829C1DB}"/>
                </a:ext>
              </a:extLst>
            </p:cNvPr>
            <p:cNvGrpSpPr/>
            <p:nvPr userDrawn="1"/>
          </p:nvGrpSpPr>
          <p:grpSpPr>
            <a:xfrm>
              <a:off x="7583484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9301103-E1BC-A34C-811D-A8AFCC89FC2F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6392F70-E069-F944-90FE-25643099BE1E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DD5DB290-431D-3647-A94D-468A2C3C7803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CF2D825-D29C-4948-AEE7-B96F39F27ED9}"/>
                </a:ext>
              </a:extLst>
            </p:cNvPr>
            <p:cNvGrpSpPr/>
            <p:nvPr userDrawn="1"/>
          </p:nvGrpSpPr>
          <p:grpSpPr>
            <a:xfrm>
              <a:off x="9435208" y="1990216"/>
              <a:ext cx="949556" cy="3823133"/>
              <a:chOff x="9470044" y="1990216"/>
              <a:chExt cx="949556" cy="3823133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B2CD111-05A0-EB49-A36B-6D24D7BDBFAD}"/>
                  </a:ext>
                </a:extLst>
              </p:cNvPr>
              <p:cNvCxnSpPr/>
              <p:nvPr userDrawn="1"/>
            </p:nvCxnSpPr>
            <p:spPr>
              <a:xfrm>
                <a:off x="9470044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5A14592-D894-1643-AE54-5F9B15A6FB70}"/>
                  </a:ext>
                </a:extLst>
              </p:cNvPr>
              <p:cNvCxnSpPr/>
              <p:nvPr userDrawn="1"/>
            </p:nvCxnSpPr>
            <p:spPr>
              <a:xfrm>
                <a:off x="9944822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41938DFC-5AAF-B04C-96B7-D0FAD524FD3F}"/>
                  </a:ext>
                </a:extLst>
              </p:cNvPr>
              <p:cNvCxnSpPr/>
              <p:nvPr userDrawn="1"/>
            </p:nvCxnSpPr>
            <p:spPr>
              <a:xfrm>
                <a:off x="10419600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052BB69-7304-DC43-BF98-721BF24BF2C7}"/>
                </a:ext>
              </a:extLst>
            </p:cNvPr>
            <p:cNvGrpSpPr/>
            <p:nvPr userDrawn="1"/>
          </p:nvGrpSpPr>
          <p:grpSpPr>
            <a:xfrm>
              <a:off x="5731761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500FF8F2-A530-054E-9B4B-7C4279F230C5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D64B6F8-613A-D840-BFED-A2C85A3101CA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559F8390-A99F-1248-9FDF-8AD872E0B52A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7340AC37-B29D-D546-B7E7-88936BEF6802}"/>
                </a:ext>
              </a:extLst>
            </p:cNvPr>
            <p:cNvGrpSpPr/>
            <p:nvPr userDrawn="1"/>
          </p:nvGrpSpPr>
          <p:grpSpPr>
            <a:xfrm>
              <a:off x="3880038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FAB9D86D-3F85-BB47-883B-ADB78354B9A4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6C9304D8-7929-E448-99AE-DC90A10B0AD9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B177D78-44C8-094C-A9BC-2B93C776B29F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CCEA4F1E-C9DC-EF48-BDC0-145272CE2DE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8198" y="28265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2" name="Text Placeholder 80">
            <a:extLst>
              <a:ext uri="{FF2B5EF4-FFF2-40B4-BE49-F238E27FC236}">
                <a16:creationId xmlns:a16="http://schemas.microsoft.com/office/drawing/2014/main" id="{46E45373-D014-9745-B704-183745DD27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44098" y="28265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3" name="Text Placeholder 80">
            <a:extLst>
              <a:ext uri="{FF2B5EF4-FFF2-40B4-BE49-F238E27FC236}">
                <a16:creationId xmlns:a16="http://schemas.microsoft.com/office/drawing/2014/main" id="{E3BC7637-81D8-E047-A07B-1575529F02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10798" y="21661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5" name="Text Placeholder 80">
            <a:extLst>
              <a:ext uri="{FF2B5EF4-FFF2-40B4-BE49-F238E27FC236}">
                <a16:creationId xmlns:a16="http://schemas.microsoft.com/office/drawing/2014/main" id="{9DD81288-7DB3-774A-ACE8-8FDA4B1A23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8198" y="34996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</p:spTree>
    <p:extLst>
      <p:ext uri="{BB962C8B-B14F-4D97-AF65-F5344CB8AC3E}">
        <p14:creationId xmlns:p14="http://schemas.microsoft.com/office/powerpoint/2010/main" val="285826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618C2FF-6DB8-2F4B-A07E-ACC0CB87B6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740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5F15D219-5B9E-8D48-BED6-10CC701B8D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6740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24DB837E-AA29-B240-993C-F9853D959B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67730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999129FA-5599-CA46-A4AE-0814D4B77C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67730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B6020E31-7347-5741-9900-2003C4B901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48719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FD90BFA-307C-564E-BD1E-171E99320D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48719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4515A8-5BC3-DF44-BD19-393FCF0A57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643" y="2030848"/>
            <a:ext cx="545661" cy="3589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45C61CF-F086-924F-BD73-2043E44DD4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7671" y="2030848"/>
            <a:ext cx="545661" cy="35898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371B073-8E3D-5442-89C8-4EDA5E289E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7703" y="2030848"/>
            <a:ext cx="545661" cy="35898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4A5D4D3-2032-4F1A-8C9A-BFFE982F79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0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3F88144-1889-4F7E-998B-05F7A98443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3472117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itution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17">
            <a:extLst>
              <a:ext uri="{FF2B5EF4-FFF2-40B4-BE49-F238E27FC236}">
                <a16:creationId xmlns:a16="http://schemas.microsoft.com/office/drawing/2014/main" id="{2CD19BA5-D9F1-C140-84B0-72E5F70AFC9F}"/>
              </a:ext>
            </a:extLst>
          </p:cNvPr>
          <p:cNvGrpSpPr/>
          <p:nvPr userDrawn="1"/>
        </p:nvGrpSpPr>
        <p:grpSpPr>
          <a:xfrm>
            <a:off x="586740" y="2221056"/>
            <a:ext cx="10384479" cy="3771352"/>
            <a:chOff x="530475" y="1569454"/>
            <a:chExt cx="11124000" cy="4315046"/>
          </a:xfrm>
        </p:grpSpPr>
        <p:grpSp>
          <p:nvGrpSpPr>
            <p:cNvPr id="57" name="Gruppieren 6">
              <a:extLst>
                <a:ext uri="{FF2B5EF4-FFF2-40B4-BE49-F238E27FC236}">
                  <a16:creationId xmlns:a16="http://schemas.microsoft.com/office/drawing/2014/main" id="{17D0D232-82F2-D140-A360-6BDEDF5AD6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0475" y="1905316"/>
              <a:ext cx="11124000" cy="3979184"/>
              <a:chOff x="540000" y="1834981"/>
              <a:chExt cx="11109600" cy="3974032"/>
            </a:xfrm>
          </p:grpSpPr>
          <p:sp>
            <p:nvSpPr>
              <p:cNvPr id="61" name="Richtungspfeil 7">
                <a:extLst>
                  <a:ext uri="{FF2B5EF4-FFF2-40B4-BE49-F238E27FC236}">
                    <a16:creationId xmlns:a16="http://schemas.microsoft.com/office/drawing/2014/main" id="{520B1CA1-90BA-C649-B173-5B26D93123E6}"/>
                  </a:ext>
                </a:extLst>
              </p:cNvPr>
              <p:cNvSpPr/>
              <p:nvPr userDrawn="1"/>
            </p:nvSpPr>
            <p:spPr bwMode="gray">
              <a:xfrm>
                <a:off x="540000" y="1834981"/>
                <a:ext cx="2896421" cy="3974032"/>
              </a:xfrm>
              <a:prstGeom prst="homePlate">
                <a:avLst>
                  <a:gd name="adj" fmla="val 23349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216000" tIns="0" rIns="5400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sp>
            <p:nvSpPr>
              <p:cNvPr id="62" name="Eingekerbter Richtungspfeil 8">
                <a:extLst>
                  <a:ext uri="{FF2B5EF4-FFF2-40B4-BE49-F238E27FC236}">
                    <a16:creationId xmlns:a16="http://schemas.microsoft.com/office/drawing/2014/main" id="{48F12312-0011-8A45-8174-17A08940A065}"/>
                  </a:ext>
                </a:extLst>
              </p:cNvPr>
              <p:cNvSpPr/>
              <p:nvPr/>
            </p:nvSpPr>
            <p:spPr bwMode="gray">
              <a:xfrm>
                <a:off x="5809486" y="1836000"/>
                <a:ext cx="3093883" cy="3973013"/>
              </a:xfrm>
              <a:prstGeom prst="chevron">
                <a:avLst>
                  <a:gd name="adj" fmla="val 21007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135000" tIns="0" rIns="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sp>
            <p:nvSpPr>
              <p:cNvPr id="63" name="Eingekerbter Richtungspfeil 9">
                <a:extLst>
                  <a:ext uri="{FF2B5EF4-FFF2-40B4-BE49-F238E27FC236}">
                    <a16:creationId xmlns:a16="http://schemas.microsoft.com/office/drawing/2014/main" id="{F8AAB727-A225-0245-8C48-21AEF6AAB773}"/>
                  </a:ext>
                </a:extLst>
              </p:cNvPr>
              <p:cNvSpPr/>
              <p:nvPr/>
            </p:nvSpPr>
            <p:spPr bwMode="gray">
              <a:xfrm>
                <a:off x="8555717" y="1836000"/>
                <a:ext cx="3093883" cy="3973013"/>
              </a:xfrm>
              <a:prstGeom prst="chevron">
                <a:avLst>
                  <a:gd name="adj" fmla="val 21007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135000" tIns="0" rIns="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grpSp>
            <p:nvGrpSpPr>
              <p:cNvPr id="64" name="Gruppieren 10">
                <a:extLst>
                  <a:ext uri="{FF2B5EF4-FFF2-40B4-BE49-F238E27FC236}">
                    <a16:creationId xmlns:a16="http://schemas.microsoft.com/office/drawing/2014/main" id="{F91896BB-A446-9344-9F2A-40A6C4A7A241}"/>
                  </a:ext>
                </a:extLst>
              </p:cNvPr>
              <p:cNvGrpSpPr/>
              <p:nvPr userDrawn="1"/>
            </p:nvGrpSpPr>
            <p:grpSpPr>
              <a:xfrm>
                <a:off x="3075408" y="1834981"/>
                <a:ext cx="3089642" cy="3974031"/>
                <a:chOff x="3075408" y="1834982"/>
                <a:chExt cx="3089642" cy="3974031"/>
              </a:xfrm>
              <a:noFill/>
            </p:grpSpPr>
            <p:sp>
              <p:nvSpPr>
                <p:cNvPr id="65" name="Parallelogramm 11">
                  <a:extLst>
                    <a:ext uri="{FF2B5EF4-FFF2-40B4-BE49-F238E27FC236}">
                      <a16:creationId xmlns:a16="http://schemas.microsoft.com/office/drawing/2014/main" id="{C298BF85-BA38-AC41-BED4-9C7AC794D333}"/>
                    </a:ext>
                  </a:extLst>
                </p:cNvPr>
                <p:cNvSpPr/>
                <p:nvPr userDrawn="1"/>
              </p:nvSpPr>
              <p:spPr bwMode="gray">
                <a:xfrm flipH="1">
                  <a:off x="3075408" y="1834982"/>
                  <a:ext cx="2824282" cy="1175071"/>
                </a:xfrm>
                <a:custGeom>
                  <a:avLst/>
                  <a:gdLst>
                    <a:gd name="connsiteX0" fmla="*/ 0 w 2762381"/>
                    <a:gd name="connsiteY0" fmla="*/ 1237579 h 1237579"/>
                    <a:gd name="connsiteX1" fmla="*/ 436135 w 2762381"/>
                    <a:gd name="connsiteY1" fmla="*/ 0 h 1237579"/>
                    <a:gd name="connsiteX2" fmla="*/ 2762381 w 2762381"/>
                    <a:gd name="connsiteY2" fmla="*/ 0 h 1237579"/>
                    <a:gd name="connsiteX3" fmla="*/ 2326246 w 2762381"/>
                    <a:gd name="connsiteY3" fmla="*/ 1237579 h 1237579"/>
                    <a:gd name="connsiteX4" fmla="*/ 0 w 2762381"/>
                    <a:gd name="connsiteY4" fmla="*/ 1237579 h 1237579"/>
                    <a:gd name="connsiteX0" fmla="*/ 0 w 2762381"/>
                    <a:gd name="connsiteY0" fmla="*/ 1237579 h 1237579"/>
                    <a:gd name="connsiteX1" fmla="*/ 436135 w 2762381"/>
                    <a:gd name="connsiteY1" fmla="*/ 0 h 1237579"/>
                    <a:gd name="connsiteX2" fmla="*/ 2762381 w 2762381"/>
                    <a:gd name="connsiteY2" fmla="*/ 0 h 1237579"/>
                    <a:gd name="connsiteX3" fmla="*/ 2372741 w 2762381"/>
                    <a:gd name="connsiteY3" fmla="*/ 1237579 h 1237579"/>
                    <a:gd name="connsiteX4" fmla="*/ 0 w 2762381"/>
                    <a:gd name="connsiteY4" fmla="*/ 1237579 h 1237579"/>
                    <a:gd name="connsiteX0" fmla="*/ 0 w 2824374"/>
                    <a:gd name="connsiteY0" fmla="*/ 1237579 h 1237579"/>
                    <a:gd name="connsiteX1" fmla="*/ 498128 w 2824374"/>
                    <a:gd name="connsiteY1" fmla="*/ 0 h 1237579"/>
                    <a:gd name="connsiteX2" fmla="*/ 2824374 w 2824374"/>
                    <a:gd name="connsiteY2" fmla="*/ 0 h 1237579"/>
                    <a:gd name="connsiteX3" fmla="*/ 2434734 w 2824374"/>
                    <a:gd name="connsiteY3" fmla="*/ 1237579 h 1237579"/>
                    <a:gd name="connsiteX4" fmla="*/ 0 w 2824374"/>
                    <a:gd name="connsiteY4" fmla="*/ 1237579 h 1237579"/>
                    <a:gd name="connsiteX0" fmla="*/ 0 w 2824374"/>
                    <a:gd name="connsiteY0" fmla="*/ 1237579 h 1237579"/>
                    <a:gd name="connsiteX1" fmla="*/ 384474 w 2824374"/>
                    <a:gd name="connsiteY1" fmla="*/ 5166 h 1237579"/>
                    <a:gd name="connsiteX2" fmla="*/ 2824374 w 2824374"/>
                    <a:gd name="connsiteY2" fmla="*/ 0 h 1237579"/>
                    <a:gd name="connsiteX3" fmla="*/ 2434734 w 2824374"/>
                    <a:gd name="connsiteY3" fmla="*/ 1237579 h 1237579"/>
                    <a:gd name="connsiteX4" fmla="*/ 0 w 2824374"/>
                    <a:gd name="connsiteY4" fmla="*/ 1237579 h 1237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24374" h="1237579">
                      <a:moveTo>
                        <a:pt x="0" y="1237579"/>
                      </a:moveTo>
                      <a:lnTo>
                        <a:pt x="384474" y="5166"/>
                      </a:lnTo>
                      <a:lnTo>
                        <a:pt x="2824374" y="0"/>
                      </a:lnTo>
                      <a:lnTo>
                        <a:pt x="2434734" y="1237579"/>
                      </a:lnTo>
                      <a:lnTo>
                        <a:pt x="0" y="1237579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432000" tIns="0" rIns="0" bIns="0" anchor="ctr" anchorCtr="0">
                  <a:noAutofit/>
                </a:bodyPr>
                <a:lstStyle/>
                <a:p>
                  <a:pPr>
                    <a:spcBef>
                      <a:spcPct val="50000"/>
                    </a:spcBef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  <p:sp>
              <p:nvSpPr>
                <p:cNvPr id="66" name="Parallelogramm 12">
                  <a:extLst>
                    <a:ext uri="{FF2B5EF4-FFF2-40B4-BE49-F238E27FC236}">
                      <a16:creationId xmlns:a16="http://schemas.microsoft.com/office/drawing/2014/main" id="{8F15B7A8-A12B-3D46-9A6D-C30D4184461A}"/>
                    </a:ext>
                  </a:extLst>
                </p:cNvPr>
                <p:cNvSpPr/>
                <p:nvPr userDrawn="1"/>
              </p:nvSpPr>
              <p:spPr bwMode="gray">
                <a:xfrm>
                  <a:off x="3080574" y="4511538"/>
                  <a:ext cx="2865608" cy="1297475"/>
                </a:xfrm>
                <a:custGeom>
                  <a:avLst/>
                  <a:gdLst>
                    <a:gd name="connsiteX0" fmla="*/ 0 w 2762381"/>
                    <a:gd name="connsiteY0" fmla="*/ 1366493 h 1366493"/>
                    <a:gd name="connsiteX1" fmla="*/ 481566 w 2762381"/>
                    <a:gd name="connsiteY1" fmla="*/ 0 h 1366493"/>
                    <a:gd name="connsiteX2" fmla="*/ 2762381 w 2762381"/>
                    <a:gd name="connsiteY2" fmla="*/ 0 h 1366493"/>
                    <a:gd name="connsiteX3" fmla="*/ 2280815 w 2762381"/>
                    <a:gd name="connsiteY3" fmla="*/ 1366493 h 1366493"/>
                    <a:gd name="connsiteX4" fmla="*/ 0 w 2762381"/>
                    <a:gd name="connsiteY4" fmla="*/ 1366493 h 1366493"/>
                    <a:gd name="connsiteX0" fmla="*/ 0 w 2762381"/>
                    <a:gd name="connsiteY0" fmla="*/ 1366493 h 1366493"/>
                    <a:gd name="connsiteX1" fmla="*/ 295586 w 2762381"/>
                    <a:gd name="connsiteY1" fmla="*/ 0 h 1366493"/>
                    <a:gd name="connsiteX2" fmla="*/ 2762381 w 2762381"/>
                    <a:gd name="connsiteY2" fmla="*/ 0 h 1366493"/>
                    <a:gd name="connsiteX3" fmla="*/ 2280815 w 2762381"/>
                    <a:gd name="connsiteY3" fmla="*/ 1366493 h 1366493"/>
                    <a:gd name="connsiteX4" fmla="*/ 0 w 2762381"/>
                    <a:gd name="connsiteY4" fmla="*/ 1366493 h 1366493"/>
                    <a:gd name="connsiteX0" fmla="*/ 0 w 2891533"/>
                    <a:gd name="connsiteY0" fmla="*/ 1361327 h 1366493"/>
                    <a:gd name="connsiteX1" fmla="*/ 424738 w 2891533"/>
                    <a:gd name="connsiteY1" fmla="*/ 0 h 1366493"/>
                    <a:gd name="connsiteX2" fmla="*/ 2891533 w 2891533"/>
                    <a:gd name="connsiteY2" fmla="*/ 0 h 1366493"/>
                    <a:gd name="connsiteX3" fmla="*/ 2409967 w 2891533"/>
                    <a:gd name="connsiteY3" fmla="*/ 1366493 h 1366493"/>
                    <a:gd name="connsiteX4" fmla="*/ 0 w 2891533"/>
                    <a:gd name="connsiteY4" fmla="*/ 1361327 h 1366493"/>
                    <a:gd name="connsiteX0" fmla="*/ 0 w 2891533"/>
                    <a:gd name="connsiteY0" fmla="*/ 1361327 h 1366493"/>
                    <a:gd name="connsiteX1" fmla="*/ 424738 w 2891533"/>
                    <a:gd name="connsiteY1" fmla="*/ 0 h 1366493"/>
                    <a:gd name="connsiteX2" fmla="*/ 2891533 w 2891533"/>
                    <a:gd name="connsiteY2" fmla="*/ 0 h 1366493"/>
                    <a:gd name="connsiteX3" fmla="*/ 2435797 w 2891533"/>
                    <a:gd name="connsiteY3" fmla="*/ 1366493 h 1366493"/>
                    <a:gd name="connsiteX4" fmla="*/ 0 w 2891533"/>
                    <a:gd name="connsiteY4" fmla="*/ 1361327 h 1366493"/>
                    <a:gd name="connsiteX0" fmla="*/ 0 w 2865702"/>
                    <a:gd name="connsiteY0" fmla="*/ 1361327 h 1366493"/>
                    <a:gd name="connsiteX1" fmla="*/ 424738 w 2865702"/>
                    <a:gd name="connsiteY1" fmla="*/ 0 h 1366493"/>
                    <a:gd name="connsiteX2" fmla="*/ 2865702 w 2865702"/>
                    <a:gd name="connsiteY2" fmla="*/ 0 h 1366493"/>
                    <a:gd name="connsiteX3" fmla="*/ 2435797 w 2865702"/>
                    <a:gd name="connsiteY3" fmla="*/ 1366493 h 1366493"/>
                    <a:gd name="connsiteX4" fmla="*/ 0 w 2865702"/>
                    <a:gd name="connsiteY4" fmla="*/ 1361327 h 1366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5702" h="1366493">
                      <a:moveTo>
                        <a:pt x="0" y="1361327"/>
                      </a:moveTo>
                      <a:lnTo>
                        <a:pt x="424738" y="0"/>
                      </a:lnTo>
                      <a:lnTo>
                        <a:pt x="2865702" y="0"/>
                      </a:lnTo>
                      <a:lnTo>
                        <a:pt x="2435797" y="1366493"/>
                      </a:lnTo>
                      <a:lnTo>
                        <a:pt x="0" y="1361327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432000" tIns="0" rIns="54000" bIns="0" anchor="ctr" anchorCtr="0">
                  <a:noAutofit/>
                </a:bodyPr>
                <a:lstStyle/>
                <a:p>
                  <a:pPr>
                    <a:spcBef>
                      <a:spcPct val="50000"/>
                    </a:spcBef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  <p:sp>
              <p:nvSpPr>
                <p:cNvPr id="67" name="Eingekerbter Richtungspfeil 13">
                  <a:extLst>
                    <a:ext uri="{FF2B5EF4-FFF2-40B4-BE49-F238E27FC236}">
                      <a16:creationId xmlns:a16="http://schemas.microsoft.com/office/drawing/2014/main" id="{83E72884-ACFE-6B4F-B3BA-794940EC4916}"/>
                    </a:ext>
                  </a:extLst>
                </p:cNvPr>
                <p:cNvSpPr/>
                <p:nvPr userDrawn="1"/>
              </p:nvSpPr>
              <p:spPr bwMode="gray">
                <a:xfrm>
                  <a:off x="3527720" y="3194800"/>
                  <a:ext cx="2637330" cy="1177396"/>
                </a:xfrm>
                <a:custGeom>
                  <a:avLst/>
                  <a:gdLst>
                    <a:gd name="connsiteX0" fmla="*/ 0 w 2570257"/>
                    <a:gd name="connsiteY0" fmla="*/ 0 h 1237579"/>
                    <a:gd name="connsiteX1" fmla="*/ 2356230 w 2570257"/>
                    <a:gd name="connsiteY1" fmla="*/ 0 h 1237579"/>
                    <a:gd name="connsiteX2" fmla="*/ 2570257 w 2570257"/>
                    <a:gd name="connsiteY2" fmla="*/ 618790 h 1237579"/>
                    <a:gd name="connsiteX3" fmla="*/ 2356230 w 2570257"/>
                    <a:gd name="connsiteY3" fmla="*/ 1237579 h 1237579"/>
                    <a:gd name="connsiteX4" fmla="*/ 0 w 2570257"/>
                    <a:gd name="connsiteY4" fmla="*/ 1237579 h 1237579"/>
                    <a:gd name="connsiteX5" fmla="*/ 214027 w 2570257"/>
                    <a:gd name="connsiteY5" fmla="*/ 618790 h 1237579"/>
                    <a:gd name="connsiteX6" fmla="*/ 0 w 2570257"/>
                    <a:gd name="connsiteY6" fmla="*/ 0 h 1237579"/>
                    <a:gd name="connsiteX0" fmla="*/ 0 w 2570257"/>
                    <a:gd name="connsiteY0" fmla="*/ 0 h 1237579"/>
                    <a:gd name="connsiteX1" fmla="*/ 2356230 w 2570257"/>
                    <a:gd name="connsiteY1" fmla="*/ 0 h 1237579"/>
                    <a:gd name="connsiteX2" fmla="*/ 2570257 w 2570257"/>
                    <a:gd name="connsiteY2" fmla="*/ 618790 h 1237579"/>
                    <a:gd name="connsiteX3" fmla="*/ 2356230 w 2570257"/>
                    <a:gd name="connsiteY3" fmla="*/ 1237579 h 1237579"/>
                    <a:gd name="connsiteX4" fmla="*/ 0 w 2570257"/>
                    <a:gd name="connsiteY4" fmla="*/ 1237579 h 1237579"/>
                    <a:gd name="connsiteX5" fmla="*/ 188196 w 2570257"/>
                    <a:gd name="connsiteY5" fmla="*/ 660119 h 1237579"/>
                    <a:gd name="connsiteX6" fmla="*/ 0 w 2570257"/>
                    <a:gd name="connsiteY6" fmla="*/ 0 h 1237579"/>
                    <a:gd name="connsiteX0" fmla="*/ 0 w 2580589"/>
                    <a:gd name="connsiteY0" fmla="*/ 5166 h 1237579"/>
                    <a:gd name="connsiteX1" fmla="*/ 2366562 w 2580589"/>
                    <a:gd name="connsiteY1" fmla="*/ 0 h 1237579"/>
                    <a:gd name="connsiteX2" fmla="*/ 2580589 w 2580589"/>
                    <a:gd name="connsiteY2" fmla="*/ 618790 h 1237579"/>
                    <a:gd name="connsiteX3" fmla="*/ 2366562 w 2580589"/>
                    <a:gd name="connsiteY3" fmla="*/ 1237579 h 1237579"/>
                    <a:gd name="connsiteX4" fmla="*/ 10332 w 2580589"/>
                    <a:gd name="connsiteY4" fmla="*/ 1237579 h 1237579"/>
                    <a:gd name="connsiteX5" fmla="*/ 198528 w 2580589"/>
                    <a:gd name="connsiteY5" fmla="*/ 660119 h 1237579"/>
                    <a:gd name="connsiteX6" fmla="*/ 0 w 2580589"/>
                    <a:gd name="connsiteY6" fmla="*/ 5166 h 1237579"/>
                    <a:gd name="connsiteX0" fmla="*/ 0 w 2580589"/>
                    <a:gd name="connsiteY0" fmla="*/ 5166 h 1237579"/>
                    <a:gd name="connsiteX1" fmla="*/ 2366562 w 2580589"/>
                    <a:gd name="connsiteY1" fmla="*/ 0 h 1237579"/>
                    <a:gd name="connsiteX2" fmla="*/ 2434517 w 2580589"/>
                    <a:gd name="connsiteY2" fmla="*/ 12066 h 1237579"/>
                    <a:gd name="connsiteX3" fmla="*/ 2580589 w 2580589"/>
                    <a:gd name="connsiteY3" fmla="*/ 618790 h 1237579"/>
                    <a:gd name="connsiteX4" fmla="*/ 2366562 w 2580589"/>
                    <a:gd name="connsiteY4" fmla="*/ 1237579 h 1237579"/>
                    <a:gd name="connsiteX5" fmla="*/ 10332 w 2580589"/>
                    <a:gd name="connsiteY5" fmla="*/ 1237579 h 1237579"/>
                    <a:gd name="connsiteX6" fmla="*/ 198528 w 2580589"/>
                    <a:gd name="connsiteY6" fmla="*/ 660119 h 1237579"/>
                    <a:gd name="connsiteX7" fmla="*/ 0 w 2580589"/>
                    <a:gd name="connsiteY7" fmla="*/ 5166 h 1237579"/>
                    <a:gd name="connsiteX0" fmla="*/ 0 w 2637416"/>
                    <a:gd name="connsiteY0" fmla="*/ 5166 h 1237579"/>
                    <a:gd name="connsiteX1" fmla="*/ 2366562 w 2637416"/>
                    <a:gd name="connsiteY1" fmla="*/ 0 h 1237579"/>
                    <a:gd name="connsiteX2" fmla="*/ 2434517 w 2637416"/>
                    <a:gd name="connsiteY2" fmla="*/ 12066 h 1237579"/>
                    <a:gd name="connsiteX3" fmla="*/ 2637416 w 2637416"/>
                    <a:gd name="connsiteY3" fmla="*/ 649787 h 1237579"/>
                    <a:gd name="connsiteX4" fmla="*/ 2366562 w 2637416"/>
                    <a:gd name="connsiteY4" fmla="*/ 1237579 h 1237579"/>
                    <a:gd name="connsiteX5" fmla="*/ 10332 w 2637416"/>
                    <a:gd name="connsiteY5" fmla="*/ 1237579 h 1237579"/>
                    <a:gd name="connsiteX6" fmla="*/ 198528 w 2637416"/>
                    <a:gd name="connsiteY6" fmla="*/ 660119 h 1237579"/>
                    <a:gd name="connsiteX7" fmla="*/ 0 w 2637416"/>
                    <a:gd name="connsiteY7" fmla="*/ 5166 h 1237579"/>
                    <a:gd name="connsiteX0" fmla="*/ 0 w 2637416"/>
                    <a:gd name="connsiteY0" fmla="*/ 5166 h 1237579"/>
                    <a:gd name="connsiteX1" fmla="*/ 2366562 w 2637416"/>
                    <a:gd name="connsiteY1" fmla="*/ 0 h 1237579"/>
                    <a:gd name="connsiteX2" fmla="*/ 2434517 w 2637416"/>
                    <a:gd name="connsiteY2" fmla="*/ 12066 h 1237579"/>
                    <a:gd name="connsiteX3" fmla="*/ 2637416 w 2637416"/>
                    <a:gd name="connsiteY3" fmla="*/ 649787 h 1237579"/>
                    <a:gd name="connsiteX4" fmla="*/ 2464718 w 2637416"/>
                    <a:gd name="connsiteY4" fmla="*/ 1232413 h 1237579"/>
                    <a:gd name="connsiteX5" fmla="*/ 10332 w 2637416"/>
                    <a:gd name="connsiteY5" fmla="*/ 1237579 h 1237579"/>
                    <a:gd name="connsiteX6" fmla="*/ 198528 w 2637416"/>
                    <a:gd name="connsiteY6" fmla="*/ 660119 h 1237579"/>
                    <a:gd name="connsiteX7" fmla="*/ 0 w 2637416"/>
                    <a:gd name="connsiteY7" fmla="*/ 5166 h 1237579"/>
                    <a:gd name="connsiteX0" fmla="*/ 0 w 2637416"/>
                    <a:gd name="connsiteY0" fmla="*/ 0 h 1232413"/>
                    <a:gd name="connsiteX1" fmla="*/ 2434517 w 2637416"/>
                    <a:gd name="connsiteY1" fmla="*/ 6900 h 1232413"/>
                    <a:gd name="connsiteX2" fmla="*/ 2637416 w 2637416"/>
                    <a:gd name="connsiteY2" fmla="*/ 644621 h 1232413"/>
                    <a:gd name="connsiteX3" fmla="*/ 2464718 w 2637416"/>
                    <a:gd name="connsiteY3" fmla="*/ 1227247 h 1232413"/>
                    <a:gd name="connsiteX4" fmla="*/ 10332 w 2637416"/>
                    <a:gd name="connsiteY4" fmla="*/ 1232413 h 1232413"/>
                    <a:gd name="connsiteX5" fmla="*/ 198528 w 2637416"/>
                    <a:gd name="connsiteY5" fmla="*/ 654953 h 1232413"/>
                    <a:gd name="connsiteX6" fmla="*/ 0 w 2637416"/>
                    <a:gd name="connsiteY6" fmla="*/ 0 h 1232413"/>
                    <a:gd name="connsiteX0" fmla="*/ 0 w 2637416"/>
                    <a:gd name="connsiteY0" fmla="*/ 14871 h 1247284"/>
                    <a:gd name="connsiteX1" fmla="*/ 2430888 w 2637416"/>
                    <a:gd name="connsiteY1" fmla="*/ 0 h 1247284"/>
                    <a:gd name="connsiteX2" fmla="*/ 2637416 w 2637416"/>
                    <a:gd name="connsiteY2" fmla="*/ 659492 h 1247284"/>
                    <a:gd name="connsiteX3" fmla="*/ 2464718 w 2637416"/>
                    <a:gd name="connsiteY3" fmla="*/ 1242118 h 1247284"/>
                    <a:gd name="connsiteX4" fmla="*/ 10332 w 2637416"/>
                    <a:gd name="connsiteY4" fmla="*/ 1247284 h 1247284"/>
                    <a:gd name="connsiteX5" fmla="*/ 198528 w 2637416"/>
                    <a:gd name="connsiteY5" fmla="*/ 669824 h 1247284"/>
                    <a:gd name="connsiteX6" fmla="*/ 0 w 2637416"/>
                    <a:gd name="connsiteY6" fmla="*/ 14871 h 1247284"/>
                    <a:gd name="connsiteX0" fmla="*/ 0 w 2637416"/>
                    <a:gd name="connsiteY0" fmla="*/ 7614 h 1240027"/>
                    <a:gd name="connsiteX1" fmla="*/ 2434517 w 2637416"/>
                    <a:gd name="connsiteY1" fmla="*/ 0 h 1240027"/>
                    <a:gd name="connsiteX2" fmla="*/ 2637416 w 2637416"/>
                    <a:gd name="connsiteY2" fmla="*/ 652235 h 1240027"/>
                    <a:gd name="connsiteX3" fmla="*/ 2464718 w 2637416"/>
                    <a:gd name="connsiteY3" fmla="*/ 1234861 h 1240027"/>
                    <a:gd name="connsiteX4" fmla="*/ 10332 w 2637416"/>
                    <a:gd name="connsiteY4" fmla="*/ 1240027 h 1240027"/>
                    <a:gd name="connsiteX5" fmla="*/ 198528 w 2637416"/>
                    <a:gd name="connsiteY5" fmla="*/ 662567 h 1240027"/>
                    <a:gd name="connsiteX6" fmla="*/ 0 w 2637416"/>
                    <a:gd name="connsiteY6" fmla="*/ 7614 h 1240027"/>
                    <a:gd name="connsiteX0" fmla="*/ 0 w 2637416"/>
                    <a:gd name="connsiteY0" fmla="*/ 7614 h 1240027"/>
                    <a:gd name="connsiteX1" fmla="*/ 2434517 w 2637416"/>
                    <a:gd name="connsiteY1" fmla="*/ 0 h 1240027"/>
                    <a:gd name="connsiteX2" fmla="*/ 2637416 w 2637416"/>
                    <a:gd name="connsiteY2" fmla="*/ 652235 h 1240027"/>
                    <a:gd name="connsiteX3" fmla="*/ 2464718 w 2637416"/>
                    <a:gd name="connsiteY3" fmla="*/ 1234861 h 1240027"/>
                    <a:gd name="connsiteX4" fmla="*/ 21218 w 2637416"/>
                    <a:gd name="connsiteY4" fmla="*/ 1240027 h 1240027"/>
                    <a:gd name="connsiteX5" fmla="*/ 198528 w 2637416"/>
                    <a:gd name="connsiteY5" fmla="*/ 662567 h 1240027"/>
                    <a:gd name="connsiteX6" fmla="*/ 0 w 2637416"/>
                    <a:gd name="connsiteY6" fmla="*/ 7614 h 1240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37416" h="1240027">
                      <a:moveTo>
                        <a:pt x="0" y="7614"/>
                      </a:moveTo>
                      <a:lnTo>
                        <a:pt x="2434517" y="0"/>
                      </a:lnTo>
                      <a:lnTo>
                        <a:pt x="2637416" y="652235"/>
                      </a:lnTo>
                      <a:lnTo>
                        <a:pt x="2464718" y="1234861"/>
                      </a:lnTo>
                      <a:lnTo>
                        <a:pt x="21218" y="1240027"/>
                      </a:lnTo>
                      <a:lnTo>
                        <a:pt x="198528" y="662567"/>
                      </a:lnTo>
                      <a:lnTo>
                        <a:pt x="0" y="761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378000" tIns="0" rIns="27000" bIns="0" anchor="ctr" anchorCtr="0">
                  <a:noAutofit/>
                </a:bodyPr>
                <a:lstStyle/>
                <a:p>
                  <a:pPr marL="65485"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</p:grpSp>
        </p:grpSp>
        <p:sp>
          <p:nvSpPr>
            <p:cNvPr id="58" name="Ellipse 14">
              <a:extLst>
                <a:ext uri="{FF2B5EF4-FFF2-40B4-BE49-F238E27FC236}">
                  <a16:creationId xmlns:a16="http://schemas.microsoft.com/office/drawing/2014/main" id="{D9A490B8-E29A-CB40-B0F3-A90B6937AABD}"/>
                </a:ext>
              </a:extLst>
            </p:cNvPr>
            <p:cNvSpPr>
              <a:spLocks/>
            </p:cNvSpPr>
            <p:nvPr/>
          </p:nvSpPr>
          <p:spPr bwMode="gray">
            <a:xfrm>
              <a:off x="8757224" y="1643054"/>
              <a:ext cx="430988" cy="456312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9" name="Ellipse 15">
              <a:extLst>
                <a:ext uri="{FF2B5EF4-FFF2-40B4-BE49-F238E27FC236}">
                  <a16:creationId xmlns:a16="http://schemas.microsoft.com/office/drawing/2014/main" id="{263EFF24-466D-B848-B9CD-5EE6D02EFF1E}"/>
                </a:ext>
              </a:extLst>
            </p:cNvPr>
            <p:cNvSpPr>
              <a:spLocks/>
            </p:cNvSpPr>
            <p:nvPr/>
          </p:nvSpPr>
          <p:spPr bwMode="gray">
            <a:xfrm>
              <a:off x="763190" y="1569454"/>
              <a:ext cx="430988" cy="46033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0" name="Ellipse 16">
              <a:extLst>
                <a:ext uri="{FF2B5EF4-FFF2-40B4-BE49-F238E27FC236}">
                  <a16:creationId xmlns:a16="http://schemas.microsoft.com/office/drawing/2014/main" id="{AEC60350-F885-9C41-B4A9-C7A90C30067B}"/>
                </a:ext>
              </a:extLst>
            </p:cNvPr>
            <p:cNvSpPr>
              <a:spLocks/>
            </p:cNvSpPr>
            <p:nvPr/>
          </p:nvSpPr>
          <p:spPr bwMode="gray">
            <a:xfrm>
              <a:off x="6036347" y="1643051"/>
              <a:ext cx="430988" cy="46033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629E14-CE75-C541-A157-D4F433DDE1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4228" y="2514600"/>
            <a:ext cx="2017712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Understanding consumer problem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2CF46F13-64D2-E543-96E3-A4785D998A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67778" y="2623391"/>
            <a:ext cx="2017712" cy="93004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47592B82-CEA3-C149-8362-03AEFC6629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51313" y="3675380"/>
            <a:ext cx="2017712" cy="10596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9C73CE8A-074D-644F-83F1-43969E0F07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67778" y="4896678"/>
            <a:ext cx="2017712" cy="106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02E44A2B-2AFC-144D-A231-607573288F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1623" y="2514600"/>
            <a:ext cx="1870570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Evaluate substitution risk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113977E0-42D9-AB4D-8D1D-F32E428F4A9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3074" y="2514600"/>
            <a:ext cx="1817923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Analyze dynamic</a:t>
            </a:r>
            <a:br>
              <a:rPr lang="en-US" dirty="0"/>
            </a:br>
            <a:r>
              <a:rPr lang="en-US" dirty="0"/>
              <a:t>and derive strategy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73A74AE-4D84-42DA-A890-D26E45733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0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9EA9185F-CC61-4B24-A9B3-E4ABEBEEDD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881394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B14C1B-7E1A-46B2-8D4E-9D3E763BF64B}"/>
              </a:ext>
            </a:extLst>
          </p:cNvPr>
          <p:cNvSpPr/>
          <p:nvPr userDrawn="1"/>
        </p:nvSpPr>
        <p:spPr>
          <a:xfrm>
            <a:off x="0" y="1634"/>
            <a:ext cx="12188800" cy="6856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44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Thank you.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A04D5B-D99C-3C4B-814D-424772DC760E}"/>
              </a:ext>
            </a:extLst>
          </p:cNvPr>
          <p:cNvSpPr txBox="1"/>
          <p:nvPr userDrawn="1"/>
        </p:nvSpPr>
        <p:spPr>
          <a:xfrm>
            <a:off x="311727" y="6048004"/>
            <a:ext cx="1156534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>
                <a:solidFill>
                  <a:schemeClr val="bg2"/>
                </a:solidFill>
                <a:latin typeface="+mj-lt"/>
                <a:cs typeface="Arial" panose="020B0604020202020204" pitchFamily="34" charset="0"/>
              </a:rPr>
              <a:t>©2019 Convergent Business Technologies</a:t>
            </a:r>
            <a:endParaRPr lang="en-US" sz="1000" b="0" dirty="0">
              <a:solidFill>
                <a:schemeClr val="bg2"/>
              </a:solidFill>
              <a:effectLst/>
              <a:latin typeface="+mj-lt"/>
              <a:cs typeface="Arial" panose="020B0604020202020204" pitchFamily="34" charset="0"/>
            </a:endParaRP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771241C-FF10-4183-B8E6-B9654BA9AB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392" y="4777884"/>
            <a:ext cx="862013" cy="86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09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B8-7840-F47E-4668-AFF387DD6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81E55-19DC-93AC-C7DF-9446A3795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8FDCC-19D9-1324-86CB-E3184098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8BFB5-DA8F-4040-B859-E3EBE2A1F23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A749D-536B-F900-C44D-31F27C8D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B6A8D-DB6A-37F2-EBA8-6539995F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6E959E-C593-4A18-AD2F-DB62B4D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6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BB1C-1017-4ADF-1888-EF6D283E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C7DF-45D4-6EF6-9CBD-88C16F1A5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9B39B-8214-4EC9-6F55-F888F50B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8BFB5-DA8F-4040-B859-E3EBE2A1F23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4DE78-D80D-821B-A3FA-AFB87B15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B6C96-BF0C-AA66-8A1F-B8B0ADE3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6E959E-C593-4A18-AD2F-DB62B4D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41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E5FE-69CF-0E33-F049-EC58CEFF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F78CD-4EB9-68B9-C6FE-234FC22A6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27278-3FCE-F19F-28A4-84A4730F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8BFB5-DA8F-4040-B859-E3EBE2A1F23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41CB5-73E7-C16D-6EFB-2C86F5ED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70813-62F4-81AF-0E6F-963F7616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6E959E-C593-4A18-AD2F-DB62B4D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27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D871-3C72-DAD9-6129-0425F340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A998D-08AB-21C9-9DC5-FD593689C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E6CC7-5374-DD0A-7B0C-CC0465417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2BF19-6012-853B-BA4C-31486806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8BFB5-DA8F-4040-B859-E3EBE2A1F23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77896-42D5-16EA-A20D-8612BF38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01FB8-624C-EE6D-3940-22AA68FB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6E959E-C593-4A18-AD2F-DB62B4D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44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659A-668A-55FA-541B-73A65197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E0722-3694-9417-7FA5-9E66BFAF5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5FC77-6C70-009C-5DA3-F9C679487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CDD647-454F-836B-DF8A-C43488ABD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9A5FA-E252-2038-61C2-996CD5245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81C079-C6F6-14EC-5569-B5391247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8BFB5-DA8F-4040-B859-E3EBE2A1F23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BF2D5-5F8C-33E6-D822-6680C33AD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C9965F-E2A2-9743-6AA7-E5231D00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6E959E-C593-4A18-AD2F-DB62B4D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827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CC0C-2BF0-7E5E-BA26-9B7D99ACB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9A8C5-47FA-167B-F04E-4506903D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8BFB5-DA8F-4040-B859-E3EBE2A1F23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67ADF-128F-5779-D976-4AD0B49A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9DA5-8C62-3A89-D20B-418FE816C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6E959E-C593-4A18-AD2F-DB62B4D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7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E8CB-9AB0-4072-AAB3-67528B1B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13BA-FB35-42B6-BD42-5E92ED7A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9221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C1903-02BC-BF33-5C86-21A3E376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8BFB5-DA8F-4040-B859-E3EBE2A1F23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3E4F1-3A71-92FF-C732-E957090D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71426-6D57-E5A1-773C-40BD9F35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6E959E-C593-4A18-AD2F-DB62B4D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064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A817-D5A1-AA96-83DF-3F050B4CA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FA83-CD40-ED63-7805-F47AA5000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583E1-A342-D4A0-F688-FE1E95D57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721B8-A175-2F7B-4B2C-F1096354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8BFB5-DA8F-4040-B859-E3EBE2A1F23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D2574-6715-749D-F0C9-56A383E1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3DE03-F26E-6475-BD5E-C107808E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6E959E-C593-4A18-AD2F-DB62B4D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6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6A44E-A2B7-474C-65BA-D87ACD6A1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2FF2B-0B97-3867-78F0-4CD46E4CB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9E12B-EE8C-1372-3667-92A5BF24B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ACD7E-D313-6506-0EE6-EE324000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8BFB5-DA8F-4040-B859-E3EBE2A1F23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5A503-C940-9D59-7EBE-2019FF9B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62827-5502-F684-3954-EA7B207A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6E959E-C593-4A18-AD2F-DB62B4D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936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3835-F72C-A5F9-38C7-79B6ED45E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B02A1-5F9B-BD3C-BBF8-6731EC5CB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DCAED-BA34-CAC3-AC01-7A0B946B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8BFB5-DA8F-4040-B859-E3EBE2A1F23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AF131-1646-8C2E-C58F-D98C5009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D0AE8-B38A-CBDF-F6C9-561E7286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6E959E-C593-4A18-AD2F-DB62B4D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257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9FFDD-D382-0AF5-F456-C0617E64B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19F23-29F1-02D3-D4C8-11312826D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12E79-BBA0-11AB-FEC1-98E5D25A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8BFB5-DA8F-4040-B859-E3EBE2A1F23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7869B-BAB2-625E-95B7-6B10ECCF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7B535-77CB-39C6-E022-2B99352F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6E959E-C593-4A18-AD2F-DB62B4D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1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47C3-C6E5-41C5-8059-0CB92037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9C8A4-7B3C-4493-9944-5CB12C60B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72025" y="0"/>
            <a:ext cx="7419975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F01AD-86D3-413A-AFE7-CE969A520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198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A54E-51AB-4D18-8E97-13A2A92F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36A12-33ED-42DE-8FBE-3752BDBB2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819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A78D-7884-4A6D-9009-9C3966CC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232D1-50F7-4762-968A-9680B76D1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2882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A6201-373C-4395-8719-6BBC2E900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374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2C93-3E01-499B-A30E-19E19114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CD3C2-F06E-4ED6-B65D-B9629C9DA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354CA-7F08-4315-8834-38EC68BBA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DD154-22B7-4388-BF51-82E052FCE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9D66A-D887-4510-B14D-25106F08F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174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0E3C1-1B08-45AF-8793-947F3D99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809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27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930A-15C3-4BCE-84F9-9962C548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2C2D-4F4D-41E6-AC9A-6EFFF0F99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375EC-C970-40DF-A411-74C0C5DB9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061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57124-7F97-47B4-A5F6-D2833F1C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B253-0839-4047-8D7D-A61AB92EF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F03CE-AB58-4321-B152-CF70ADA930AE}"/>
              </a:ext>
            </a:extLst>
          </p:cNvPr>
          <p:cNvSpPr txBox="1"/>
          <p:nvPr userDrawn="1"/>
        </p:nvSpPr>
        <p:spPr>
          <a:xfrm>
            <a:off x="0" y="6589136"/>
            <a:ext cx="3142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Convergent Business Technologies. Confidential.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59A358C-D7D1-44C0-971E-02764D2C843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709400" y="6380450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1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7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47E607-8601-223E-31D5-2C3784ACF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4DC47-17CA-98FD-2315-82CF7E3F0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407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94BE-B010-4D6E-B819-040FE440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CGAP Recruitment Banner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2B823-36F0-41F2-A846-304442420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Talha Mahmood</a:t>
            </a:r>
          </a:p>
        </p:txBody>
      </p:sp>
    </p:spTree>
    <p:extLst>
      <p:ext uri="{BB962C8B-B14F-4D97-AF65-F5344CB8AC3E}">
        <p14:creationId xmlns:p14="http://schemas.microsoft.com/office/powerpoint/2010/main" val="320876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27CA36-B993-4C37-3A19-85C8D34BD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806"/>
            <a:ext cx="12192000" cy="63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4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FDC9-F4F1-481A-B7D7-703DDB46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73EA0-3F08-40E0-A7E6-062E636AC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Eye-catching</a:t>
            </a:r>
          </a:p>
          <a:p>
            <a:r>
              <a:rPr lang="en-US" dirty="0"/>
              <a:t>Attract potential candidates</a:t>
            </a:r>
          </a:p>
          <a:p>
            <a:r>
              <a:rPr lang="en-US" dirty="0"/>
              <a:t>Convey a welcoming and modern feel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8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C7C0-B373-15D9-89B3-EE4BFB7DC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Incorporating 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62EC0-9A02-EFA2-523B-ACEF8B472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Proximity: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Job title and "WE'RE HIRING" grouped.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Program description paragraphs placed close together for flow.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Apply now and website link in close proximity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/>
              <a:t>Alignment: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Left-aligned layout organizes information top to bottom.</a:t>
            </a:r>
          </a:p>
        </p:txBody>
      </p:sp>
    </p:spTree>
    <p:extLst>
      <p:ext uri="{BB962C8B-B14F-4D97-AF65-F5344CB8AC3E}">
        <p14:creationId xmlns:p14="http://schemas.microsoft.com/office/powerpoint/2010/main" val="251458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F442-4C8A-283D-0A04-82B15C47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Incorporating 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1D21C-7A44-4DFC-0C02-E9BF3A303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Repetition:</a:t>
            </a:r>
          </a:p>
          <a:p>
            <a:pPr lvl="1"/>
            <a:r>
              <a:rPr lang="en-US" dirty="0"/>
              <a:t>Consistent green color reinforces brand.</a:t>
            </a:r>
          </a:p>
          <a:p>
            <a:pPr lvl="1"/>
            <a:r>
              <a:rPr lang="en-US" dirty="0"/>
              <a:t>Repeated square dots shape for cohesive design.</a:t>
            </a:r>
          </a:p>
          <a:p>
            <a:pPr lvl="1"/>
            <a:endParaRPr lang="en-US" dirty="0"/>
          </a:p>
          <a:p>
            <a:r>
              <a:rPr lang="en-US" dirty="0"/>
              <a:t>Contrast:</a:t>
            </a:r>
          </a:p>
          <a:p>
            <a:pPr lvl="1"/>
            <a:r>
              <a:rPr lang="en-US" dirty="0"/>
              <a:t>Bold text for "WE'RE HIRING" and "Data Analyst" against white background.</a:t>
            </a:r>
          </a:p>
          <a:p>
            <a:pPr lvl="1"/>
            <a:endParaRPr lang="en-US" dirty="0"/>
          </a:p>
          <a:p>
            <a:r>
              <a:rPr lang="en-US" dirty="0"/>
              <a:t>Hierarchy:</a:t>
            </a:r>
          </a:p>
          <a:p>
            <a:pPr lvl="1"/>
            <a:r>
              <a:rPr lang="en-US" dirty="0"/>
              <a:t>Larger text for key info, guiding viewers through importance.</a:t>
            </a:r>
          </a:p>
        </p:txBody>
      </p:sp>
    </p:spTree>
    <p:extLst>
      <p:ext uri="{BB962C8B-B14F-4D97-AF65-F5344CB8AC3E}">
        <p14:creationId xmlns:p14="http://schemas.microsoft.com/office/powerpoint/2010/main" val="112196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9939-61CC-984F-A087-3D636FFC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Incorporating 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ED9C2-62DE-7938-EBFE-F269A8397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Green symbolizes growth, it also align with </a:t>
            </a:r>
            <a:r>
              <a:rPr lang="en-US" dirty="0" err="1"/>
              <a:t>cbt</a:t>
            </a:r>
            <a:r>
              <a:rPr lang="en-US" dirty="0"/>
              <a:t> logo.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/>
              <a:t>Typography: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Clear, readable font; bold for headlines, light for details.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/>
              <a:t>Simplicity: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Essential information only, keeping it clean and focused.</a:t>
            </a:r>
          </a:p>
        </p:txBody>
      </p:sp>
    </p:spTree>
    <p:extLst>
      <p:ext uri="{BB962C8B-B14F-4D97-AF65-F5344CB8AC3E}">
        <p14:creationId xmlns:p14="http://schemas.microsoft.com/office/powerpoint/2010/main" val="3037651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BE6C-8E05-9665-923F-DD827B59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Incorporating 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C23EF-13E2-2547-BEAE-5EFF76F29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Clear goal to encourage applications with a prominent call-to-action.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/>
              <a:t>Space: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White space around elements for readability and uncluttered design.</a:t>
            </a:r>
          </a:p>
        </p:txBody>
      </p:sp>
    </p:spTree>
    <p:extLst>
      <p:ext uri="{BB962C8B-B14F-4D97-AF65-F5344CB8AC3E}">
        <p14:creationId xmlns:p14="http://schemas.microsoft.com/office/powerpoint/2010/main" val="2108513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BT">
      <a:dk1>
        <a:srgbClr val="484848"/>
      </a:dk1>
      <a:lt1>
        <a:srgbClr val="F2F2F2"/>
      </a:lt1>
      <a:dk2>
        <a:srgbClr val="375C1E"/>
      </a:dk2>
      <a:lt2>
        <a:srgbClr val="DFF0D3"/>
      </a:lt2>
      <a:accent1>
        <a:srgbClr val="455F51"/>
      </a:accent1>
      <a:accent2>
        <a:srgbClr val="4A7B29"/>
      </a:accent2>
      <a:accent3>
        <a:srgbClr val="63A537"/>
      </a:accent3>
      <a:accent4>
        <a:srgbClr val="63A537"/>
      </a:accent4>
      <a:accent5>
        <a:srgbClr val="37A76F"/>
      </a:accent5>
      <a:accent6>
        <a:srgbClr val="44C1A3"/>
      </a:accent6>
      <a:hlink>
        <a:srgbClr val="FFFFF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E33910D-BE11-4F09-AC8B-670125C462F9}" vid="{8DD649E9-C71E-47C5-9A2A-8D77BDB16A81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8503f7b-7af8-46b3-8c66-f338818e2883">
      <Terms xmlns="http://schemas.microsoft.com/office/infopath/2007/PartnerControls"/>
    </lcf76f155ced4ddcb4097134ff3c332f>
    <TaxCatchAll xmlns="e91758c7-56fe-470f-af14-e09fb7bafea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16DB35958ED944B23160E219717C6E" ma:contentTypeVersion="11" ma:contentTypeDescription="Create a new document." ma:contentTypeScope="" ma:versionID="8f6c0a640c2578133a257228ecda70dc">
  <xsd:schema xmlns:xsd="http://www.w3.org/2001/XMLSchema" xmlns:xs="http://www.w3.org/2001/XMLSchema" xmlns:p="http://schemas.microsoft.com/office/2006/metadata/properties" xmlns:ns2="38503f7b-7af8-46b3-8c66-f338818e2883" xmlns:ns3="e91758c7-56fe-470f-af14-e09fb7bafea2" targetNamespace="http://schemas.microsoft.com/office/2006/metadata/properties" ma:root="true" ma:fieldsID="d7994ade51add7289f90ef7b3fe0a742" ns2:_="" ns3:_="">
    <xsd:import namespace="38503f7b-7af8-46b3-8c66-f338818e2883"/>
    <xsd:import namespace="e91758c7-56fe-470f-af14-e09fb7bafe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503f7b-7af8-46b3-8c66-f338818e28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5fe199c6-d641-4888-a583-e7579320f4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1758c7-56fe-470f-af14-e09fb7bafea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8bf1c193-5f5f-45ce-8080-400b26ca8e4b}" ma:internalName="TaxCatchAll" ma:showField="CatchAllData" ma:web="e91758c7-56fe-470f-af14-e09fb7bafea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1C13AD-8664-4EC1-965C-BB757C2E73BD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a0f8827e-4280-47e6-9bed-e09adb3dbccc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8f3a25f6-f11d-4011-8f56-23ac6dc45504"/>
    <ds:schemaRef ds:uri="38503f7b-7af8-46b3-8c66-f338818e2883"/>
    <ds:schemaRef ds:uri="e91758c7-56fe-470f-af14-e09fb7bafea2"/>
  </ds:schemaRefs>
</ds:datastoreItem>
</file>

<file path=customXml/itemProps2.xml><?xml version="1.0" encoding="utf-8"?>
<ds:datastoreItem xmlns:ds="http://schemas.openxmlformats.org/officeDocument/2006/customXml" ds:itemID="{1A183F95-7D52-42C4-A695-7747AD5716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503f7b-7af8-46b3-8c66-f338818e2883"/>
    <ds:schemaRef ds:uri="e91758c7-56fe-470f-af14-e09fb7bafe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B3F3BA-7B93-48CB-BC4E-5117D4546B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Presentation1[38]</Template>
  <TotalTime>80</TotalTime>
  <Words>209</Words>
  <Application>Microsoft Office PowerPoint</Application>
  <PresentationFormat>Widescreen</PresentationFormat>
  <Paragraphs>42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Calibri Light</vt:lpstr>
      <vt:lpstr>Courier New</vt:lpstr>
      <vt:lpstr>System Font Regular</vt:lpstr>
      <vt:lpstr>Office Theme</vt:lpstr>
      <vt:lpstr>Custom Design</vt:lpstr>
      <vt:lpstr>CGAP Recruitment Banner</vt:lpstr>
      <vt:lpstr>PowerPoint Presentation</vt:lpstr>
      <vt:lpstr>Agenda</vt:lpstr>
      <vt:lpstr>Incorporating Design Principles</vt:lpstr>
      <vt:lpstr>Incorporating Design Principles</vt:lpstr>
      <vt:lpstr>Incorporating Design Principles</vt:lpstr>
      <vt:lpstr>Incorporating Design 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Umer Masroor</dc:creator>
  <cp:lastModifiedBy>Talha Mahmood</cp:lastModifiedBy>
  <cp:revision>13</cp:revision>
  <dcterms:created xsi:type="dcterms:W3CDTF">2019-10-30T05:14:41Z</dcterms:created>
  <dcterms:modified xsi:type="dcterms:W3CDTF">2024-11-11T07:03:15Z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0x010100DA16DB35958ED944B23160E219717C6E</vt:lpwstr>
  </property>
</Properties>
</file>