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5D5BC-49D2-4CC5-8BEC-4E5004F3BCC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068BEA-DCF6-451F-A2B5-418B22E5529A}">
      <dgm:prSet/>
      <dgm:spPr/>
      <dgm:t>
        <a:bodyPr/>
        <a:lstStyle/>
        <a:p>
          <a:r>
            <a:rPr lang="tr-TR" dirty="0"/>
            <a:t>Liste: sıralı ve düzenli bir şekilde öğeleri saklayan bir veri yapısıdır</a:t>
          </a:r>
          <a:endParaRPr lang="en-US" dirty="0"/>
        </a:p>
      </dgm:t>
    </dgm:pt>
    <dgm:pt modelId="{714846FD-8B6D-4FAB-AB11-96AB93F626E0}" type="parTrans" cxnId="{3214EF09-90AA-4742-8F28-92A875209315}">
      <dgm:prSet/>
      <dgm:spPr/>
      <dgm:t>
        <a:bodyPr/>
        <a:lstStyle/>
        <a:p>
          <a:endParaRPr lang="en-US"/>
        </a:p>
      </dgm:t>
    </dgm:pt>
    <dgm:pt modelId="{54E022D3-A81A-4BAA-A82D-DFA2ABE9FD0B}" type="sibTrans" cxnId="{3214EF09-90AA-4742-8F28-92A875209315}">
      <dgm:prSet/>
      <dgm:spPr/>
      <dgm:t>
        <a:bodyPr/>
        <a:lstStyle/>
        <a:p>
          <a:endParaRPr lang="en-US"/>
        </a:p>
      </dgm:t>
    </dgm:pt>
    <dgm:pt modelId="{814B546A-8BC0-4C3C-B3FF-025AB66F7FF8}">
      <dgm:prSet/>
      <dgm:spPr/>
      <dgm:t>
        <a:bodyPr/>
        <a:lstStyle/>
        <a:p>
          <a:r>
            <a:rPr lang="tr-TR"/>
            <a:t>Sınıflar: Verileri ve işlemleri düzenli bir şekilde modellemek için kullanılır.</a:t>
          </a:r>
          <a:endParaRPr lang="en-US"/>
        </a:p>
      </dgm:t>
    </dgm:pt>
    <dgm:pt modelId="{21E0C4A4-F882-4BD3-91E8-7D148C37C6B4}" type="parTrans" cxnId="{79904CB8-B5B1-4ECE-B8D1-030B7E88DE5F}">
      <dgm:prSet/>
      <dgm:spPr/>
      <dgm:t>
        <a:bodyPr/>
        <a:lstStyle/>
        <a:p>
          <a:endParaRPr lang="en-US"/>
        </a:p>
      </dgm:t>
    </dgm:pt>
    <dgm:pt modelId="{07A24977-1182-411F-BCAA-7CA0F700EAD8}" type="sibTrans" cxnId="{79904CB8-B5B1-4ECE-B8D1-030B7E88DE5F}">
      <dgm:prSet/>
      <dgm:spPr/>
      <dgm:t>
        <a:bodyPr/>
        <a:lstStyle/>
        <a:p>
          <a:endParaRPr lang="en-US"/>
        </a:p>
      </dgm:t>
    </dgm:pt>
    <dgm:pt modelId="{665F9F9B-ACF7-4833-9609-E199F978AADF}">
      <dgm:prSet/>
      <dgm:spPr/>
      <dgm:t>
        <a:bodyPr/>
        <a:lstStyle/>
        <a:p>
          <a:r>
            <a:rPr lang="tr-TR"/>
            <a:t>Diziler: Aynı türde birden fazla veriyi depolamak için idealdir.</a:t>
          </a:r>
          <a:endParaRPr lang="en-US"/>
        </a:p>
      </dgm:t>
    </dgm:pt>
    <dgm:pt modelId="{097BB943-8FAD-433C-B67C-675765CA4B06}" type="parTrans" cxnId="{73ABE546-732F-43E7-A1E1-DCC9841F31DB}">
      <dgm:prSet/>
      <dgm:spPr/>
      <dgm:t>
        <a:bodyPr/>
        <a:lstStyle/>
        <a:p>
          <a:endParaRPr lang="en-US"/>
        </a:p>
      </dgm:t>
    </dgm:pt>
    <dgm:pt modelId="{D4F17A11-B6B4-4CCD-AA07-7F6065851EF7}" type="sibTrans" cxnId="{73ABE546-732F-43E7-A1E1-DCC9841F31DB}">
      <dgm:prSet/>
      <dgm:spPr/>
      <dgm:t>
        <a:bodyPr/>
        <a:lstStyle/>
        <a:p>
          <a:endParaRPr lang="en-US"/>
        </a:p>
      </dgm:t>
    </dgm:pt>
    <dgm:pt modelId="{6AC40929-2DF5-4B95-8E7A-DC2E9CD24D8D}">
      <dgm:prSet/>
      <dgm:spPr/>
      <dgm:t>
        <a:bodyPr/>
        <a:lstStyle/>
        <a:p>
          <a:r>
            <a:rPr lang="tr-TR"/>
            <a:t>Metotlar: Kodun yeniden kullanılabilirliğini ve okunabilirliğini artırır.</a:t>
          </a:r>
          <a:endParaRPr lang="en-US"/>
        </a:p>
      </dgm:t>
    </dgm:pt>
    <dgm:pt modelId="{A935A814-5D97-403D-926E-D438F604B9AB}" type="parTrans" cxnId="{75664920-1BDD-429F-A71A-79A20F0DBDDF}">
      <dgm:prSet/>
      <dgm:spPr/>
      <dgm:t>
        <a:bodyPr/>
        <a:lstStyle/>
        <a:p>
          <a:endParaRPr lang="en-US"/>
        </a:p>
      </dgm:t>
    </dgm:pt>
    <dgm:pt modelId="{BD9BF3BA-27E7-4ED3-A37D-D428A00D874B}" type="sibTrans" cxnId="{75664920-1BDD-429F-A71A-79A20F0DBDDF}">
      <dgm:prSet/>
      <dgm:spPr/>
      <dgm:t>
        <a:bodyPr/>
        <a:lstStyle/>
        <a:p>
          <a:endParaRPr lang="en-US"/>
        </a:p>
      </dgm:t>
    </dgm:pt>
    <dgm:pt modelId="{951B1CCE-CF01-4BB5-96BD-7A019FB7EE21}" type="pres">
      <dgm:prSet presAssocID="{8C35D5BC-49D2-4CC5-8BEC-4E5004F3BCC1}" presName="linear" presStyleCnt="0">
        <dgm:presLayoutVars>
          <dgm:animLvl val="lvl"/>
          <dgm:resizeHandles val="exact"/>
        </dgm:presLayoutVars>
      </dgm:prSet>
      <dgm:spPr/>
    </dgm:pt>
    <dgm:pt modelId="{AD3FF4EA-4BB3-4B91-B353-69A7F1BA59EB}" type="pres">
      <dgm:prSet presAssocID="{E3068BEA-DCF6-451F-A2B5-418B22E552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11BD49-7181-489E-A83B-FBC487CEE7E1}" type="pres">
      <dgm:prSet presAssocID="{54E022D3-A81A-4BAA-A82D-DFA2ABE9FD0B}" presName="spacer" presStyleCnt="0"/>
      <dgm:spPr/>
    </dgm:pt>
    <dgm:pt modelId="{59D279E8-D6AC-4423-A638-6C9047B73C21}" type="pres">
      <dgm:prSet presAssocID="{814B546A-8BC0-4C3C-B3FF-025AB66F7F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D8265C-3054-47B9-B73C-399A6B22FCC8}" type="pres">
      <dgm:prSet presAssocID="{07A24977-1182-411F-BCAA-7CA0F700EAD8}" presName="spacer" presStyleCnt="0"/>
      <dgm:spPr/>
    </dgm:pt>
    <dgm:pt modelId="{649BC780-E7B5-4106-95A0-2154BA060AAC}" type="pres">
      <dgm:prSet presAssocID="{665F9F9B-ACF7-4833-9609-E199F978AA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6E1F4E-3994-4E38-A78D-4B0DA7A87D33}" type="pres">
      <dgm:prSet presAssocID="{D4F17A11-B6B4-4CCD-AA07-7F6065851EF7}" presName="spacer" presStyleCnt="0"/>
      <dgm:spPr/>
    </dgm:pt>
    <dgm:pt modelId="{F33F95C8-402F-4F5E-A67F-328595FC48CB}" type="pres">
      <dgm:prSet presAssocID="{6AC40929-2DF5-4B95-8E7A-DC2E9CD24D8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C1C7B04-D928-4706-8488-196AFA3C087A}" type="presOf" srcId="{6AC40929-2DF5-4B95-8E7A-DC2E9CD24D8D}" destId="{F33F95C8-402F-4F5E-A67F-328595FC48CB}" srcOrd="0" destOrd="0" presId="urn:microsoft.com/office/officeart/2005/8/layout/vList2"/>
    <dgm:cxn modelId="{3214EF09-90AA-4742-8F28-92A875209315}" srcId="{8C35D5BC-49D2-4CC5-8BEC-4E5004F3BCC1}" destId="{E3068BEA-DCF6-451F-A2B5-418B22E5529A}" srcOrd="0" destOrd="0" parTransId="{714846FD-8B6D-4FAB-AB11-96AB93F626E0}" sibTransId="{54E022D3-A81A-4BAA-A82D-DFA2ABE9FD0B}"/>
    <dgm:cxn modelId="{75C5090C-6349-4CD3-A1A4-2E53458546ED}" type="presOf" srcId="{814B546A-8BC0-4C3C-B3FF-025AB66F7FF8}" destId="{59D279E8-D6AC-4423-A638-6C9047B73C21}" srcOrd="0" destOrd="0" presId="urn:microsoft.com/office/officeart/2005/8/layout/vList2"/>
    <dgm:cxn modelId="{75664920-1BDD-429F-A71A-79A20F0DBDDF}" srcId="{8C35D5BC-49D2-4CC5-8BEC-4E5004F3BCC1}" destId="{6AC40929-2DF5-4B95-8E7A-DC2E9CD24D8D}" srcOrd="3" destOrd="0" parTransId="{A935A814-5D97-403D-926E-D438F604B9AB}" sibTransId="{BD9BF3BA-27E7-4ED3-A37D-D428A00D874B}"/>
    <dgm:cxn modelId="{73ABE546-732F-43E7-A1E1-DCC9841F31DB}" srcId="{8C35D5BC-49D2-4CC5-8BEC-4E5004F3BCC1}" destId="{665F9F9B-ACF7-4833-9609-E199F978AADF}" srcOrd="2" destOrd="0" parTransId="{097BB943-8FAD-433C-B67C-675765CA4B06}" sibTransId="{D4F17A11-B6B4-4CCD-AA07-7F6065851EF7}"/>
    <dgm:cxn modelId="{54C79256-883D-4739-8150-BCEE0F3BA1B6}" type="presOf" srcId="{8C35D5BC-49D2-4CC5-8BEC-4E5004F3BCC1}" destId="{951B1CCE-CF01-4BB5-96BD-7A019FB7EE21}" srcOrd="0" destOrd="0" presId="urn:microsoft.com/office/officeart/2005/8/layout/vList2"/>
    <dgm:cxn modelId="{E1C336A7-6005-4DA8-AF2F-6BAEA3050CA9}" type="presOf" srcId="{E3068BEA-DCF6-451F-A2B5-418B22E5529A}" destId="{AD3FF4EA-4BB3-4B91-B353-69A7F1BA59EB}" srcOrd="0" destOrd="0" presId="urn:microsoft.com/office/officeart/2005/8/layout/vList2"/>
    <dgm:cxn modelId="{79904CB8-B5B1-4ECE-B8D1-030B7E88DE5F}" srcId="{8C35D5BC-49D2-4CC5-8BEC-4E5004F3BCC1}" destId="{814B546A-8BC0-4C3C-B3FF-025AB66F7FF8}" srcOrd="1" destOrd="0" parTransId="{21E0C4A4-F882-4BD3-91E8-7D148C37C6B4}" sibTransId="{07A24977-1182-411F-BCAA-7CA0F700EAD8}"/>
    <dgm:cxn modelId="{049B33E4-6BC1-403D-BC19-AF6DF8711C62}" type="presOf" srcId="{665F9F9B-ACF7-4833-9609-E199F978AADF}" destId="{649BC780-E7B5-4106-95A0-2154BA060AAC}" srcOrd="0" destOrd="0" presId="urn:microsoft.com/office/officeart/2005/8/layout/vList2"/>
    <dgm:cxn modelId="{512A52E1-BABE-412D-9669-A6E705A7B6EF}" type="presParOf" srcId="{951B1CCE-CF01-4BB5-96BD-7A019FB7EE21}" destId="{AD3FF4EA-4BB3-4B91-B353-69A7F1BA59EB}" srcOrd="0" destOrd="0" presId="urn:microsoft.com/office/officeart/2005/8/layout/vList2"/>
    <dgm:cxn modelId="{17222420-CB1D-4458-B5DD-3DB6E08A2A73}" type="presParOf" srcId="{951B1CCE-CF01-4BB5-96BD-7A019FB7EE21}" destId="{7311BD49-7181-489E-A83B-FBC487CEE7E1}" srcOrd="1" destOrd="0" presId="urn:microsoft.com/office/officeart/2005/8/layout/vList2"/>
    <dgm:cxn modelId="{FF747DE5-CF20-4A35-9242-44852AEA6140}" type="presParOf" srcId="{951B1CCE-CF01-4BB5-96BD-7A019FB7EE21}" destId="{59D279E8-D6AC-4423-A638-6C9047B73C21}" srcOrd="2" destOrd="0" presId="urn:microsoft.com/office/officeart/2005/8/layout/vList2"/>
    <dgm:cxn modelId="{9168968B-6225-472A-94C9-A710B0D54E3A}" type="presParOf" srcId="{951B1CCE-CF01-4BB5-96BD-7A019FB7EE21}" destId="{2DD8265C-3054-47B9-B73C-399A6B22FCC8}" srcOrd="3" destOrd="0" presId="urn:microsoft.com/office/officeart/2005/8/layout/vList2"/>
    <dgm:cxn modelId="{AC13BCF8-3964-4B5B-8C45-D4DF22E4C6EA}" type="presParOf" srcId="{951B1CCE-CF01-4BB5-96BD-7A019FB7EE21}" destId="{649BC780-E7B5-4106-95A0-2154BA060AAC}" srcOrd="4" destOrd="0" presId="urn:microsoft.com/office/officeart/2005/8/layout/vList2"/>
    <dgm:cxn modelId="{57AEF1CC-F1FB-47BD-BA63-B589C7BDCCC7}" type="presParOf" srcId="{951B1CCE-CF01-4BB5-96BD-7A019FB7EE21}" destId="{776E1F4E-3994-4E38-A78D-4B0DA7A87D33}" srcOrd="5" destOrd="0" presId="urn:microsoft.com/office/officeart/2005/8/layout/vList2"/>
    <dgm:cxn modelId="{85A00E69-6139-48A3-853B-5942D4036145}" type="presParOf" srcId="{951B1CCE-CF01-4BB5-96BD-7A019FB7EE21}" destId="{F33F95C8-402F-4F5E-A67F-328595FC48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FF4EA-4BB3-4B91-B353-69A7F1BA59EB}">
      <dsp:nvSpPr>
        <dsp:cNvPr id="0" name=""/>
        <dsp:cNvSpPr/>
      </dsp:nvSpPr>
      <dsp:spPr>
        <a:xfrm>
          <a:off x="0" y="75961"/>
          <a:ext cx="5124159" cy="12306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Liste: sıralı ve düzenli bir şekilde öğeleri saklayan bir veri yapısıdır</a:t>
          </a:r>
          <a:endParaRPr lang="en-US" sz="2200" kern="1200" dirty="0"/>
        </a:p>
      </dsp:txBody>
      <dsp:txXfrm>
        <a:off x="60077" y="136038"/>
        <a:ext cx="5004005" cy="1110539"/>
      </dsp:txXfrm>
    </dsp:sp>
    <dsp:sp modelId="{59D279E8-D6AC-4423-A638-6C9047B73C21}">
      <dsp:nvSpPr>
        <dsp:cNvPr id="0" name=""/>
        <dsp:cNvSpPr/>
      </dsp:nvSpPr>
      <dsp:spPr>
        <a:xfrm>
          <a:off x="0" y="1370015"/>
          <a:ext cx="5124159" cy="1230693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Sınıflar: Verileri ve işlemleri düzenli bir şekilde modellemek için kullanılır.</a:t>
          </a:r>
          <a:endParaRPr lang="en-US" sz="2200" kern="1200"/>
        </a:p>
      </dsp:txBody>
      <dsp:txXfrm>
        <a:off x="60077" y="1430092"/>
        <a:ext cx="5004005" cy="1110539"/>
      </dsp:txXfrm>
    </dsp:sp>
    <dsp:sp modelId="{649BC780-E7B5-4106-95A0-2154BA060AAC}">
      <dsp:nvSpPr>
        <dsp:cNvPr id="0" name=""/>
        <dsp:cNvSpPr/>
      </dsp:nvSpPr>
      <dsp:spPr>
        <a:xfrm>
          <a:off x="0" y="2664069"/>
          <a:ext cx="5124159" cy="1230693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Diziler: Aynı türde birden fazla veriyi depolamak için idealdir.</a:t>
          </a:r>
          <a:endParaRPr lang="en-US" sz="2200" kern="1200"/>
        </a:p>
      </dsp:txBody>
      <dsp:txXfrm>
        <a:off x="60077" y="2724146"/>
        <a:ext cx="5004005" cy="1110539"/>
      </dsp:txXfrm>
    </dsp:sp>
    <dsp:sp modelId="{F33F95C8-402F-4F5E-A67F-328595FC48CB}">
      <dsp:nvSpPr>
        <dsp:cNvPr id="0" name=""/>
        <dsp:cNvSpPr/>
      </dsp:nvSpPr>
      <dsp:spPr>
        <a:xfrm>
          <a:off x="0" y="3958123"/>
          <a:ext cx="5124159" cy="1230693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Metotlar: Kodun yeniden kullanılabilirliğini ve okunabilirliğini artırır.</a:t>
          </a:r>
          <a:endParaRPr lang="en-US" sz="2200" kern="1200"/>
        </a:p>
      </dsp:txBody>
      <dsp:txXfrm>
        <a:off x="60077" y="4018200"/>
        <a:ext cx="5004005" cy="1110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0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6333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18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255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6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2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5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0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1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9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8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6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6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09" y="4529540"/>
            <a:ext cx="6686550" cy="11624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800"/>
              <a:t>Dijital Hasta Takip ve Randevu Sistemi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7" name="Graphic 6" descr="Stetoskop">
            <a:extLst>
              <a:ext uri="{FF2B5EF4-FFF2-40B4-BE49-F238E27FC236}">
                <a16:creationId xmlns:a16="http://schemas.microsoft.com/office/drawing/2014/main" id="{E6AE7DE3-53F2-4BFC-AB5A-BEAB2D917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1909" y="640080"/>
            <a:ext cx="3602736" cy="3602736"/>
          </a:xfrm>
          <a:prstGeom prst="rect">
            <a:avLst/>
          </a:prstGeom>
        </p:spPr>
      </p:pic>
      <p:sp>
        <p:nvSpPr>
          <p:cNvPr id="51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A55FE5-407A-C538-2847-E5C1D7D4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Örnek Resim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2CAC4DE-F3B7-2F1D-1572-C025C088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99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0E86EEB1-FD38-B875-B00C-FF1092F2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827"/>
          <a:stretch/>
        </p:blipFill>
        <p:spPr>
          <a:xfrm>
            <a:off x="3464657" y="10"/>
            <a:ext cx="5679343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8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6E465-09C6-9296-F1C6-F4EF18EE5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4B632D-E983-2CD9-2385-52BCA966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r>
              <a:rPr lang="tr-TR"/>
              <a:t>Örnek Resim 2</a:t>
            </a:r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yazılım içeren bir resim&#10;&#10;Açıklama otomatik olarak oluşturuldu">
            <a:extLst>
              <a:ext uri="{FF2B5EF4-FFF2-40B4-BE49-F238E27FC236}">
                <a16:creationId xmlns:a16="http://schemas.microsoft.com/office/drawing/2014/main" id="{32DF48F9-C6CA-4D84-A662-EACA2FB288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871"/>
          <a:stretch/>
        </p:blipFill>
        <p:spPr>
          <a:xfrm>
            <a:off x="3464657" y="10"/>
            <a:ext cx="5679343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854041-A00D-72AF-CD06-E1F56086F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6B31E9-755E-AF93-2A4A-F265588A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r>
              <a:rPr lang="tr-TR" dirty="0"/>
              <a:t>Örnek Resim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58EAD69-7650-8DF7-5C03-C46C2B6A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979" b="-1"/>
          <a:stretch/>
        </p:blipFill>
        <p:spPr>
          <a:xfrm>
            <a:off x="3464657" y="10"/>
            <a:ext cx="5679343" cy="685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4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r>
              <a:t>1. Projenin Tanımı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r>
              <a:rPr lang="tr-TR" sz="1700"/>
              <a:t>Dijital Hasta Takip ve Randevu Sistemi, hastaların bilgilerinin kaydedilmesini ve randevu süreçlerinin düzenlenmesini sağlayan bir yazılım uygulamasıdır. Proje, hastane süreçlerini dijitalleştirerek veri yönetimini kolaylaştırmayı amaçlamaktadır.</a:t>
            </a:r>
          </a:p>
        </p:txBody>
      </p:sp>
      <p:pic>
        <p:nvPicPr>
          <p:cNvPr id="4" name="Resim 3" descr="metin, ekran görüntüsü, tasarım içeren bir resim">
            <a:extLst>
              <a:ext uri="{FF2B5EF4-FFF2-40B4-BE49-F238E27FC236}">
                <a16:creationId xmlns:a16="http://schemas.microsoft.com/office/drawing/2014/main" id="{7DEC8118-7EA2-F1E3-B32B-F5177AAAD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57" y="1962671"/>
            <a:ext cx="5215183" cy="2607591"/>
          </a:xfrm>
          <a:prstGeom prst="rect">
            <a:avLst/>
          </a:prstGeom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Kullanılan Teknolojiler ve Araçlar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Programlama</a:t>
            </a:r>
            <a:r>
              <a:rPr dirty="0"/>
              <a:t> Dili: C#</a:t>
            </a:r>
          </a:p>
          <a:p>
            <a:r>
              <a:rPr dirty="0"/>
              <a:t>- </a:t>
            </a:r>
            <a:r>
              <a:rPr dirty="0" err="1"/>
              <a:t>Geliştirme</a:t>
            </a:r>
            <a:r>
              <a:rPr dirty="0"/>
              <a:t> </a:t>
            </a:r>
            <a:r>
              <a:rPr dirty="0" err="1"/>
              <a:t>Ortamı</a:t>
            </a:r>
            <a:r>
              <a:rPr dirty="0"/>
              <a:t>: Visual Studio</a:t>
            </a:r>
          </a:p>
          <a:p>
            <a:r>
              <a:rPr dirty="0"/>
              <a:t>- </a:t>
            </a:r>
            <a:r>
              <a:rPr dirty="0" err="1"/>
              <a:t>Temel</a:t>
            </a:r>
            <a:r>
              <a:rPr dirty="0"/>
              <a:t> Veri </a:t>
            </a:r>
            <a:r>
              <a:rPr dirty="0" err="1"/>
              <a:t>Yapıları</a:t>
            </a:r>
            <a:r>
              <a:rPr dirty="0"/>
              <a:t>: List (Hasta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Randevu</a:t>
            </a:r>
            <a:r>
              <a:rPr dirty="0"/>
              <a:t> </a:t>
            </a:r>
            <a:r>
              <a:rPr dirty="0" err="1"/>
              <a:t>bilgileri</a:t>
            </a:r>
            <a:r>
              <a:rPr dirty="0"/>
              <a:t> </a:t>
            </a:r>
            <a:r>
              <a:rPr dirty="0" err="1"/>
              <a:t>için</a:t>
            </a:r>
            <a:r>
              <a:rPr dirty="0"/>
              <a:t>)</a:t>
            </a:r>
            <a:endParaRPr lang="tr-TR" dirty="0"/>
          </a:p>
          <a:p>
            <a:r>
              <a:rPr lang="tr-TR" dirty="0"/>
              <a:t>Metotlar</a:t>
            </a:r>
          </a:p>
          <a:p>
            <a:r>
              <a:rPr lang="tr-TR" dirty="0" err="1"/>
              <a:t>Classlar</a:t>
            </a:r>
            <a:endParaRPr lang="tr-TR" dirty="0"/>
          </a:p>
          <a:p>
            <a:r>
              <a:rPr lang="tr-TR" dirty="0"/>
              <a:t>Diziler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FF74B-DFBC-BAE5-97EC-CFC8C5DE3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858F0-394B-C038-9E87-2E35A253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2.1 Kullanılan Teknolojiler ve Araçlar</a:t>
            </a: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İçerik Yer Tutucusu 11">
            <a:extLst>
              <a:ext uri="{FF2B5EF4-FFF2-40B4-BE49-F238E27FC236}">
                <a16:creationId xmlns:a16="http://schemas.microsoft.com/office/drawing/2014/main" id="{43B9139C-8C9F-C6A1-7DD3-7B3748928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819281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7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5F564C"/>
                </a:solidFill>
              </a:rPr>
              <a:t>3. Sistemin Özellikleri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5F56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pPr>
              <a:buClr>
                <a:srgbClr val="D1A16D"/>
              </a:buClr>
            </a:pPr>
            <a:r>
              <a:t>Hasta Yönetimi:</a:t>
            </a:r>
            <a:endParaRPr lang="tr-TR"/>
          </a:p>
          <a:p>
            <a:pPr>
              <a:buClr>
                <a:srgbClr val="D1A16D"/>
              </a:buClr>
            </a:pPr>
            <a:r>
              <a:t>- Hasta Ekleme</a:t>
            </a:r>
            <a:endParaRPr lang="tr-TR"/>
          </a:p>
          <a:p>
            <a:pPr>
              <a:buClr>
                <a:srgbClr val="D1A16D"/>
              </a:buClr>
            </a:pPr>
            <a:r>
              <a:t>- Hasta Listeleme</a:t>
            </a:r>
            <a:endParaRPr lang="tr-TR"/>
          </a:p>
          <a:p>
            <a:pPr>
              <a:buClr>
                <a:srgbClr val="D1A16D"/>
              </a:buClr>
            </a:pPr>
            <a:endParaRPr lang="tr-TR"/>
          </a:p>
          <a:p>
            <a:pPr>
              <a:buClr>
                <a:srgbClr val="D1A16D"/>
              </a:buClr>
            </a:pPr>
            <a:r>
              <a:t>Randevu Yönetimi:</a:t>
            </a:r>
            <a:endParaRPr lang="tr-TR"/>
          </a:p>
          <a:p>
            <a:pPr>
              <a:buClr>
                <a:srgbClr val="D1A16D"/>
              </a:buClr>
            </a:pPr>
            <a:r>
              <a:t>- Randevu Oluşturma</a:t>
            </a:r>
            <a:endParaRPr lang="tr-TR"/>
          </a:p>
          <a:p>
            <a:pPr>
              <a:buClr>
                <a:srgbClr val="D1A16D"/>
              </a:buClr>
            </a:pPr>
            <a:r>
              <a:t>- Çakışma Kontrolü</a:t>
            </a:r>
            <a:endParaRPr lang="tr-TR"/>
          </a:p>
          <a:p>
            <a:pPr>
              <a:buClr>
                <a:srgbClr val="D1A16D"/>
              </a:buClr>
            </a:pPr>
            <a:r>
              <a:t>- Randevu Listeleme</a:t>
            </a:r>
            <a:endParaRPr lang="tr-TR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ler tutan kişiler">
            <a:extLst>
              <a:ext uri="{FF2B5EF4-FFF2-40B4-BE49-F238E27FC236}">
                <a16:creationId xmlns:a16="http://schemas.microsoft.com/office/drawing/2014/main" id="{9C2C6067-AD71-D363-74AC-D4A0C259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22" r="16263" b="2"/>
          <a:stretch/>
        </p:blipFill>
        <p:spPr>
          <a:xfrm>
            <a:off x="3464657" y="10"/>
            <a:ext cx="5679343" cy="68532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4. Kod Yapısı ve İşleyişi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Hasta ve Randevu sınıfları kullanılarak bilgiler yönetilir.</a:t>
            </a:r>
          </a:p>
          <a:p>
            <a:r>
              <a:rPr lang="tr-TR"/>
              <a:t>Çakışma kontrolü ile aynı doktor için aynı tarihte randevu engellenir.</a:t>
            </a:r>
          </a:p>
          <a:p>
            <a:r>
              <a:rPr lang="tr-TR"/>
              <a:t>Hasta kayıtları: Hastaların bilgileri bir liste veya veritabanında tutulacak. Yeni hastalar eklenebilir ve mevcut hastalar güncellenebilir.</a:t>
            </a:r>
          </a:p>
          <a:p>
            <a:r>
              <a:rPr lang="tr-TR"/>
              <a:t>Randevu kayıtları: Randevular da bir liste veya veritabanında saklanacak. Her randevu kaydı, hastanın ve doktorun bilgileriyle birlikte tarih ve saat bilgilerini içerecek.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r>
              <a:rPr lang="tr-TR" sz="3300"/>
              <a:t>5. Sistem İşleyişi (Akış)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918" y="2133600"/>
            <a:ext cx="2737709" cy="3759253"/>
          </a:xfrm>
        </p:spPr>
        <p:txBody>
          <a:bodyPr>
            <a:normAutofit/>
          </a:bodyPr>
          <a:lstStyle/>
          <a:p>
            <a:r>
              <a:rPr dirty="0"/>
              <a:t>1. </a:t>
            </a:r>
            <a:r>
              <a:rPr dirty="0" err="1"/>
              <a:t>Kullanıcı</a:t>
            </a:r>
            <a:r>
              <a:rPr dirty="0"/>
              <a:t> </a:t>
            </a:r>
            <a:r>
              <a:rPr dirty="0" err="1"/>
              <a:t>Seçim</a:t>
            </a:r>
            <a:r>
              <a:rPr dirty="0"/>
              <a:t> </a:t>
            </a:r>
            <a:r>
              <a:rPr dirty="0" err="1"/>
              <a:t>Yapıyor</a:t>
            </a:r>
            <a:endParaRPr dirty="0"/>
          </a:p>
          <a:p>
            <a:r>
              <a:rPr dirty="0"/>
              <a:t>2. Hasta </a:t>
            </a:r>
            <a:r>
              <a:rPr dirty="0" err="1"/>
              <a:t>Kaydetme</a:t>
            </a:r>
            <a:endParaRPr dirty="0"/>
          </a:p>
          <a:p>
            <a:r>
              <a:rPr dirty="0"/>
              <a:t>3. </a:t>
            </a:r>
            <a:r>
              <a:rPr dirty="0" err="1"/>
              <a:t>Randevu</a:t>
            </a:r>
            <a:r>
              <a:rPr dirty="0"/>
              <a:t> </a:t>
            </a:r>
            <a:r>
              <a:rPr dirty="0" err="1"/>
              <a:t>Oluşturma</a:t>
            </a:r>
            <a:endParaRPr dirty="0"/>
          </a:p>
          <a:p>
            <a:r>
              <a:rPr dirty="0"/>
              <a:t>4. </a:t>
            </a:r>
            <a:r>
              <a:rPr dirty="0" err="1"/>
              <a:t>Bilgilerin</a:t>
            </a:r>
            <a:r>
              <a:rPr dirty="0"/>
              <a:t> </a:t>
            </a:r>
            <a:r>
              <a:rPr dirty="0" err="1"/>
              <a:t>Listelenmesi</a:t>
            </a:r>
            <a:endParaRPr dirty="0"/>
          </a:p>
        </p:txBody>
      </p:sp>
      <p:pic>
        <p:nvPicPr>
          <p:cNvPr id="5" name="Resim 4" descr="metin, ekran görüntüsü, yazı tipi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5B40AB6B-67DD-4EC4-733F-27BC650BC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55" y="640080"/>
            <a:ext cx="2626386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Sonuç ve Değerlendirme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Dijital Hasta Takip ve Randevu Sistemi:</a:t>
            </a:r>
          </a:p>
          <a:p>
            <a:r>
              <a:t>- Sağlık süreçlerini dijitalleştirir.</a:t>
            </a:r>
          </a:p>
          <a:p>
            <a:r>
              <a:t>- Randevu çakışmalarını engeller.</a:t>
            </a:r>
          </a:p>
          <a:p>
            <a:r>
              <a:t>- Güvenli veri yönetimi sağlar.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77" y="1318591"/>
            <a:ext cx="4350697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chemeClr val="tx2">
                    <a:lumMod val="75000"/>
                  </a:schemeClr>
                </a:solidFill>
              </a:rPr>
              <a:t>7. Uygulamanın Çalıştırılması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1286" y="1871831"/>
            <a:ext cx="2313426" cy="31998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Örnek resimler;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2897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285</Words>
  <Application>Microsoft Office PowerPoint</Application>
  <PresentationFormat>Ekran Gösterisi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Duman</vt:lpstr>
      <vt:lpstr>Dijital Hasta Takip ve Randevu Sistemi</vt:lpstr>
      <vt:lpstr>1. Projenin Tanımı</vt:lpstr>
      <vt:lpstr>2. Kullanılan Teknolojiler ve Araçlar</vt:lpstr>
      <vt:lpstr>2.1 Kullanılan Teknolojiler ve Araçlar</vt:lpstr>
      <vt:lpstr>3. Sistemin Özellikleri</vt:lpstr>
      <vt:lpstr>4. Kod Yapısı ve İşleyişi</vt:lpstr>
      <vt:lpstr>5. Sistem İşleyişi (Akış)</vt:lpstr>
      <vt:lpstr>6. Sonuç ve Değerlendirme</vt:lpstr>
      <vt:lpstr>7. Uygulamanın Çalıştırılması</vt:lpstr>
      <vt:lpstr>Örnek Resim 1</vt:lpstr>
      <vt:lpstr>Örnek Resim 2</vt:lpstr>
      <vt:lpstr>Örnek Resim 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Talha</dc:creator>
  <cp:keywords/>
  <dc:description>generated using python-pptx</dc:description>
  <cp:lastModifiedBy>TALHA ZKAYA</cp:lastModifiedBy>
  <cp:revision>2</cp:revision>
  <dcterms:created xsi:type="dcterms:W3CDTF">2013-01-27T09:14:16Z</dcterms:created>
  <dcterms:modified xsi:type="dcterms:W3CDTF">2024-12-16T18:04:02Z</dcterms:modified>
  <cp:category/>
</cp:coreProperties>
</file>