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p:scale>
          <a:sx n="108" d="100"/>
          <a:sy n="108" d="100"/>
        </p:scale>
        <p:origin x="736" y="4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Talha Shafiq </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i="1" dirty="0"/>
              <a:t>SNHU CS 405</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431"/>
    </mc:Choice>
    <mc:Fallback xmlns="">
      <p:transition spd="slow" advTm="9431"/>
    </mc:Fallback>
  </mc:AlternateContent>
  <p:extLst>
    <p:ext uri="{E180D4A7-C9FB-4DFB-919C-405C955672EB}">
      <p14:showEvtLst xmlns:p14="http://schemas.microsoft.com/office/powerpoint/2010/main">
        <p14:playEvt time="1542" objId="2"/>
        <p14:stopEvt time="8438"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5F7B-F933-4510-B0E6-5CE48FF113D3}"/>
              </a:ext>
            </a:extLst>
          </p:cNvPr>
          <p:cNvSpPr>
            <a:spLocks noGrp="1"/>
          </p:cNvSpPr>
          <p:nvPr>
            <p:ph type="title"/>
          </p:nvPr>
        </p:nvSpPr>
        <p:spPr>
          <a:xfrm>
            <a:off x="1073020" y="764373"/>
            <a:ext cx="10433180" cy="1293028"/>
          </a:xfrm>
        </p:spPr>
        <p:txBody>
          <a:bodyPr/>
          <a:lstStyle/>
          <a:p>
            <a:r>
              <a:rPr lang="en-US" dirty="0"/>
              <a:t>Unit Testing #3: </a:t>
            </a:r>
            <a:r>
              <a:rPr lang="en-US" sz="2500" dirty="0"/>
              <a:t>Does resizing decrease collection?</a:t>
            </a:r>
          </a:p>
        </p:txBody>
      </p:sp>
      <p:pic>
        <p:nvPicPr>
          <p:cNvPr id="5" name="Picture 4">
            <a:extLst>
              <a:ext uri="{FF2B5EF4-FFF2-40B4-BE49-F238E27FC236}">
                <a16:creationId xmlns:a16="http://schemas.microsoft.com/office/drawing/2014/main" id="{B1E4A185-AA31-422E-A373-73C9F60D9C75}"/>
              </a:ext>
            </a:extLst>
          </p:cNvPr>
          <p:cNvPicPr>
            <a:picLocks noChangeAspect="1"/>
          </p:cNvPicPr>
          <p:nvPr/>
        </p:nvPicPr>
        <p:blipFill>
          <a:blip r:embed="rId2"/>
          <a:stretch>
            <a:fillRect/>
          </a:stretch>
        </p:blipFill>
        <p:spPr>
          <a:xfrm>
            <a:off x="2555713" y="2838256"/>
            <a:ext cx="7248525" cy="3028950"/>
          </a:xfrm>
          <a:prstGeom prst="rect">
            <a:avLst/>
          </a:prstGeom>
        </p:spPr>
      </p:pic>
    </p:spTree>
    <p:extLst>
      <p:ext uri="{BB962C8B-B14F-4D97-AF65-F5344CB8AC3E}">
        <p14:creationId xmlns:p14="http://schemas.microsoft.com/office/powerpoint/2010/main" val="1782436328"/>
      </p:ext>
    </p:extLst>
  </p:cSld>
  <p:clrMapOvr>
    <a:masterClrMapping/>
  </p:clrMapOvr>
  <mc:AlternateContent xmlns:mc="http://schemas.openxmlformats.org/markup-compatibility/2006" xmlns:p14="http://schemas.microsoft.com/office/powerpoint/2010/main">
    <mc:Choice Requires="p14">
      <p:transition spd="slow" p14:dur="2000" advTm="8469"/>
    </mc:Choice>
    <mc:Fallback xmlns="">
      <p:transition spd="slow" advTm="8469"/>
    </mc:Fallback>
  </mc:AlternateContent>
  <p:extLst>
    <p:ext uri="{E180D4A7-C9FB-4DFB-919C-405C955672EB}">
      <p14:showEvtLst xmlns:p14="http://schemas.microsoft.com/office/powerpoint/2010/main">
        <p14:playEvt time="276" objId="6"/>
        <p14:stopEvt time="6544" objId="6"/>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8CAF-1D8C-484D-B73F-D778183A2CBE}"/>
              </a:ext>
            </a:extLst>
          </p:cNvPr>
          <p:cNvSpPr>
            <a:spLocks noGrp="1"/>
          </p:cNvSpPr>
          <p:nvPr>
            <p:ph type="title"/>
          </p:nvPr>
        </p:nvSpPr>
        <p:spPr>
          <a:xfrm>
            <a:off x="653143" y="764373"/>
            <a:ext cx="10853057" cy="1293028"/>
          </a:xfrm>
        </p:spPr>
        <p:txBody>
          <a:bodyPr/>
          <a:lstStyle/>
          <a:p>
            <a:r>
              <a:rPr lang="en-US" dirty="0"/>
              <a:t>Unit Testing #4: </a:t>
            </a:r>
            <a:r>
              <a:rPr lang="en-US" sz="2500" dirty="0"/>
              <a:t>Is max size greater than or equal for entries? </a:t>
            </a:r>
          </a:p>
        </p:txBody>
      </p:sp>
      <p:pic>
        <p:nvPicPr>
          <p:cNvPr id="7" name="Picture 6">
            <a:extLst>
              <a:ext uri="{FF2B5EF4-FFF2-40B4-BE49-F238E27FC236}">
                <a16:creationId xmlns:a16="http://schemas.microsoft.com/office/drawing/2014/main" id="{93C5E5F5-A510-47B8-8C6A-CFD8CC8C3A1F}"/>
              </a:ext>
            </a:extLst>
          </p:cNvPr>
          <p:cNvPicPr>
            <a:picLocks noChangeAspect="1"/>
          </p:cNvPicPr>
          <p:nvPr/>
        </p:nvPicPr>
        <p:blipFill>
          <a:blip r:embed="rId2"/>
          <a:stretch>
            <a:fillRect/>
          </a:stretch>
        </p:blipFill>
        <p:spPr>
          <a:xfrm>
            <a:off x="1490662" y="2822607"/>
            <a:ext cx="9210675" cy="3190875"/>
          </a:xfrm>
          <a:prstGeom prst="rect">
            <a:avLst/>
          </a:prstGeom>
        </p:spPr>
      </p:pic>
    </p:spTree>
    <p:extLst>
      <p:ext uri="{BB962C8B-B14F-4D97-AF65-F5344CB8AC3E}">
        <p14:creationId xmlns:p14="http://schemas.microsoft.com/office/powerpoint/2010/main" val="2444725740"/>
      </p:ext>
    </p:extLst>
  </p:cSld>
  <p:clrMapOvr>
    <a:masterClrMapping/>
  </p:clrMapOvr>
  <mc:AlternateContent xmlns:mc="http://schemas.openxmlformats.org/markup-compatibility/2006" xmlns:p14="http://schemas.microsoft.com/office/powerpoint/2010/main">
    <mc:Choice Requires="p14">
      <p:transition spd="slow" p14:dur="2000" advTm="9469"/>
    </mc:Choice>
    <mc:Fallback xmlns="">
      <p:transition spd="slow" advTm="9469"/>
    </mc:Fallback>
  </mc:AlternateContent>
  <p:extLst>
    <p:ext uri="{E180D4A7-C9FB-4DFB-919C-405C955672EB}">
      <p14:showEvtLst xmlns:p14="http://schemas.microsoft.com/office/powerpoint/2010/main">
        <p14:playEvt time="280" objId="8"/>
        <p14:stopEvt time="7246" objId="8"/>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385"/>
    </mc:Choice>
    <mc:Fallback xmlns="">
      <p:transition spd="slow" advTm="13385"/>
    </mc:Fallback>
  </mc:AlternateContent>
  <p:extLst>
    <p:ext uri="{E180D4A7-C9FB-4DFB-919C-405C955672EB}">
      <p14:showEvtLst xmlns:p14="http://schemas.microsoft.com/office/powerpoint/2010/main">
        <p14:playEvt time="281" objId="2"/>
        <p14:stopEvt time="11627"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800100" lvl="1" algn="l" rtl="0">
              <a:lnSpc>
                <a:spcPct val="90000"/>
              </a:lnSpc>
              <a:spcBef>
                <a:spcPts val="0"/>
              </a:spcBef>
              <a:spcAft>
                <a:spcPts val="0"/>
              </a:spcAft>
              <a:buClr>
                <a:schemeClr val="lt1"/>
              </a:buClr>
              <a:buSzPts val="2000"/>
              <a:buFont typeface="Wingdings" panose="05000000000000000000" pitchFamily="2" charset="2"/>
              <a:buChar char="Ø"/>
            </a:pPr>
            <a:r>
              <a:rPr lang="en-US" dirty="0" err="1"/>
              <a:t>DevSecOps</a:t>
            </a:r>
            <a:r>
              <a:rPr lang="en-US" dirty="0"/>
              <a:t> pipeline -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a:t>
            </a:r>
            <a:r>
              <a:rPr lang="en-US" sz="1800" dirty="0">
                <a:solidFill>
                  <a:schemeClr val="bg1"/>
                </a:solidFill>
                <a:effectLst/>
                <a:latin typeface="Calibri" panose="020F0502020204030204" pitchFamily="34" charset="0"/>
                <a:ea typeface="Calibri" panose="020F0502020204030204" pitchFamily="34" charset="0"/>
              </a:rPr>
              <a:t>is integrating security into your software development life cycle. The software development life cycle is the cycle from the creation of code to its testing to its push into the main branch</a:t>
            </a:r>
            <a:endParaRPr lang="en-US" dirty="0">
              <a:solidFill>
                <a:schemeClr val="bg1"/>
              </a:solidFill>
            </a:endParaRPr>
          </a:p>
          <a:p>
            <a:pPr marL="742950" lvl="1" indent="-285750" algn="l" rtl="0">
              <a:lnSpc>
                <a:spcPct val="90000"/>
              </a:lnSpc>
              <a:spcBef>
                <a:spcPts val="0"/>
              </a:spcBef>
              <a:spcAft>
                <a:spcPts val="0"/>
              </a:spcAft>
              <a:buClr>
                <a:schemeClr val="lt1"/>
              </a:buClr>
              <a:buSzPts val="2000"/>
              <a:buFont typeface="Wingdings" panose="05000000000000000000" pitchFamily="2" charset="2"/>
              <a:buChar char="Ø"/>
            </a:pPr>
            <a:endParaRPr sz="1600" dirty="0"/>
          </a:p>
          <a:p>
            <a:pPr marL="800100" lvl="1" algn="l" rtl="0">
              <a:lnSpc>
                <a:spcPct val="90000"/>
              </a:lnSpc>
              <a:spcBef>
                <a:spcPts val="500"/>
              </a:spcBef>
              <a:spcAft>
                <a:spcPts val="0"/>
              </a:spcAft>
              <a:buClr>
                <a:schemeClr val="lt1"/>
              </a:buClr>
              <a:buSzPts val="2000"/>
              <a:buFont typeface="Wingdings" panose="05000000000000000000" pitchFamily="2" charset="2"/>
              <a:buChar char="Ø"/>
            </a:pPr>
            <a:r>
              <a:rPr lang="en-US" dirty="0"/>
              <a:t>Tools – </a:t>
            </a:r>
            <a:r>
              <a:rPr lang="en-US" sz="1800" dirty="0">
                <a:latin typeface="Calibri" panose="020F0502020204030204" pitchFamily="34" charset="0"/>
                <a:cs typeface="Calibri" panose="020F0502020204030204" pitchFamily="34" charset="0"/>
              </a:rPr>
              <a:t>External tools such as </a:t>
            </a:r>
            <a:r>
              <a:rPr lang="en-US" sz="1800" dirty="0" err="1">
                <a:latin typeface="Calibri" panose="020F0502020204030204" pitchFamily="34" charset="0"/>
                <a:cs typeface="Calibri" panose="020F0502020204030204" pitchFamily="34" charset="0"/>
              </a:rPr>
              <a:t>cppchecker</a:t>
            </a:r>
            <a:r>
              <a:rPr lang="en-US" sz="1800" dirty="0">
                <a:latin typeface="Calibri" panose="020F0502020204030204" pitchFamily="34" charset="0"/>
                <a:cs typeface="Calibri" panose="020F0502020204030204" pitchFamily="34" charset="0"/>
              </a:rPr>
              <a:t> and IDEs testing are used to discover warnings, errors, and messages when developed code is being executed. Below is an example of the </a:t>
            </a:r>
            <a:r>
              <a:rPr lang="en-US" sz="1800" dirty="0" err="1">
                <a:latin typeface="Calibri" panose="020F0502020204030204" pitchFamily="34" charset="0"/>
                <a:cs typeface="Calibri" panose="020F0502020204030204" pitchFamily="34" charset="0"/>
              </a:rPr>
              <a:t>cppchecker</a:t>
            </a:r>
            <a:r>
              <a:rPr lang="en-US" sz="1800" dirty="0">
                <a:latin typeface="Calibri" panose="020F0502020204030204" pitchFamily="34" charset="0"/>
                <a:cs typeface="Calibri" panose="020F0502020204030204" pitchFamily="34" charset="0"/>
              </a:rPr>
              <a:t> tool warnings and messages.</a:t>
            </a:r>
            <a:endParaRPr sz="1800" dirty="0">
              <a:latin typeface="Calibri" panose="020F0502020204030204" pitchFamily="34" charset="0"/>
              <a:cs typeface="Calibri" panose="020F0502020204030204" pitchFamily="34" charset="0"/>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Graphical user interface, text, application&#10;&#10;Description automatically generated">
            <a:extLst>
              <a:ext uri="{FF2B5EF4-FFF2-40B4-BE49-F238E27FC236}">
                <a16:creationId xmlns:a16="http://schemas.microsoft.com/office/drawing/2014/main" id="{4CD7D4AF-5117-56E6-E369-3483928B090E}"/>
              </a:ext>
            </a:extLst>
          </p:cNvPr>
          <p:cNvPicPr>
            <a:picLocks noChangeAspect="1"/>
          </p:cNvPicPr>
          <p:nvPr/>
        </p:nvPicPr>
        <p:blipFill>
          <a:blip r:embed="rId5"/>
          <a:stretch>
            <a:fillRect/>
          </a:stretch>
        </p:blipFill>
        <p:spPr>
          <a:xfrm>
            <a:off x="1294646" y="4113251"/>
            <a:ext cx="9515192" cy="24765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6801"/>
    </mc:Choice>
    <mc:Fallback xmlns="">
      <p:transition spd="slow" advTm="36801"/>
    </mc:Fallback>
  </mc:AlternateContent>
  <p:extLst>
    <p:ext uri="{E180D4A7-C9FB-4DFB-919C-405C955672EB}">
      <p14:showEvtLst xmlns:p14="http://schemas.microsoft.com/office/powerpoint/2010/main">
        <p14:playEvt time="270" objId="2"/>
        <p14:stopEvt time="35684"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Now</a:t>
            </a:r>
          </a:p>
          <a:p>
            <a:pPr marL="228600" lvl="0" indent="-228600" algn="l" rtl="0">
              <a:lnSpc>
                <a:spcPct val="90000"/>
              </a:lnSpc>
              <a:spcBef>
                <a:spcPts val="0"/>
              </a:spcBef>
              <a:spcAft>
                <a:spcPts val="0"/>
              </a:spcAft>
              <a:buClr>
                <a:schemeClr val="lt1"/>
              </a:buClr>
              <a:buSzPts val="2000"/>
              <a:buChar char="•"/>
            </a:pPr>
            <a:endParaRPr lang="en-US" sz="2000" dirty="0"/>
          </a:p>
          <a:p>
            <a:pPr marL="685800" lvl="1" indent="-228600">
              <a:spcBef>
                <a:spcPts val="0"/>
              </a:spcBef>
              <a:buSzPts val="2000"/>
            </a:pPr>
            <a:r>
              <a:rPr lang="en-US" sz="1800" dirty="0"/>
              <a:t>Risks – Extended time Length due to multiple tests being conducted on sections of code prior to the sections being pushed into the main project.</a:t>
            </a:r>
          </a:p>
          <a:p>
            <a:pPr marL="457200" lvl="1" indent="0">
              <a:spcBef>
                <a:spcPts val="0"/>
              </a:spcBef>
              <a:buSzPts val="2000"/>
              <a:buNone/>
            </a:pPr>
            <a:endParaRPr lang="en-US" sz="1800" dirty="0"/>
          </a:p>
          <a:p>
            <a:pPr marL="685800" lvl="1" indent="-228600">
              <a:spcBef>
                <a:spcPts val="0"/>
              </a:spcBef>
              <a:buSzPts val="2000"/>
            </a:pPr>
            <a:r>
              <a:rPr lang="en-US" sz="1800" dirty="0"/>
              <a:t>Benefits – A more secure project, the entire project’s code is developed and consistent with the consideration of security policies and practices, and security warnings can be discovered during the development phase cycle of the project.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Wait</a:t>
            </a:r>
          </a:p>
          <a:p>
            <a:pPr marL="228600" lvl="0" indent="-228600" algn="l" rtl="0">
              <a:lnSpc>
                <a:spcPct val="90000"/>
              </a:lnSpc>
              <a:spcBef>
                <a:spcPts val="0"/>
              </a:spcBef>
              <a:spcAft>
                <a:spcPts val="0"/>
              </a:spcAft>
              <a:buClr>
                <a:schemeClr val="lt1"/>
              </a:buClr>
              <a:buSzPts val="2000"/>
              <a:buChar char="•"/>
            </a:pPr>
            <a:endParaRPr lang="en-US" sz="2000" dirty="0"/>
          </a:p>
          <a:p>
            <a:pPr marL="685800" lvl="1" indent="-228600">
              <a:spcBef>
                <a:spcPts val="0"/>
              </a:spcBef>
              <a:buSzPts val="2000"/>
            </a:pPr>
            <a:r>
              <a:rPr lang="en-US" sz="1800" dirty="0"/>
              <a:t>Risks – Areas of code not compatible with security features, unsecure code during development, cost going overbudget to implement security features, and timing past due date.</a:t>
            </a:r>
          </a:p>
          <a:p>
            <a:pPr marL="457200" lvl="1" indent="0">
              <a:spcBef>
                <a:spcPts val="0"/>
              </a:spcBef>
              <a:buSzPts val="2000"/>
              <a:buNone/>
            </a:pPr>
            <a:endParaRPr lang="en-US" sz="1800" dirty="0"/>
          </a:p>
          <a:p>
            <a:pPr marL="685800" lvl="1" indent="-228600">
              <a:spcBef>
                <a:spcPts val="0"/>
              </a:spcBef>
              <a:buSzPts val="2000"/>
            </a:pPr>
            <a:r>
              <a:rPr lang="en-US" sz="1800" dirty="0"/>
              <a:t>Benefits – Quicker code development phase cycle.</a:t>
            </a:r>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7906"/>
    </mc:Choice>
    <mc:Fallback xmlns="">
      <p:transition spd="slow" advTm="67906"/>
    </mc:Fallback>
  </mc:AlternateContent>
  <p:extLst>
    <p:ext uri="{E180D4A7-C9FB-4DFB-919C-405C955672EB}">
      <p14:showEvtLst xmlns:p14="http://schemas.microsoft.com/office/powerpoint/2010/main">
        <p14:playEvt time="277" objId="2"/>
        <p14:stopEvt time="67906"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r>
              <a:rPr lang="en-US" dirty="0"/>
              <a:t>Security development during life cycle</a:t>
            </a:r>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a:p>
            <a:pPr marL="1200150" lvl="2" indent="-285750">
              <a:spcBef>
                <a:spcPts val="0"/>
              </a:spcBef>
              <a:buFont typeface="Wingdings" panose="05000000000000000000" pitchFamily="2" charset="2"/>
              <a:buChar char="Ø"/>
            </a:pPr>
            <a:r>
              <a:rPr lang="en-US" dirty="0"/>
              <a:t>Developers</a:t>
            </a:r>
          </a:p>
          <a:p>
            <a:pPr marL="914400" lvl="2" indent="0" algn="l" rtl="0">
              <a:lnSpc>
                <a:spcPct val="90000"/>
              </a:lnSpc>
              <a:spcBef>
                <a:spcPts val="0"/>
              </a:spcBef>
              <a:spcAft>
                <a:spcPts val="0"/>
              </a:spcAft>
              <a:buClr>
                <a:schemeClr val="lt1"/>
              </a:buClr>
              <a:buSzPts val="1800"/>
              <a:buNone/>
            </a:pPr>
            <a:endParaRPr lang="en-US" dirty="0"/>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r>
              <a:rPr lang="en-US" dirty="0"/>
              <a:t>Triple A</a:t>
            </a:r>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r>
              <a:rPr lang="en-US" dirty="0"/>
              <a:t>Encryption types</a:t>
            </a:r>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0069"/>
    </mc:Choice>
    <mc:Fallback xmlns="">
      <p:transition spd="slow" advTm="40069"/>
    </mc:Fallback>
  </mc:AlternateContent>
  <p:extLst>
    <p:ext uri="{E180D4A7-C9FB-4DFB-919C-405C955672EB}">
      <p14:showEvtLst xmlns:p14="http://schemas.microsoft.com/office/powerpoint/2010/main">
        <p14:playEvt time="227" objId="2"/>
        <p14:stopEvt time="40069"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Security standard practices are needed when it comes to the protection and ownership of digital properties. With the world being pushed into a new digital area such as the metaverse, security measures are needed to not only protect a company / government in the future, but the average citizen who will be thrusted into a new reality. In this reality, information and data will be shown and obtained by a new design and value. Security standard practices will never be 100% guaranteed, but developers and ethical hackers can help systems and projects stay up to date by competing in a form of “chess” with harmful hackers in order to protect these systems in the new digital era of the internet 2.0</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4252"/>
    </mc:Choice>
    <mc:Fallback xmlns="">
      <p:transition spd="slow" advTm="44252"/>
    </mc:Fallback>
  </mc:AlternateContent>
  <p:extLst>
    <p:ext uri="{E180D4A7-C9FB-4DFB-919C-405C955672EB}">
      <p14:showEvtLst xmlns:p14="http://schemas.microsoft.com/office/powerpoint/2010/main">
        <p14:playEvt time="256" objId="2"/>
        <p14:stopEvt time="43632"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t>Sei External Wiki Home</a:t>
            </a:r>
            <a:r>
              <a:rPr lang="en-US" dirty="0"/>
              <a:t>. Confluence. (2020, November 18). Retrieved June 22, 2022, from https://</a:t>
            </a:r>
            <a:r>
              <a:rPr lang="en-US" dirty="0" err="1"/>
              <a:t>wiki.sei.cmu.edu</a:t>
            </a:r>
            <a:r>
              <a:rPr lang="en-US" dirty="0"/>
              <a:t>/confluence/ </a:t>
            </a:r>
            <a:endParaRPr lang="en-US" i="1" dirty="0">
              <a:effectLst/>
            </a:endParaRPr>
          </a:p>
          <a:p>
            <a:r>
              <a:rPr lang="en-US" i="1" dirty="0"/>
              <a:t>Election Security Spotlight – Defense in Depth (</a:t>
            </a:r>
            <a:r>
              <a:rPr lang="en-US" i="1" dirty="0" err="1"/>
              <a:t>DiD</a:t>
            </a:r>
            <a:r>
              <a:rPr lang="en-US" i="1" dirty="0"/>
              <a:t>)</a:t>
            </a:r>
            <a:r>
              <a:rPr lang="en-US" dirty="0"/>
              <a:t>. CIS. (2021, June 15). Retrieved June 22, 2022, from https://</a:t>
            </a:r>
            <a:r>
              <a:rPr lang="en-US" dirty="0" err="1"/>
              <a:t>www.cisecurity.org</a:t>
            </a:r>
            <a:r>
              <a:rPr lang="en-US" dirty="0"/>
              <a:t>/spotlight/cybersecurity-spotlight-defense-in-depth-did/. </a:t>
            </a:r>
          </a:p>
          <a:p>
            <a:pPr marL="114300" indent="0">
              <a:buNone/>
            </a:pPr>
            <a:endParaRPr lang="en-US" dirty="0">
              <a:effectLst/>
            </a:endParaRPr>
          </a:p>
          <a:p>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121"/>
    </mc:Choice>
    <mc:Fallback xmlns="">
      <p:transition spd="slow" advTm="4121"/>
    </mc:Fallback>
  </mc:AlternateContent>
  <p:extLst>
    <p:ext uri="{E180D4A7-C9FB-4DFB-919C-405C955672EB}">
      <p14:showEvtLst xmlns:p14="http://schemas.microsoft.com/office/powerpoint/2010/main">
        <p14:playEvt time="297" objId="2"/>
        <p14:stopEvt time="3058"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a:t>
            </a:r>
            <a:r>
              <a:rPr lang="en-US" dirty="0" err="1"/>
              <a:t>DiD</a:t>
            </a:r>
            <a:r>
              <a:rPr lang="en-US" dirty="0"/>
              <a:t>) multi-layer defense system illustration.</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200"/>
    </mc:Choice>
    <mc:Fallback xmlns="">
      <p:transition spd="slow" advTm="20200"/>
    </mc:Fallback>
  </mc:AlternateContent>
  <p:extLst>
    <p:ext uri="{E180D4A7-C9FB-4DFB-919C-405C955672EB}">
      <p14:showEvtLst xmlns:p14="http://schemas.microsoft.com/office/powerpoint/2010/main">
        <p14:playEvt time="255" objId="2"/>
        <p14:stopEvt time="18968"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120819745"/>
              </p:ext>
            </p:extLst>
          </p:nvPr>
        </p:nvGraphicFramePr>
        <p:xfrm>
          <a:off x="3171900" y="2561050"/>
          <a:ext cx="7835225" cy="372001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p>
                    <a:p>
                      <a:pPr marL="0" marR="0" lvl="0" indent="0" algn="ctr" rtl="0">
                        <a:lnSpc>
                          <a:spcPct val="100000"/>
                        </a:lnSpc>
                        <a:spcBef>
                          <a:spcPts val="0"/>
                        </a:spcBef>
                        <a:spcAft>
                          <a:spcPts val="0"/>
                        </a:spcAft>
                        <a:buClr>
                          <a:srgbClr val="000000"/>
                        </a:buClr>
                        <a:buSzPts val="3600"/>
                        <a:buFont typeface="Arial"/>
                        <a:buNone/>
                      </a:pPr>
                      <a:endParaRPr lang="en-US" sz="2000" u="none" strike="noStrike" cap="none" dirty="0">
                        <a:solidFill>
                          <a:schemeClr val="tx1"/>
                        </a:solidFill>
                      </a:endParaRP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Threats that have more frequency to occur </a:t>
                      </a:r>
                    </a:p>
                    <a:p>
                      <a:pPr marL="0" marR="0" lvl="0" indent="0" algn="ctr" rtl="0">
                        <a:lnSpc>
                          <a:spcPct val="100000"/>
                        </a:lnSpc>
                        <a:spcBef>
                          <a:spcPts val="0"/>
                        </a:spcBef>
                        <a:spcAft>
                          <a:spcPts val="0"/>
                        </a:spcAft>
                        <a:buClr>
                          <a:srgbClr val="000000"/>
                        </a:buClr>
                        <a:buSzPts val="3600"/>
                        <a:buFont typeface="Arial"/>
                        <a:buNone/>
                      </a:pP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Priority</a:t>
                      </a: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Standards with higher relevance</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rgbClr val="FFD966"/>
                        </a:solidFill>
                        <a:latin typeface="Calibri" panose="020F0502020204030204" pitchFamily="34" charset="0"/>
                        <a:cs typeface="Calibri" panose="020F050202020403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Standards with lower relevance</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tx1"/>
                          </a:solidFill>
                        </a:rPr>
                        <a:t>Threats that have more frequency to occur </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784"/>
    </mc:Choice>
    <mc:Fallback xmlns="">
      <p:transition spd="slow" advTm="16784"/>
    </mc:Fallback>
  </mc:AlternateContent>
  <p:extLst>
    <p:ext uri="{E180D4A7-C9FB-4DFB-919C-405C955672EB}">
      <p14:showEvtLst xmlns:p14="http://schemas.microsoft.com/office/powerpoint/2010/main">
        <p14:playEvt time="252" objId="4"/>
        <p14:stopEvt time="16066" objId="4"/>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385"/>
    </mc:Choice>
    <mc:Fallback xmlns="">
      <p:transition spd="slow" advTm="13385"/>
    </mc:Fallback>
  </mc:AlternateContent>
  <p:extLst>
    <p:ext uri="{E180D4A7-C9FB-4DFB-919C-405C955672EB}">
      <p14:showEvtLst xmlns:p14="http://schemas.microsoft.com/office/powerpoint/2010/main">
        <p14:playEvt time="246" objId="2"/>
        <p14:stopEvt time="11738" objId="2"/>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1"/>
            <a:ext cx="10820400" cy="2461416"/>
          </a:xfrm>
          <a:prstGeom prst="rect">
            <a:avLst/>
          </a:prstGeom>
          <a:noFill/>
          <a:ln>
            <a:noFill/>
          </a:ln>
        </p:spPr>
        <p:txBody>
          <a:bodyPr spcFirstLastPara="1" wrap="square" lIns="91425" tIns="45700" rIns="91425" bIns="45700" anchor="t" anchorCtr="0">
            <a:normAutofit fontScale="92500" lnSpcReduction="20000"/>
          </a:bodyPr>
          <a:lstStyle/>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003: Guarantee that storage for strings has sufficient space for character data and the null terminator</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004: Do not store an already-owned pointer value in an unrelated smart pointer</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005: Properly deallocate dynamically allocated resources</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009: </a:t>
            </a:r>
            <a:r>
              <a:rPr lang="en-US" sz="1800" spc="-10" dirty="0">
                <a:solidFill>
                  <a:schemeClr val="bg1"/>
                </a:solidFill>
                <a:effectLst/>
                <a:latin typeface="Segoe UI" panose="020B0502040204020203" pitchFamily="34" charset="0"/>
                <a:ea typeface="Calibri" panose="020F0502020204030204" pitchFamily="34" charset="0"/>
              </a:rPr>
              <a:t>Do not attempt to create a std::string from a null pointer</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010: Do not define a C-style variadic function</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007: Guarantee exception safety</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001: Do not cast to an out-of-range enumeration value</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002: Use valid references, pointers, and iterators to reference elements of a container</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008: Range check element access</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006: Use a static assertion to test the value of a constant expression</a:t>
            </a:r>
          </a:p>
          <a:p>
            <a:pPr lvl="0" indent="-457200" algn="l" rtl="0">
              <a:lnSpc>
                <a:spcPct val="90000"/>
              </a:lnSpc>
              <a:spcBef>
                <a:spcPts val="0"/>
              </a:spcBef>
              <a:spcAft>
                <a:spcPts val="0"/>
              </a:spcAft>
              <a:buClr>
                <a:schemeClr val="lt1"/>
              </a:buClr>
              <a:buSzPts val="2000"/>
              <a:buFont typeface="+mj-lt"/>
              <a:buAutoNum type="arabicPeriod"/>
            </a:pPr>
            <a:endPar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lvl="0" indent="-457200" algn="l" rtl="0">
              <a:lnSpc>
                <a:spcPct val="90000"/>
              </a:lnSpc>
              <a:spcBef>
                <a:spcPts val="0"/>
              </a:spcBef>
              <a:spcAft>
                <a:spcPts val="0"/>
              </a:spcAft>
              <a:buClr>
                <a:schemeClr val="lt1"/>
              </a:buClr>
              <a:buSzPts val="2000"/>
              <a:buFont typeface="+mj-lt"/>
              <a:buAutoNum type="arabicPeriod"/>
            </a:pPr>
            <a:endParaRPr lang="en-US" sz="1800" spc="-1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lt1"/>
              </a:buClr>
              <a:buSzPts val="2000"/>
              <a:buNone/>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Rank from Highest to Lowest LVL According to SEI CERT Standards</a:t>
            </a:r>
          </a:p>
          <a:p>
            <a:pPr marL="0" lvl="0" indent="0" algn="l" rtl="0">
              <a:lnSpc>
                <a:spcPct val="90000"/>
              </a:lnSpc>
              <a:spcBef>
                <a:spcPts val="0"/>
              </a:spcBef>
              <a:spcAft>
                <a:spcPts val="0"/>
              </a:spcAft>
              <a:buClr>
                <a:schemeClr val="lt1"/>
              </a:buClr>
              <a:buSzPts val="2000"/>
              <a:buNone/>
            </a:pPr>
            <a:endParaRPr lang="en-US" sz="1800" spc="-1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lt1"/>
              </a:buClr>
              <a:buSzPts val="2000"/>
              <a:buNone/>
            </a:pPr>
            <a:endPar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1AC4FA0B-2E28-43CE-8E15-0672539158F6}"/>
              </a:ext>
            </a:extLst>
          </p:cNvPr>
          <p:cNvGraphicFramePr>
            <a:graphicFrameLocks noGrp="1"/>
          </p:cNvGraphicFramePr>
          <p:nvPr>
            <p:extLst>
              <p:ext uri="{D42A27DB-BD31-4B8C-83A1-F6EECF244321}">
                <p14:modId xmlns:p14="http://schemas.microsoft.com/office/powerpoint/2010/main" val="2503532814"/>
              </p:ext>
            </p:extLst>
          </p:nvPr>
        </p:nvGraphicFramePr>
        <p:xfrm>
          <a:off x="1406513" y="4655977"/>
          <a:ext cx="8502597" cy="2011680"/>
        </p:xfrm>
        <a:graphic>
          <a:graphicData uri="http://schemas.openxmlformats.org/drawingml/2006/table">
            <a:tbl>
              <a:tblPr firstRow="1" firstCol="1" bandRow="1">
                <a:tableStyleId>{802198C4-3087-4945-87E3-76CBB3509B7E}</a:tableStyleId>
              </a:tblPr>
              <a:tblGrid>
                <a:gridCol w="1126850">
                  <a:extLst>
                    <a:ext uri="{9D8B030D-6E8A-4147-A177-3AD203B41FA5}">
                      <a16:colId xmlns:a16="http://schemas.microsoft.com/office/drawing/2014/main" val="4003690799"/>
                    </a:ext>
                  </a:extLst>
                </a:gridCol>
                <a:gridCol w="1130001">
                  <a:extLst>
                    <a:ext uri="{9D8B030D-6E8A-4147-A177-3AD203B41FA5}">
                      <a16:colId xmlns:a16="http://schemas.microsoft.com/office/drawing/2014/main" val="828330327"/>
                    </a:ext>
                  </a:extLst>
                </a:gridCol>
                <a:gridCol w="1063021">
                  <a:extLst>
                    <a:ext uri="{9D8B030D-6E8A-4147-A177-3AD203B41FA5}">
                      <a16:colId xmlns:a16="http://schemas.microsoft.com/office/drawing/2014/main" val="251136085"/>
                    </a:ext>
                  </a:extLst>
                </a:gridCol>
                <a:gridCol w="1462541">
                  <a:extLst>
                    <a:ext uri="{9D8B030D-6E8A-4147-A177-3AD203B41FA5}">
                      <a16:colId xmlns:a16="http://schemas.microsoft.com/office/drawing/2014/main" val="1842650312"/>
                    </a:ext>
                  </a:extLst>
                </a:gridCol>
                <a:gridCol w="1608323">
                  <a:extLst>
                    <a:ext uri="{9D8B030D-6E8A-4147-A177-3AD203B41FA5}">
                      <a16:colId xmlns:a16="http://schemas.microsoft.com/office/drawing/2014/main" val="1746814286"/>
                    </a:ext>
                  </a:extLst>
                </a:gridCol>
                <a:gridCol w="2111861">
                  <a:extLst>
                    <a:ext uri="{9D8B030D-6E8A-4147-A177-3AD203B41FA5}">
                      <a16:colId xmlns:a16="http://schemas.microsoft.com/office/drawing/2014/main" val="3420995960"/>
                    </a:ext>
                  </a:extLst>
                </a:gridCol>
              </a:tblGrid>
              <a:tr h="173889">
                <a:tc>
                  <a:txBody>
                    <a:bodyPr/>
                    <a:lstStyle/>
                    <a:p>
                      <a:pPr marL="0" marR="0" algn="ctr">
                        <a:spcBef>
                          <a:spcPts val="0"/>
                        </a:spcBef>
                        <a:spcAft>
                          <a:spcPts val="0"/>
                        </a:spcAft>
                      </a:pPr>
                      <a:r>
                        <a:rPr lang="en-US" sz="1200">
                          <a:solidFill>
                            <a:schemeClr val="bg1"/>
                          </a:solidFill>
                          <a:effectLst/>
                        </a:rPr>
                        <a:t>Rule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Severity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Likelihood</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Remediation Cost</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Priority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Level</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17852703"/>
                  </a:ext>
                </a:extLst>
              </a:tr>
              <a:tr h="173889">
                <a:tc>
                  <a:txBody>
                    <a:bodyPr/>
                    <a:lstStyle/>
                    <a:p>
                      <a:pPr marL="0" marR="0">
                        <a:spcBef>
                          <a:spcPts val="0"/>
                        </a:spcBef>
                        <a:spcAft>
                          <a:spcPts val="0"/>
                        </a:spcAft>
                      </a:pPr>
                      <a:r>
                        <a:rPr lang="en-US" sz="1200">
                          <a:solidFill>
                            <a:schemeClr val="bg1"/>
                          </a:solidFill>
                          <a:effectLst/>
                        </a:rPr>
                        <a:t>STD-001-CPP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54258301"/>
                  </a:ext>
                </a:extLst>
              </a:tr>
              <a:tr h="173889">
                <a:tc>
                  <a:txBody>
                    <a:bodyPr/>
                    <a:lstStyle/>
                    <a:p>
                      <a:pPr marL="0" marR="0">
                        <a:spcBef>
                          <a:spcPts val="0"/>
                        </a:spcBef>
                        <a:spcAft>
                          <a:spcPts val="0"/>
                        </a:spcAft>
                      </a:pPr>
                      <a:r>
                        <a:rPr lang="en-US" sz="1200">
                          <a:solidFill>
                            <a:schemeClr val="bg1"/>
                          </a:solidFill>
                          <a:effectLst/>
                        </a:rPr>
                        <a:t>STD-002-CPP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7569623"/>
                  </a:ext>
                </a:extLst>
              </a:tr>
              <a:tr h="173889">
                <a:tc>
                  <a:txBody>
                    <a:bodyPr/>
                    <a:lstStyle/>
                    <a:p>
                      <a:pPr marL="0" marR="0">
                        <a:spcBef>
                          <a:spcPts val="0"/>
                        </a:spcBef>
                        <a:spcAft>
                          <a:spcPts val="0"/>
                        </a:spcAft>
                      </a:pPr>
                      <a:r>
                        <a:rPr lang="en-US" sz="1200">
                          <a:solidFill>
                            <a:schemeClr val="bg1"/>
                          </a:solidFill>
                          <a:effectLst/>
                        </a:rPr>
                        <a:t>STD-003-CPP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91036369"/>
                  </a:ext>
                </a:extLst>
              </a:tr>
              <a:tr h="173889">
                <a:tc>
                  <a:txBody>
                    <a:bodyPr/>
                    <a:lstStyle/>
                    <a:p>
                      <a:pPr marL="0" marR="0">
                        <a:spcBef>
                          <a:spcPts val="0"/>
                        </a:spcBef>
                        <a:spcAft>
                          <a:spcPts val="0"/>
                        </a:spcAft>
                      </a:pPr>
                      <a:r>
                        <a:rPr lang="en-US" sz="1200">
                          <a:solidFill>
                            <a:schemeClr val="bg1"/>
                          </a:solidFill>
                          <a:effectLst/>
                        </a:rPr>
                        <a:t>STD-004-CPP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1262784"/>
                  </a:ext>
                </a:extLst>
              </a:tr>
              <a:tr h="173889">
                <a:tc>
                  <a:txBody>
                    <a:bodyPr/>
                    <a:lstStyle/>
                    <a:p>
                      <a:pPr marL="0" marR="0">
                        <a:spcBef>
                          <a:spcPts val="0"/>
                        </a:spcBef>
                        <a:spcAft>
                          <a:spcPts val="0"/>
                        </a:spcAft>
                      </a:pPr>
                      <a:r>
                        <a:rPr lang="en-US" sz="1200">
                          <a:solidFill>
                            <a:schemeClr val="bg1"/>
                          </a:solidFill>
                          <a:effectLst/>
                        </a:rPr>
                        <a:t>STD-005-CPP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79918399"/>
                  </a:ext>
                </a:extLst>
              </a:tr>
              <a:tr h="173889">
                <a:tc>
                  <a:txBody>
                    <a:bodyPr/>
                    <a:lstStyle/>
                    <a:p>
                      <a:pPr marL="0" marR="0">
                        <a:spcBef>
                          <a:spcPts val="0"/>
                        </a:spcBef>
                        <a:spcAft>
                          <a:spcPts val="0"/>
                        </a:spcAft>
                      </a:pPr>
                      <a:r>
                        <a:rPr lang="en-US" sz="1200">
                          <a:solidFill>
                            <a:schemeClr val="bg1"/>
                          </a:solidFill>
                          <a:effectLst/>
                        </a:rPr>
                        <a:t>STD-006-CPP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1</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501442821"/>
                  </a:ext>
                </a:extLst>
              </a:tr>
              <a:tr h="173889">
                <a:tc>
                  <a:txBody>
                    <a:bodyPr/>
                    <a:lstStyle/>
                    <a:p>
                      <a:pPr marL="0" marR="0">
                        <a:spcBef>
                          <a:spcPts val="0"/>
                        </a:spcBef>
                        <a:spcAft>
                          <a:spcPts val="0"/>
                        </a:spcAft>
                      </a:pPr>
                      <a:r>
                        <a:rPr lang="en-US" sz="1200">
                          <a:solidFill>
                            <a:schemeClr val="bg1"/>
                          </a:solidFill>
                          <a:effectLst/>
                        </a:rPr>
                        <a:t>STD-007-CPP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9880646"/>
                  </a:ext>
                </a:extLst>
              </a:tr>
              <a:tr h="173889">
                <a:tc>
                  <a:txBody>
                    <a:bodyPr/>
                    <a:lstStyle/>
                    <a:p>
                      <a:pPr marL="0" marR="0">
                        <a:spcBef>
                          <a:spcPts val="0"/>
                        </a:spcBef>
                        <a:spcAft>
                          <a:spcPts val="0"/>
                        </a:spcAft>
                      </a:pPr>
                      <a:r>
                        <a:rPr lang="en-US" sz="1200">
                          <a:solidFill>
                            <a:schemeClr val="bg1"/>
                          </a:solidFill>
                          <a:effectLst/>
                        </a:rPr>
                        <a:t>STD-008-CPP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57293033"/>
                  </a:ext>
                </a:extLst>
              </a:tr>
              <a:tr h="173889">
                <a:tc>
                  <a:txBody>
                    <a:bodyPr/>
                    <a:lstStyle/>
                    <a:p>
                      <a:pPr marL="0" marR="0">
                        <a:spcBef>
                          <a:spcPts val="0"/>
                        </a:spcBef>
                        <a:spcAft>
                          <a:spcPts val="0"/>
                        </a:spcAft>
                      </a:pPr>
                      <a:r>
                        <a:rPr lang="en-US" sz="1200">
                          <a:solidFill>
                            <a:schemeClr val="bg1"/>
                          </a:solidFill>
                          <a:effectLst/>
                        </a:rPr>
                        <a:t>STD-009-CPP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64185800"/>
                  </a:ext>
                </a:extLst>
              </a:tr>
              <a:tr h="173889">
                <a:tc>
                  <a:txBody>
                    <a:bodyPr/>
                    <a:lstStyle/>
                    <a:p>
                      <a:pPr marL="0" marR="0">
                        <a:spcBef>
                          <a:spcPts val="0"/>
                        </a:spcBef>
                        <a:spcAft>
                          <a:spcPts val="0"/>
                        </a:spcAft>
                      </a:pPr>
                      <a:r>
                        <a:rPr lang="en-US" sz="1200">
                          <a:solidFill>
                            <a:schemeClr val="bg1"/>
                          </a:solidFill>
                          <a:effectLst/>
                        </a:rPr>
                        <a:t>STD-010-CPP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4</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12444618"/>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908"/>
    </mc:Choice>
    <mc:Fallback xmlns="">
      <p:transition spd="slow" advTm="18908"/>
    </mc:Fallback>
  </mc:AlternateContent>
  <p:extLst>
    <p:ext uri="{E180D4A7-C9FB-4DFB-919C-405C955672EB}">
      <p14:showEvtLst xmlns:p14="http://schemas.microsoft.com/office/powerpoint/2010/main">
        <p14:playEvt time="280" objId="3"/>
        <p14:stopEvt time="17326" objId="3"/>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000"/>
              <a:buChar char="•"/>
            </a:pPr>
            <a:r>
              <a:rPr lang="en-US" sz="2000" dirty="0"/>
              <a:t>Encryption</a:t>
            </a:r>
          </a:p>
          <a:p>
            <a:pPr marL="228600" lvl="0" indent="-228600" algn="l" rtl="0">
              <a:lnSpc>
                <a:spcPct val="90000"/>
              </a:lnSpc>
              <a:spcBef>
                <a:spcPts val="0"/>
              </a:spcBef>
              <a:spcAft>
                <a:spcPts val="0"/>
              </a:spcAft>
              <a:buClr>
                <a:schemeClr val="lt1"/>
              </a:buClr>
              <a:buSzPts val="2000"/>
              <a:buChar char="•"/>
            </a:pPr>
            <a:endParaRPr lang="en-US" sz="2000" dirty="0"/>
          </a:p>
          <a:p>
            <a:pPr marL="800100" lvl="1">
              <a:spcBef>
                <a:spcPts val="0"/>
              </a:spcBef>
              <a:buSzPts val="2000"/>
              <a:buFont typeface="Wingdings" panose="05000000000000000000" pitchFamily="2" charset="2"/>
              <a:buChar char="Ø"/>
            </a:pPr>
            <a:r>
              <a:rPr lang="en-US" sz="1800" dirty="0"/>
              <a:t>Flight - </a:t>
            </a:r>
            <a:r>
              <a:rPr lang="en-US" sz="1800" dirty="0">
                <a:effectLst/>
                <a:latin typeface="Calibri" panose="020F0502020204030204" pitchFamily="34" charset="0"/>
                <a:ea typeface="Calibri" panose="020F0502020204030204" pitchFamily="34" charset="0"/>
              </a:rPr>
              <a:t>An encryption at flight is when data is encrypted while being transmitted. The data may not be encrypted while its being stored and/or being used, but the data will become encrypted as its being transferred to another storage location. This encryption protects sensitive data of an entity even if the data is intercepted by an outside source because the data will also be encrypted without the proper key. These encryptions are helpful when employees and/or users are allowed to telecommute or mobile work from the office.</a:t>
            </a:r>
            <a:endParaRPr lang="en-US" sz="1800" dirty="0"/>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r>
              <a:rPr lang="en-US" sz="1800" dirty="0"/>
              <a:t>At Rest - </a:t>
            </a:r>
            <a:r>
              <a:rPr lang="en-US" sz="1800" dirty="0">
                <a:effectLst/>
                <a:latin typeface="Calibri" panose="020F0502020204030204" pitchFamily="34" charset="0"/>
                <a:ea typeface="Calibri" panose="020F0502020204030204" pitchFamily="34" charset="0"/>
              </a:rPr>
              <a:t>An encryption in rest is when data is encrypted while it is being stored. The data is accessible, but the encryption prevents the data from being readable without a proper key. This encryption allows a company and/or government to stay protected and have additional defenses against  any in-person crimes such as theft of device or thumb drives with sensitive data on it. </a:t>
            </a:r>
            <a:endParaRPr lang="en-US" sz="1800" dirty="0"/>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r>
              <a:rPr lang="en-US" sz="1800" dirty="0"/>
              <a:t>In Use - </a:t>
            </a:r>
            <a:r>
              <a:rPr lang="en-US" sz="1800" dirty="0">
                <a:effectLst/>
                <a:latin typeface="Calibri" panose="020F0502020204030204" pitchFamily="34" charset="0"/>
                <a:ea typeface="Calibri" panose="020F0502020204030204" pitchFamily="34" charset="0"/>
              </a:rPr>
              <a:t>An encryption in use is when data is encrypted while being used and gives certain users certain access to the data depending on an employee’s security level. This encryption protects the business or government’s databases by creating layers of security to separate user activity from employees. These encryptions prevent new or lower security level employees from gaining total access to the data in the system. </a:t>
            </a:r>
            <a:endParaRPr sz="18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0037"/>
    </mc:Choice>
    <mc:Fallback xmlns="">
      <p:transition spd="slow" advTm="80037"/>
    </mc:Fallback>
  </mc:AlternateContent>
  <p:extLst>
    <p:ext uri="{E180D4A7-C9FB-4DFB-919C-405C955672EB}">
      <p14:showEvtLst xmlns:p14="http://schemas.microsoft.com/office/powerpoint/2010/main">
        <p14:playEvt time="272" objId="2"/>
        <p14:stopEvt time="79569"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400"/>
              <a:buChar char="•"/>
            </a:pPr>
            <a:r>
              <a:rPr lang="en-US" sz="2400" dirty="0"/>
              <a:t>Policies</a:t>
            </a:r>
          </a:p>
          <a:p>
            <a:pPr marL="0" lvl="0" indent="0" algn="l" rtl="0">
              <a:lnSpc>
                <a:spcPct val="90000"/>
              </a:lnSpc>
              <a:spcBef>
                <a:spcPts val="0"/>
              </a:spcBef>
              <a:spcAft>
                <a:spcPts val="0"/>
              </a:spcAft>
              <a:buClr>
                <a:schemeClr val="lt1"/>
              </a:buClr>
              <a:buSzPts val="2400"/>
              <a:buNone/>
            </a:pPr>
            <a:endParaRPr lang="en-US" sz="2400" dirty="0"/>
          </a:p>
          <a:p>
            <a:pPr marL="800100" lvl="1">
              <a:spcBef>
                <a:spcPts val="0"/>
              </a:spcBef>
              <a:buSzPts val="2400"/>
              <a:buFont typeface="Wingdings" panose="05000000000000000000" pitchFamily="2" charset="2"/>
              <a:buChar char="Ø"/>
            </a:pPr>
            <a:r>
              <a:rPr lang="en-US" sz="2000" dirty="0"/>
              <a:t>Authentication - </a:t>
            </a:r>
            <a:r>
              <a:rPr lang="en-US" sz="1800" dirty="0">
                <a:effectLst/>
                <a:latin typeface="Calibri" panose="020F0502020204030204" pitchFamily="34" charset="0"/>
                <a:ea typeface="Calibri" panose="020F0502020204030204" pitchFamily="34" charset="0"/>
              </a:rPr>
              <a:t>Authentication uses User Logins, passcodes, possible secure networks, and other security features such as fingerprint scanning and two-feature identification depending on the security level for certain users.</a:t>
            </a:r>
            <a:endParaRPr lang="en-US" sz="2000" dirty="0"/>
          </a:p>
          <a:p>
            <a:pPr marL="457200" lvl="1" indent="0">
              <a:spcBef>
                <a:spcPts val="0"/>
              </a:spcBef>
              <a:buSzPts val="2400"/>
              <a:buNone/>
            </a:pPr>
            <a:endParaRPr lang="en-US" dirty="0"/>
          </a:p>
          <a:p>
            <a:pPr marL="800100" lvl="1">
              <a:spcBef>
                <a:spcPts val="0"/>
              </a:spcBef>
              <a:buSzPts val="2400"/>
              <a:buFont typeface="Wingdings" panose="05000000000000000000" pitchFamily="2" charset="2"/>
              <a:buChar char="Ø"/>
            </a:pPr>
            <a:r>
              <a:rPr lang="en-US" sz="2000" dirty="0"/>
              <a:t>Authorization - </a:t>
            </a:r>
            <a:r>
              <a:rPr lang="en-US" sz="1800" dirty="0">
                <a:effectLst/>
                <a:latin typeface="Calibri" panose="020F0502020204030204" pitchFamily="34" charset="0"/>
                <a:ea typeface="Calibri" panose="020F0502020204030204" pitchFamily="34" charset="0"/>
              </a:rPr>
              <a:t>Authorization uses the authentication features to identify the level of security access given to a certain user. The security level allows the user to have admin credentials in order to gain access to databases, files, and employee records. An admin user can make changes to databases and files. Also, admin users also are given the ability to add new users to have access to certain files in the system. </a:t>
            </a:r>
            <a:endParaRPr lang="en-US" sz="2000" dirty="0"/>
          </a:p>
          <a:p>
            <a:pPr marL="800100" lvl="1">
              <a:spcBef>
                <a:spcPts val="0"/>
              </a:spcBef>
              <a:buSzPts val="2400"/>
              <a:buFont typeface="Wingdings" panose="05000000000000000000" pitchFamily="2" charset="2"/>
              <a:buChar char="Ø"/>
            </a:pPr>
            <a:endParaRPr lang="en-US" dirty="0"/>
          </a:p>
          <a:p>
            <a:pPr marL="800100" lvl="1">
              <a:spcBef>
                <a:spcPts val="0"/>
              </a:spcBef>
              <a:buSzPts val="2400"/>
              <a:buFont typeface="Wingdings" panose="05000000000000000000" pitchFamily="2" charset="2"/>
              <a:buChar char="Ø"/>
            </a:pPr>
            <a:endParaRPr lang="en-US" dirty="0"/>
          </a:p>
          <a:p>
            <a:pPr marL="800100" lvl="1">
              <a:spcBef>
                <a:spcPts val="0"/>
              </a:spcBef>
              <a:buSzPts val="2400"/>
              <a:buFont typeface="Wingdings" panose="05000000000000000000" pitchFamily="2" charset="2"/>
              <a:buChar char="Ø"/>
            </a:pPr>
            <a:r>
              <a:rPr lang="en-US" sz="2000" dirty="0"/>
              <a:t>Accounting - </a:t>
            </a:r>
            <a:r>
              <a:rPr lang="en-US" sz="1800" dirty="0">
                <a:effectLst/>
                <a:latin typeface="Calibri" panose="020F0502020204030204" pitchFamily="34" charset="0"/>
                <a:ea typeface="Calibri" panose="020F0502020204030204" pitchFamily="34" charset="0"/>
              </a:rPr>
              <a:t>Accounting uses the features from authentication and authorization to keep records on when data has been changed in a system and who made these changes. There are also certain systems that require a user to make a comment explaining why a user made certain changes to a system. These comments are created for both security reasons and future assistance. These defenses work together in order to give a system a multi-layer defense by the features relying on each other.</a:t>
            </a:r>
            <a:endParaRPr lang="en-US" dirty="0"/>
          </a:p>
          <a:p>
            <a:pPr marL="800100" lvl="1">
              <a:spcBef>
                <a:spcPts val="0"/>
              </a:spcBef>
              <a:buSzPts val="2400"/>
              <a:buFont typeface="Wingdings" panose="05000000000000000000" pitchFamily="2" charset="2"/>
              <a:buChar char="Ø"/>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1678"/>
    </mc:Choice>
    <mc:Fallback xmlns="">
      <p:transition spd="slow" advTm="81678"/>
    </mc:Fallback>
  </mc:AlternateContent>
  <p:extLst>
    <p:ext uri="{E180D4A7-C9FB-4DFB-919C-405C955672EB}">
      <p14:showEvtLst xmlns:p14="http://schemas.microsoft.com/office/powerpoint/2010/main">
        <p14:playEvt time="249" objId="2"/>
        <p14:stopEvt time="80636"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95943" y="764373"/>
            <a:ext cx="11996057"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#1: </a:t>
            </a:r>
            <a:r>
              <a:rPr lang="en-US" sz="2500" dirty="0"/>
              <a:t>Is Capacity Greater than or Equal to size for entries?</a:t>
            </a:r>
            <a:endParaRPr sz="25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67FA4F1B-98D0-4D43-8BDB-05E61E9624FF}"/>
              </a:ext>
            </a:extLst>
          </p:cNvPr>
          <p:cNvPicPr>
            <a:picLocks noChangeAspect="1"/>
          </p:cNvPicPr>
          <p:nvPr/>
        </p:nvPicPr>
        <p:blipFill>
          <a:blip r:embed="rId5"/>
          <a:stretch>
            <a:fillRect/>
          </a:stretch>
        </p:blipFill>
        <p:spPr>
          <a:xfrm>
            <a:off x="1860096" y="2768178"/>
            <a:ext cx="8210550" cy="30384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490"/>
    </mc:Choice>
    <mc:Fallback xmlns="">
      <p:transition spd="slow" advTm="14490"/>
    </mc:Fallback>
  </mc:AlternateContent>
  <p:extLst>
    <p:ext uri="{E180D4A7-C9FB-4DFB-919C-405C955672EB}">
      <p14:showEvtLst xmlns:p14="http://schemas.microsoft.com/office/powerpoint/2010/main">
        <p14:playEvt time="261" objId="6"/>
        <p14:stopEvt time="12775" objId="6"/>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A961-7950-45C7-8A7D-AB168615DC2F}"/>
              </a:ext>
            </a:extLst>
          </p:cNvPr>
          <p:cNvSpPr>
            <a:spLocks noGrp="1"/>
          </p:cNvSpPr>
          <p:nvPr>
            <p:ph type="title"/>
          </p:nvPr>
        </p:nvSpPr>
        <p:spPr>
          <a:xfrm>
            <a:off x="746449" y="764373"/>
            <a:ext cx="10759751" cy="1293028"/>
          </a:xfrm>
        </p:spPr>
        <p:txBody>
          <a:bodyPr/>
          <a:lstStyle/>
          <a:p>
            <a:r>
              <a:rPr lang="en-US" dirty="0"/>
              <a:t>Unit Testing #2: </a:t>
            </a:r>
            <a:r>
              <a:rPr lang="en-US" sz="2500" dirty="0"/>
              <a:t>Does resizing increase collection?</a:t>
            </a:r>
          </a:p>
        </p:txBody>
      </p:sp>
      <p:pic>
        <p:nvPicPr>
          <p:cNvPr id="5" name="Picture 4">
            <a:extLst>
              <a:ext uri="{FF2B5EF4-FFF2-40B4-BE49-F238E27FC236}">
                <a16:creationId xmlns:a16="http://schemas.microsoft.com/office/drawing/2014/main" id="{73E9DC39-2056-41CD-B5A6-21CFA087DC45}"/>
              </a:ext>
            </a:extLst>
          </p:cNvPr>
          <p:cNvPicPr>
            <a:picLocks noChangeAspect="1"/>
          </p:cNvPicPr>
          <p:nvPr/>
        </p:nvPicPr>
        <p:blipFill>
          <a:blip r:embed="rId2"/>
          <a:stretch>
            <a:fillRect/>
          </a:stretch>
        </p:blipFill>
        <p:spPr>
          <a:xfrm>
            <a:off x="2952750" y="2685369"/>
            <a:ext cx="6286500" cy="2924175"/>
          </a:xfrm>
          <a:prstGeom prst="rect">
            <a:avLst/>
          </a:prstGeom>
        </p:spPr>
      </p:pic>
    </p:spTree>
    <p:extLst>
      <p:ext uri="{BB962C8B-B14F-4D97-AF65-F5344CB8AC3E}">
        <p14:creationId xmlns:p14="http://schemas.microsoft.com/office/powerpoint/2010/main" val="3910691656"/>
      </p:ext>
    </p:extLst>
  </p:cSld>
  <p:clrMapOvr>
    <a:masterClrMapping/>
  </p:clrMapOvr>
  <mc:AlternateContent xmlns:mc="http://schemas.openxmlformats.org/markup-compatibility/2006" xmlns:p14="http://schemas.microsoft.com/office/powerpoint/2010/main">
    <mc:Choice Requires="p14">
      <p:transition spd="slow" p14:dur="2000" advTm="9135"/>
    </mc:Choice>
    <mc:Fallback xmlns="">
      <p:transition spd="slow" advTm="9135"/>
    </mc:Fallback>
  </mc:AlternateContent>
  <p:extLst>
    <p:ext uri="{E180D4A7-C9FB-4DFB-919C-405C955672EB}">
      <p14:showEvtLst xmlns:p14="http://schemas.microsoft.com/office/powerpoint/2010/main">
        <p14:playEvt time="268" objId="6"/>
        <p14:stopEvt time="5745" objId="6"/>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0.9"/>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microsoft.com/office/infopath/2007/PartnerControls"/>
    <ds:schemaRef ds:uri="http://schemas.openxmlformats.org/package/2006/metadata/core-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430</TotalTime>
  <Words>1208</Words>
  <Application>Microsoft Macintosh PowerPoint</Application>
  <PresentationFormat>Widescreen</PresentationFormat>
  <Paragraphs>163</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Century Gothic</vt:lpstr>
      <vt:lpstr>Calibri</vt:lpstr>
      <vt:lpstr>Arial</vt:lpstr>
      <vt:lpstr>Wingdings</vt:lpstr>
      <vt:lpstr>Segoe UI</vt:lpstr>
      <vt:lpstr>Vapor Trail</vt:lpstr>
      <vt:lpstr>Green Pace</vt:lpstr>
      <vt:lpstr>OVERVIEW: DEFENSE IN DEPTH</vt:lpstr>
      <vt:lpstr>THREATS MATRIX</vt:lpstr>
      <vt:lpstr>10 PRINCIPLES</vt:lpstr>
      <vt:lpstr>CODING STANDARDS</vt:lpstr>
      <vt:lpstr>ENCRYPTION POLICIES</vt:lpstr>
      <vt:lpstr>TRIPLE-A POLICIES</vt:lpstr>
      <vt:lpstr>Unit Testing #1: Is Capacity Greater than or Equal to size for entries?</vt:lpstr>
      <vt:lpstr>Unit Testing #2: Does resizing increase collection?</vt:lpstr>
      <vt:lpstr>Unit Testing #3: Does resizing decrease collection?</vt:lpstr>
      <vt:lpstr>Unit Testing #4: Is max size greater than or equal for entries? </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Shafiq, Talha</cp:lastModifiedBy>
  <cp:revision>8</cp:revision>
  <dcterms:created xsi:type="dcterms:W3CDTF">2020-08-19T17:59:24Z</dcterms:created>
  <dcterms:modified xsi:type="dcterms:W3CDTF">2022-06-22T20:24:35Z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