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73EE7D-BD6A-FDD0-EB58-B766E92740F2}" v="87" dt="2024-03-05T19:12:52.230"/>
    <p1510:client id="{B2F7A372-F291-44FC-DC5E-60693F332D9E}" v="6" dt="2024-03-05T16:47:43.414"/>
    <p1510:client id="{C2D68F17-0B50-69A8-7BEE-5A56640838AD}" v="4" dt="2024-03-04T17:40:40.138"/>
    <p1510:client id="{DDE5A68A-EB40-9FD6-D2D3-2BD5393C1F23}" v="9" dt="2024-03-05T18:42:52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73CBEA-1DA5-4E30-A6CC-DBC512DE23A7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C6756A-5250-4ED7-82D8-16E094F7DFDF}">
      <dgm:prSet/>
      <dgm:spPr/>
      <dgm:t>
        <a:bodyPr/>
        <a:lstStyle/>
        <a:p>
          <a:pPr rtl="0"/>
          <a:r>
            <a:rPr lang="en-US"/>
            <a:t>The goal of this project was to </a:t>
          </a:r>
          <a:r>
            <a:rPr lang="en-US">
              <a:latin typeface="Goudy Old Style"/>
            </a:rPr>
            <a:t>give end users the ability track their finances on a month basis</a:t>
          </a:r>
          <a:endParaRPr lang="en-US"/>
        </a:p>
      </dgm:t>
    </dgm:pt>
    <dgm:pt modelId="{2B551C40-4D3D-42B0-B9E8-541FFAD3BE93}" type="parTrans" cxnId="{59071C83-DCCA-4BAE-96F1-21E9DEF5E7E1}">
      <dgm:prSet/>
      <dgm:spPr/>
      <dgm:t>
        <a:bodyPr/>
        <a:lstStyle/>
        <a:p>
          <a:endParaRPr lang="en-US"/>
        </a:p>
      </dgm:t>
    </dgm:pt>
    <dgm:pt modelId="{4F5CEF32-BDF4-4784-9E63-D57D634A3F87}" type="sibTrans" cxnId="{59071C83-DCCA-4BAE-96F1-21E9DEF5E7E1}">
      <dgm:prSet/>
      <dgm:spPr/>
      <dgm:t>
        <a:bodyPr/>
        <a:lstStyle/>
        <a:p>
          <a:endParaRPr lang="en-US"/>
        </a:p>
      </dgm:t>
    </dgm:pt>
    <dgm:pt modelId="{A2882098-5410-4A8A-ADF0-496376BBA609}">
      <dgm:prSet/>
      <dgm:spPr/>
      <dgm:t>
        <a:bodyPr/>
        <a:lstStyle/>
        <a:p>
          <a:r>
            <a:rPr lang="en-US"/>
            <a:t>Clients should have ease of access for all these operations and not worry about the behind the scenes.</a:t>
          </a:r>
        </a:p>
      </dgm:t>
    </dgm:pt>
    <dgm:pt modelId="{34689005-6870-472F-96EF-2658417CF085}" type="parTrans" cxnId="{1FAD42EF-A3D6-4496-8D21-7AE048867B80}">
      <dgm:prSet/>
      <dgm:spPr/>
      <dgm:t>
        <a:bodyPr/>
        <a:lstStyle/>
        <a:p>
          <a:endParaRPr lang="en-US"/>
        </a:p>
      </dgm:t>
    </dgm:pt>
    <dgm:pt modelId="{5CCF05B4-1E23-42AA-A51D-20DB76393041}" type="sibTrans" cxnId="{1FAD42EF-A3D6-4496-8D21-7AE048867B80}">
      <dgm:prSet/>
      <dgm:spPr/>
      <dgm:t>
        <a:bodyPr/>
        <a:lstStyle/>
        <a:p>
          <a:endParaRPr lang="en-US"/>
        </a:p>
      </dgm:t>
    </dgm:pt>
    <dgm:pt modelId="{823F4F73-27A0-470F-94D5-26627F22B8A5}">
      <dgm:prSet/>
      <dgm:spPr/>
      <dgm:t>
        <a:bodyPr/>
        <a:lstStyle/>
        <a:p>
          <a:pPr rtl="0"/>
          <a:r>
            <a:rPr lang="en-US"/>
            <a:t>This project allows users to </a:t>
          </a:r>
          <a:r>
            <a:rPr lang="en-US">
              <a:latin typeface="Goudy Old Style"/>
            </a:rPr>
            <a:t>add finances to the user interface and get a chart back showing the trend in their spending </a:t>
          </a:r>
          <a:endParaRPr lang="en-US"/>
        </a:p>
      </dgm:t>
    </dgm:pt>
    <dgm:pt modelId="{9ECFA8EF-1C60-47AC-A151-DDA65D662613}" type="parTrans" cxnId="{7495102A-EF1A-44B9-B7F0-EADCE56B1F88}">
      <dgm:prSet/>
      <dgm:spPr/>
      <dgm:t>
        <a:bodyPr/>
        <a:lstStyle/>
        <a:p>
          <a:endParaRPr lang="en-US"/>
        </a:p>
      </dgm:t>
    </dgm:pt>
    <dgm:pt modelId="{4338A628-1DB5-4C5D-9A09-D7AD08FA3AF6}" type="sibTrans" cxnId="{7495102A-EF1A-44B9-B7F0-EADCE56B1F88}">
      <dgm:prSet/>
      <dgm:spPr/>
      <dgm:t>
        <a:bodyPr/>
        <a:lstStyle/>
        <a:p>
          <a:endParaRPr lang="en-US"/>
        </a:p>
      </dgm:t>
    </dgm:pt>
    <dgm:pt modelId="{CE6FB31A-D52B-4456-B6C4-84E5A7312F55}" type="pres">
      <dgm:prSet presAssocID="{AA73CBEA-1DA5-4E30-A6CC-DBC512DE23A7}" presName="outerComposite" presStyleCnt="0">
        <dgm:presLayoutVars>
          <dgm:chMax val="5"/>
          <dgm:dir/>
          <dgm:resizeHandles val="exact"/>
        </dgm:presLayoutVars>
      </dgm:prSet>
      <dgm:spPr/>
    </dgm:pt>
    <dgm:pt modelId="{FBAEF8DD-AB69-4F88-BE9E-D65EB995B2C3}" type="pres">
      <dgm:prSet presAssocID="{AA73CBEA-1DA5-4E30-A6CC-DBC512DE23A7}" presName="dummyMaxCanvas" presStyleCnt="0">
        <dgm:presLayoutVars/>
      </dgm:prSet>
      <dgm:spPr/>
    </dgm:pt>
    <dgm:pt modelId="{C6B4E26E-D872-439A-B92A-2DA2A8D4FFFF}" type="pres">
      <dgm:prSet presAssocID="{AA73CBEA-1DA5-4E30-A6CC-DBC512DE23A7}" presName="ThreeNodes_1" presStyleLbl="node1" presStyleIdx="0" presStyleCnt="3">
        <dgm:presLayoutVars>
          <dgm:bulletEnabled val="1"/>
        </dgm:presLayoutVars>
      </dgm:prSet>
      <dgm:spPr/>
    </dgm:pt>
    <dgm:pt modelId="{B91FB271-8578-4974-A294-B478CD1A97C7}" type="pres">
      <dgm:prSet presAssocID="{AA73CBEA-1DA5-4E30-A6CC-DBC512DE23A7}" presName="ThreeNodes_2" presStyleLbl="node1" presStyleIdx="1" presStyleCnt="3">
        <dgm:presLayoutVars>
          <dgm:bulletEnabled val="1"/>
        </dgm:presLayoutVars>
      </dgm:prSet>
      <dgm:spPr/>
    </dgm:pt>
    <dgm:pt modelId="{A3128F7C-3644-45DB-BD69-BC5C2FE39C77}" type="pres">
      <dgm:prSet presAssocID="{AA73CBEA-1DA5-4E30-A6CC-DBC512DE23A7}" presName="ThreeNodes_3" presStyleLbl="node1" presStyleIdx="2" presStyleCnt="3">
        <dgm:presLayoutVars>
          <dgm:bulletEnabled val="1"/>
        </dgm:presLayoutVars>
      </dgm:prSet>
      <dgm:spPr/>
    </dgm:pt>
    <dgm:pt modelId="{E2DFFE17-D102-463A-8739-0A6C2A705DC9}" type="pres">
      <dgm:prSet presAssocID="{AA73CBEA-1DA5-4E30-A6CC-DBC512DE23A7}" presName="ThreeConn_1-2" presStyleLbl="fgAccFollowNode1" presStyleIdx="0" presStyleCnt="2">
        <dgm:presLayoutVars>
          <dgm:bulletEnabled val="1"/>
        </dgm:presLayoutVars>
      </dgm:prSet>
      <dgm:spPr/>
    </dgm:pt>
    <dgm:pt modelId="{4B0B75B2-65BB-4544-A97A-AB30E5E299C7}" type="pres">
      <dgm:prSet presAssocID="{AA73CBEA-1DA5-4E30-A6CC-DBC512DE23A7}" presName="ThreeConn_2-3" presStyleLbl="fgAccFollowNode1" presStyleIdx="1" presStyleCnt="2">
        <dgm:presLayoutVars>
          <dgm:bulletEnabled val="1"/>
        </dgm:presLayoutVars>
      </dgm:prSet>
      <dgm:spPr/>
    </dgm:pt>
    <dgm:pt modelId="{B9057C69-B4A0-4ED3-96A9-2FE8A4CD2D58}" type="pres">
      <dgm:prSet presAssocID="{AA73CBEA-1DA5-4E30-A6CC-DBC512DE23A7}" presName="ThreeNodes_1_text" presStyleLbl="node1" presStyleIdx="2" presStyleCnt="3">
        <dgm:presLayoutVars>
          <dgm:bulletEnabled val="1"/>
        </dgm:presLayoutVars>
      </dgm:prSet>
      <dgm:spPr/>
    </dgm:pt>
    <dgm:pt modelId="{ACD844D1-19CE-4AFA-9B36-1B6CF21F50AB}" type="pres">
      <dgm:prSet presAssocID="{AA73CBEA-1DA5-4E30-A6CC-DBC512DE23A7}" presName="ThreeNodes_2_text" presStyleLbl="node1" presStyleIdx="2" presStyleCnt="3">
        <dgm:presLayoutVars>
          <dgm:bulletEnabled val="1"/>
        </dgm:presLayoutVars>
      </dgm:prSet>
      <dgm:spPr/>
    </dgm:pt>
    <dgm:pt modelId="{6302D3F4-ACC0-452C-866B-D1279ED44ECE}" type="pres">
      <dgm:prSet presAssocID="{AA73CBEA-1DA5-4E30-A6CC-DBC512DE23A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D577616-1763-4B41-A1E9-561F1E2A308C}" type="presOf" srcId="{4F5CEF32-BDF4-4784-9E63-D57D634A3F87}" destId="{E2DFFE17-D102-463A-8739-0A6C2A705DC9}" srcOrd="0" destOrd="0" presId="urn:microsoft.com/office/officeart/2005/8/layout/vProcess5"/>
    <dgm:cxn modelId="{BBE0B322-048D-49A8-97F1-330FAEFB6540}" type="presOf" srcId="{0AC6756A-5250-4ED7-82D8-16E094F7DFDF}" destId="{C6B4E26E-D872-439A-B92A-2DA2A8D4FFFF}" srcOrd="0" destOrd="0" presId="urn:microsoft.com/office/officeart/2005/8/layout/vProcess5"/>
    <dgm:cxn modelId="{7495102A-EF1A-44B9-B7F0-EADCE56B1F88}" srcId="{AA73CBEA-1DA5-4E30-A6CC-DBC512DE23A7}" destId="{823F4F73-27A0-470F-94D5-26627F22B8A5}" srcOrd="2" destOrd="0" parTransId="{9ECFA8EF-1C60-47AC-A151-DDA65D662613}" sibTransId="{4338A628-1DB5-4C5D-9A09-D7AD08FA3AF6}"/>
    <dgm:cxn modelId="{C44AF748-C594-4F2B-BD9C-991E302653B2}" type="presOf" srcId="{823F4F73-27A0-470F-94D5-26627F22B8A5}" destId="{A3128F7C-3644-45DB-BD69-BC5C2FE39C77}" srcOrd="0" destOrd="0" presId="urn:microsoft.com/office/officeart/2005/8/layout/vProcess5"/>
    <dgm:cxn modelId="{26D2D56B-3553-4069-A8EB-59183C8B6A2C}" type="presOf" srcId="{5CCF05B4-1E23-42AA-A51D-20DB76393041}" destId="{4B0B75B2-65BB-4544-A97A-AB30E5E299C7}" srcOrd="0" destOrd="0" presId="urn:microsoft.com/office/officeart/2005/8/layout/vProcess5"/>
    <dgm:cxn modelId="{43E8BE82-1355-4B95-8E33-CB55C4426BB1}" type="presOf" srcId="{A2882098-5410-4A8A-ADF0-496376BBA609}" destId="{B91FB271-8578-4974-A294-B478CD1A97C7}" srcOrd="0" destOrd="0" presId="urn:microsoft.com/office/officeart/2005/8/layout/vProcess5"/>
    <dgm:cxn modelId="{59071C83-DCCA-4BAE-96F1-21E9DEF5E7E1}" srcId="{AA73CBEA-1DA5-4E30-A6CC-DBC512DE23A7}" destId="{0AC6756A-5250-4ED7-82D8-16E094F7DFDF}" srcOrd="0" destOrd="0" parTransId="{2B551C40-4D3D-42B0-B9E8-541FFAD3BE93}" sibTransId="{4F5CEF32-BDF4-4784-9E63-D57D634A3F87}"/>
    <dgm:cxn modelId="{1D4FCD94-72FD-4A20-8FE4-90EA97F189FB}" type="presOf" srcId="{823F4F73-27A0-470F-94D5-26627F22B8A5}" destId="{6302D3F4-ACC0-452C-866B-D1279ED44ECE}" srcOrd="1" destOrd="0" presId="urn:microsoft.com/office/officeart/2005/8/layout/vProcess5"/>
    <dgm:cxn modelId="{1FAD42EF-A3D6-4496-8D21-7AE048867B80}" srcId="{AA73CBEA-1DA5-4E30-A6CC-DBC512DE23A7}" destId="{A2882098-5410-4A8A-ADF0-496376BBA609}" srcOrd="1" destOrd="0" parTransId="{34689005-6870-472F-96EF-2658417CF085}" sibTransId="{5CCF05B4-1E23-42AA-A51D-20DB76393041}"/>
    <dgm:cxn modelId="{A59865F3-F5AA-4FD0-AD0A-D6A48B99E383}" type="presOf" srcId="{A2882098-5410-4A8A-ADF0-496376BBA609}" destId="{ACD844D1-19CE-4AFA-9B36-1B6CF21F50AB}" srcOrd="1" destOrd="0" presId="urn:microsoft.com/office/officeart/2005/8/layout/vProcess5"/>
    <dgm:cxn modelId="{416E77FD-9D4F-4F66-A65C-D247FC25732C}" type="presOf" srcId="{AA73CBEA-1DA5-4E30-A6CC-DBC512DE23A7}" destId="{CE6FB31A-D52B-4456-B6C4-84E5A7312F55}" srcOrd="0" destOrd="0" presId="urn:microsoft.com/office/officeart/2005/8/layout/vProcess5"/>
    <dgm:cxn modelId="{32ACCEFE-A5EF-4EC4-850C-3FEBFA650C97}" type="presOf" srcId="{0AC6756A-5250-4ED7-82D8-16E094F7DFDF}" destId="{B9057C69-B4A0-4ED3-96A9-2FE8A4CD2D58}" srcOrd="1" destOrd="0" presId="urn:microsoft.com/office/officeart/2005/8/layout/vProcess5"/>
    <dgm:cxn modelId="{DBAF7B7B-F3D5-42AB-AB28-E24493632E15}" type="presParOf" srcId="{CE6FB31A-D52B-4456-B6C4-84E5A7312F55}" destId="{FBAEF8DD-AB69-4F88-BE9E-D65EB995B2C3}" srcOrd="0" destOrd="0" presId="urn:microsoft.com/office/officeart/2005/8/layout/vProcess5"/>
    <dgm:cxn modelId="{74140D53-4419-4336-8A82-C28AAD2D37D1}" type="presParOf" srcId="{CE6FB31A-D52B-4456-B6C4-84E5A7312F55}" destId="{C6B4E26E-D872-439A-B92A-2DA2A8D4FFFF}" srcOrd="1" destOrd="0" presId="urn:microsoft.com/office/officeart/2005/8/layout/vProcess5"/>
    <dgm:cxn modelId="{66D6E93C-6717-48BD-B0BD-7A98E61E658D}" type="presParOf" srcId="{CE6FB31A-D52B-4456-B6C4-84E5A7312F55}" destId="{B91FB271-8578-4974-A294-B478CD1A97C7}" srcOrd="2" destOrd="0" presId="urn:microsoft.com/office/officeart/2005/8/layout/vProcess5"/>
    <dgm:cxn modelId="{98EE603B-643D-4026-907E-D8D78B87154A}" type="presParOf" srcId="{CE6FB31A-D52B-4456-B6C4-84E5A7312F55}" destId="{A3128F7C-3644-45DB-BD69-BC5C2FE39C77}" srcOrd="3" destOrd="0" presId="urn:microsoft.com/office/officeart/2005/8/layout/vProcess5"/>
    <dgm:cxn modelId="{ECF2C9D7-8E2A-40AB-9450-DB71112D60A2}" type="presParOf" srcId="{CE6FB31A-D52B-4456-B6C4-84E5A7312F55}" destId="{E2DFFE17-D102-463A-8739-0A6C2A705DC9}" srcOrd="4" destOrd="0" presId="urn:microsoft.com/office/officeart/2005/8/layout/vProcess5"/>
    <dgm:cxn modelId="{1AFABF2A-6C32-4791-8233-2A684389ADDE}" type="presParOf" srcId="{CE6FB31A-D52B-4456-B6C4-84E5A7312F55}" destId="{4B0B75B2-65BB-4544-A97A-AB30E5E299C7}" srcOrd="5" destOrd="0" presId="urn:microsoft.com/office/officeart/2005/8/layout/vProcess5"/>
    <dgm:cxn modelId="{8148067B-74AE-4B68-A48F-2FB360E62535}" type="presParOf" srcId="{CE6FB31A-D52B-4456-B6C4-84E5A7312F55}" destId="{B9057C69-B4A0-4ED3-96A9-2FE8A4CD2D58}" srcOrd="6" destOrd="0" presId="urn:microsoft.com/office/officeart/2005/8/layout/vProcess5"/>
    <dgm:cxn modelId="{29F151B6-32FB-462C-84F8-398E92E74484}" type="presParOf" srcId="{CE6FB31A-D52B-4456-B6C4-84E5A7312F55}" destId="{ACD844D1-19CE-4AFA-9B36-1B6CF21F50AB}" srcOrd="7" destOrd="0" presId="urn:microsoft.com/office/officeart/2005/8/layout/vProcess5"/>
    <dgm:cxn modelId="{A40ECA39-36A9-476D-B9A6-3E3C811EC989}" type="presParOf" srcId="{CE6FB31A-D52B-4456-B6C4-84E5A7312F55}" destId="{6302D3F4-ACC0-452C-866B-D1279ED44EC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DC2C05-4FC6-4445-9275-49F227F03B2F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AA26715-AD78-423E-BDB5-ABF1AC69C688}">
      <dgm:prSet/>
      <dgm:spPr/>
      <dgm:t>
        <a:bodyPr/>
        <a:lstStyle/>
        <a:p>
          <a:pPr>
            <a:defRPr b="1"/>
          </a:pPr>
          <a:r>
            <a:rPr lang="en-US"/>
            <a:t>Front End: </a:t>
          </a:r>
        </a:p>
      </dgm:t>
    </dgm:pt>
    <dgm:pt modelId="{F9203361-3FD7-4F24-862E-B109646E7D1B}" type="parTrans" cxnId="{5B937C37-F0CD-4D97-A022-B8F2BBB40634}">
      <dgm:prSet/>
      <dgm:spPr/>
      <dgm:t>
        <a:bodyPr/>
        <a:lstStyle/>
        <a:p>
          <a:endParaRPr lang="en-US"/>
        </a:p>
      </dgm:t>
    </dgm:pt>
    <dgm:pt modelId="{C23AAF7D-45C3-48F1-902E-79C9362DA0A1}" type="sibTrans" cxnId="{5B937C37-F0CD-4D97-A022-B8F2BBB40634}">
      <dgm:prSet/>
      <dgm:spPr/>
      <dgm:t>
        <a:bodyPr/>
        <a:lstStyle/>
        <a:p>
          <a:endParaRPr lang="en-US"/>
        </a:p>
      </dgm:t>
    </dgm:pt>
    <dgm:pt modelId="{1676066E-7815-43CF-AFC3-CCACAE803AE5}">
      <dgm:prSet/>
      <dgm:spPr/>
      <dgm:t>
        <a:bodyPr/>
        <a:lstStyle/>
        <a:p>
          <a:pPr rtl="0"/>
          <a:r>
            <a:rPr lang="en-US"/>
            <a:t>Website:</a:t>
          </a:r>
          <a:r>
            <a:rPr lang="en-US">
              <a:latin typeface="Goudy Old Style"/>
            </a:rPr>
            <a:t> </a:t>
          </a:r>
          <a:r>
            <a:rPr lang="en-US"/>
            <a:t>Users are introduced to the Forestview team and the company's purpose. The projects tab showcases current and future projects, with downloads prompting users to accept terms</a:t>
          </a:r>
          <a:r>
            <a:rPr lang="en-US">
              <a:latin typeface="Goudy Old Style"/>
            </a:rPr>
            <a:t> &amp;</a:t>
          </a:r>
          <a:r>
            <a:rPr lang="en-US"/>
            <a:t> conditions, and technical compliance.</a:t>
          </a:r>
        </a:p>
      </dgm:t>
    </dgm:pt>
    <dgm:pt modelId="{A869154B-1C10-4719-AB67-A19ACD82F751}" type="parTrans" cxnId="{4A925D6A-60F6-4FED-9BB4-E20E867A23C2}">
      <dgm:prSet/>
      <dgm:spPr/>
      <dgm:t>
        <a:bodyPr/>
        <a:lstStyle/>
        <a:p>
          <a:endParaRPr lang="en-US"/>
        </a:p>
      </dgm:t>
    </dgm:pt>
    <dgm:pt modelId="{5C10CC07-71FB-4543-87AD-60E205DF40CE}" type="sibTrans" cxnId="{4A925D6A-60F6-4FED-9BB4-E20E867A23C2}">
      <dgm:prSet/>
      <dgm:spPr/>
      <dgm:t>
        <a:bodyPr/>
        <a:lstStyle/>
        <a:p>
          <a:endParaRPr lang="en-US"/>
        </a:p>
      </dgm:t>
    </dgm:pt>
    <dgm:pt modelId="{45555D4B-C924-401C-9E0F-4E5A0FF606C9}">
      <dgm:prSet/>
      <dgm:spPr/>
      <dgm:t>
        <a:bodyPr/>
        <a:lstStyle/>
        <a:p>
          <a:pPr rtl="0">
            <a:defRPr b="1"/>
          </a:pPr>
          <a:r>
            <a:rPr lang="en-US"/>
            <a:t>Back End: </a:t>
          </a:r>
          <a:endParaRPr lang="en-US" b="1">
            <a:latin typeface="Goudy Old Style"/>
          </a:endParaRPr>
        </a:p>
      </dgm:t>
    </dgm:pt>
    <dgm:pt modelId="{5E5D9A0B-CFD7-4D75-9B4F-C38817CC9B7F}" type="parTrans" cxnId="{019AC762-12F1-4921-A060-454B2650D84D}">
      <dgm:prSet/>
      <dgm:spPr/>
      <dgm:t>
        <a:bodyPr/>
        <a:lstStyle/>
        <a:p>
          <a:endParaRPr lang="en-US"/>
        </a:p>
      </dgm:t>
    </dgm:pt>
    <dgm:pt modelId="{A2170B7E-2C93-46A2-B143-E1E5787CACB3}" type="sibTrans" cxnId="{019AC762-12F1-4921-A060-454B2650D84D}">
      <dgm:prSet/>
      <dgm:spPr/>
      <dgm:t>
        <a:bodyPr/>
        <a:lstStyle/>
        <a:p>
          <a:endParaRPr lang="en-US"/>
        </a:p>
      </dgm:t>
    </dgm:pt>
    <dgm:pt modelId="{410C5629-E63F-4F96-8A64-6A140129729A}">
      <dgm:prSet phldr="0"/>
      <dgm:spPr/>
      <dgm:t>
        <a:bodyPr/>
        <a:lstStyle/>
        <a:p>
          <a:pPr rtl="0"/>
          <a:r>
            <a:rPr lang="en-US" b="0">
              <a:latin typeface="Goudy Old Style"/>
            </a:rPr>
            <a:t>The GUI does two things:</a:t>
          </a:r>
          <a:br>
            <a:rPr lang="en-US" b="0">
              <a:latin typeface="Goudy Old Style"/>
            </a:rPr>
          </a:br>
          <a:r>
            <a:rPr lang="en-US" b="0">
              <a:latin typeface="Goudy Old Style"/>
            </a:rPr>
            <a:t>- Accepts</a:t>
          </a:r>
          <a:r>
            <a:rPr lang="en-US">
              <a:latin typeface="Goudy Old Style"/>
            </a:rPr>
            <a:t> and stores input data</a:t>
          </a:r>
          <a:br>
            <a:rPr lang="en-US">
              <a:latin typeface="Goudy Old Style"/>
            </a:rPr>
          </a:br>
          <a:r>
            <a:rPr lang="en-US">
              <a:latin typeface="Goudy Old Style"/>
            </a:rPr>
            <a:t>- Displays input data in helpful graphs and charts</a:t>
          </a:r>
          <a:endParaRPr lang="en-US"/>
        </a:p>
      </dgm:t>
    </dgm:pt>
    <dgm:pt modelId="{FAC43B4A-4912-434D-BC4D-3A6E260357A8}" type="parTrans" cxnId="{75EE826D-F6D3-440A-A2B2-9EF47E5FAE89}">
      <dgm:prSet/>
      <dgm:spPr/>
    </dgm:pt>
    <dgm:pt modelId="{54041387-4005-4338-B094-EDE28952AFD5}" type="sibTrans" cxnId="{75EE826D-F6D3-440A-A2B2-9EF47E5FAE89}">
      <dgm:prSet/>
      <dgm:spPr/>
    </dgm:pt>
    <dgm:pt modelId="{0D018D9D-CCF9-410C-9044-DC886A4AC972}" type="pres">
      <dgm:prSet presAssocID="{AFDC2C05-4FC6-4445-9275-49F227F03B2F}" presName="Name0" presStyleCnt="0">
        <dgm:presLayoutVars>
          <dgm:dir/>
          <dgm:animLvl val="lvl"/>
          <dgm:resizeHandles val="exact"/>
        </dgm:presLayoutVars>
      </dgm:prSet>
      <dgm:spPr/>
    </dgm:pt>
    <dgm:pt modelId="{3D608513-3C79-44B1-8A6A-115CE955CCC6}" type="pres">
      <dgm:prSet presAssocID="{FAA26715-AD78-423E-BDB5-ABF1AC69C688}" presName="linNode" presStyleCnt="0"/>
      <dgm:spPr/>
    </dgm:pt>
    <dgm:pt modelId="{C27AE2F4-72F2-4AD1-8AB7-900AD7E839DF}" type="pres">
      <dgm:prSet presAssocID="{FAA26715-AD78-423E-BDB5-ABF1AC69C68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92C3676-2A1F-4E8E-96FC-8F9AC9EB093B}" type="pres">
      <dgm:prSet presAssocID="{FAA26715-AD78-423E-BDB5-ABF1AC69C688}" presName="descendantText" presStyleLbl="alignAccFollowNode1" presStyleIdx="0" presStyleCnt="2">
        <dgm:presLayoutVars>
          <dgm:bulletEnabled val="1"/>
        </dgm:presLayoutVars>
      </dgm:prSet>
      <dgm:spPr/>
    </dgm:pt>
    <dgm:pt modelId="{E9BA786C-68BF-4C56-A9AE-9633AA03773B}" type="pres">
      <dgm:prSet presAssocID="{C23AAF7D-45C3-48F1-902E-79C9362DA0A1}" presName="sp" presStyleCnt="0"/>
      <dgm:spPr/>
    </dgm:pt>
    <dgm:pt modelId="{3E92655C-3AB2-49EB-8B40-9ABD1F9F8B7B}" type="pres">
      <dgm:prSet presAssocID="{45555D4B-C924-401C-9E0F-4E5A0FF606C9}" presName="linNode" presStyleCnt="0"/>
      <dgm:spPr/>
    </dgm:pt>
    <dgm:pt modelId="{2EBBE838-A6C9-4D9A-8155-53286A5CBB91}" type="pres">
      <dgm:prSet presAssocID="{45555D4B-C924-401C-9E0F-4E5A0FF606C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4ECACAE-843D-4D6D-8438-B28538F46849}" type="pres">
      <dgm:prSet presAssocID="{45555D4B-C924-401C-9E0F-4E5A0FF606C9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8DD99C1C-0365-4930-8892-C36E3EE6416C}" type="presOf" srcId="{FAA26715-AD78-423E-BDB5-ABF1AC69C688}" destId="{C27AE2F4-72F2-4AD1-8AB7-900AD7E839DF}" srcOrd="0" destOrd="0" presId="urn:microsoft.com/office/officeart/2005/8/layout/vList5"/>
    <dgm:cxn modelId="{5B937C37-F0CD-4D97-A022-B8F2BBB40634}" srcId="{AFDC2C05-4FC6-4445-9275-49F227F03B2F}" destId="{FAA26715-AD78-423E-BDB5-ABF1AC69C688}" srcOrd="0" destOrd="0" parTransId="{F9203361-3FD7-4F24-862E-B109646E7D1B}" sibTransId="{C23AAF7D-45C3-48F1-902E-79C9362DA0A1}"/>
    <dgm:cxn modelId="{019AC762-12F1-4921-A060-454B2650D84D}" srcId="{AFDC2C05-4FC6-4445-9275-49F227F03B2F}" destId="{45555D4B-C924-401C-9E0F-4E5A0FF606C9}" srcOrd="1" destOrd="0" parTransId="{5E5D9A0B-CFD7-4D75-9B4F-C38817CC9B7F}" sibTransId="{A2170B7E-2C93-46A2-B143-E1E5787CACB3}"/>
    <dgm:cxn modelId="{4A925D6A-60F6-4FED-9BB4-E20E867A23C2}" srcId="{FAA26715-AD78-423E-BDB5-ABF1AC69C688}" destId="{1676066E-7815-43CF-AFC3-CCACAE803AE5}" srcOrd="0" destOrd="0" parTransId="{A869154B-1C10-4719-AB67-A19ACD82F751}" sibTransId="{5C10CC07-71FB-4543-87AD-60E205DF40CE}"/>
    <dgm:cxn modelId="{6178084C-0B63-4E80-92AC-04E11E03A50E}" type="presOf" srcId="{AFDC2C05-4FC6-4445-9275-49F227F03B2F}" destId="{0D018D9D-CCF9-410C-9044-DC886A4AC972}" srcOrd="0" destOrd="0" presId="urn:microsoft.com/office/officeart/2005/8/layout/vList5"/>
    <dgm:cxn modelId="{75EE826D-F6D3-440A-A2B2-9EF47E5FAE89}" srcId="{45555D4B-C924-401C-9E0F-4E5A0FF606C9}" destId="{410C5629-E63F-4F96-8A64-6A140129729A}" srcOrd="0" destOrd="0" parTransId="{FAC43B4A-4912-434D-BC4D-3A6E260357A8}" sibTransId="{54041387-4005-4338-B094-EDE28952AFD5}"/>
    <dgm:cxn modelId="{5CBF917A-0536-4F9E-B284-311ACA6E8FFE}" type="presOf" srcId="{1676066E-7815-43CF-AFC3-CCACAE803AE5}" destId="{192C3676-2A1F-4E8E-96FC-8F9AC9EB093B}" srcOrd="0" destOrd="0" presId="urn:microsoft.com/office/officeart/2005/8/layout/vList5"/>
    <dgm:cxn modelId="{56177AD8-1A2F-46AE-9478-615EEE771860}" type="presOf" srcId="{45555D4B-C924-401C-9E0F-4E5A0FF606C9}" destId="{2EBBE838-A6C9-4D9A-8155-53286A5CBB91}" srcOrd="0" destOrd="0" presId="urn:microsoft.com/office/officeart/2005/8/layout/vList5"/>
    <dgm:cxn modelId="{57400BE3-1381-451C-AFFF-AF4A78488958}" type="presOf" srcId="{410C5629-E63F-4F96-8A64-6A140129729A}" destId="{04ECACAE-843D-4D6D-8438-B28538F46849}" srcOrd="0" destOrd="0" presId="urn:microsoft.com/office/officeart/2005/8/layout/vList5"/>
    <dgm:cxn modelId="{7DDA445E-D404-4198-8152-67728D3D1291}" type="presParOf" srcId="{0D018D9D-CCF9-410C-9044-DC886A4AC972}" destId="{3D608513-3C79-44B1-8A6A-115CE955CCC6}" srcOrd="0" destOrd="0" presId="urn:microsoft.com/office/officeart/2005/8/layout/vList5"/>
    <dgm:cxn modelId="{1C2BB218-E6F0-4919-A023-548A4EA40726}" type="presParOf" srcId="{3D608513-3C79-44B1-8A6A-115CE955CCC6}" destId="{C27AE2F4-72F2-4AD1-8AB7-900AD7E839DF}" srcOrd="0" destOrd="0" presId="urn:microsoft.com/office/officeart/2005/8/layout/vList5"/>
    <dgm:cxn modelId="{7A594775-331C-421E-8416-C88813FF60E6}" type="presParOf" srcId="{3D608513-3C79-44B1-8A6A-115CE955CCC6}" destId="{192C3676-2A1F-4E8E-96FC-8F9AC9EB093B}" srcOrd="1" destOrd="0" presId="urn:microsoft.com/office/officeart/2005/8/layout/vList5"/>
    <dgm:cxn modelId="{776D0D02-AC71-43DF-AD65-9EC8C088A97C}" type="presParOf" srcId="{0D018D9D-CCF9-410C-9044-DC886A4AC972}" destId="{E9BA786C-68BF-4C56-A9AE-9633AA03773B}" srcOrd="1" destOrd="0" presId="urn:microsoft.com/office/officeart/2005/8/layout/vList5"/>
    <dgm:cxn modelId="{0B8DA60E-4F31-41E5-9720-81523402BBD5}" type="presParOf" srcId="{0D018D9D-CCF9-410C-9044-DC886A4AC972}" destId="{3E92655C-3AB2-49EB-8B40-9ABD1F9F8B7B}" srcOrd="2" destOrd="0" presId="urn:microsoft.com/office/officeart/2005/8/layout/vList5"/>
    <dgm:cxn modelId="{29E2EEB1-6753-4891-B612-6DDBD7A14969}" type="presParOf" srcId="{3E92655C-3AB2-49EB-8B40-9ABD1F9F8B7B}" destId="{2EBBE838-A6C9-4D9A-8155-53286A5CBB91}" srcOrd="0" destOrd="0" presId="urn:microsoft.com/office/officeart/2005/8/layout/vList5"/>
    <dgm:cxn modelId="{2DFF778E-4124-4425-A038-5353BD518829}" type="presParOf" srcId="{3E92655C-3AB2-49EB-8B40-9ABD1F9F8B7B}" destId="{04ECACAE-843D-4D6D-8438-B28538F468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4CC27D-6EE8-464D-9E16-4D10DBD51182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411C8B6-2808-48A0-94E9-F4C9E202AF01}">
      <dgm:prSet/>
      <dgm:spPr/>
      <dgm:t>
        <a:bodyPr/>
        <a:lstStyle/>
        <a:p>
          <a:pPr rtl="0"/>
          <a:r>
            <a:rPr lang="en-US"/>
            <a:t>Front End:</a:t>
          </a:r>
          <a:r>
            <a:rPr lang="en-US">
              <a:solidFill>
                <a:schemeClr val="tx1"/>
              </a:solidFill>
              <a:latin typeface="Goudy Old Style"/>
            </a:rPr>
            <a:t> </a:t>
          </a:r>
          <a:r>
            <a:rPr lang="en-US">
              <a:solidFill>
                <a:schemeClr val="tx1"/>
              </a:solidFill>
            </a:rPr>
            <a:t>Frequent resizing and layout changes, coupled with a challenging syntax learning curve.</a:t>
          </a:r>
        </a:p>
      </dgm:t>
    </dgm:pt>
    <dgm:pt modelId="{A46FE0A8-710E-4384-87F1-E22630ADE47C}" type="parTrans" cxnId="{ED743DD8-42A9-4264-976A-8B5E27AE91BA}">
      <dgm:prSet/>
      <dgm:spPr/>
      <dgm:t>
        <a:bodyPr/>
        <a:lstStyle/>
        <a:p>
          <a:endParaRPr lang="en-US"/>
        </a:p>
      </dgm:t>
    </dgm:pt>
    <dgm:pt modelId="{36086310-6626-401C-8B9A-ADEF24683F0D}" type="sibTrans" cxnId="{ED743DD8-42A9-4264-976A-8B5E27AE91BA}">
      <dgm:prSet/>
      <dgm:spPr/>
      <dgm:t>
        <a:bodyPr/>
        <a:lstStyle/>
        <a:p>
          <a:endParaRPr lang="en-US"/>
        </a:p>
      </dgm:t>
    </dgm:pt>
    <dgm:pt modelId="{39654A1C-2A31-4B15-A05A-9F3635744C79}">
      <dgm:prSet/>
      <dgm:spPr/>
      <dgm:t>
        <a:bodyPr/>
        <a:lstStyle/>
        <a:p>
          <a:pPr rtl="0"/>
          <a:r>
            <a:rPr lang="en-US"/>
            <a:t>Back End: The </a:t>
          </a:r>
          <a:r>
            <a:rPr lang="en-US">
              <a:latin typeface="Goudy Old Style"/>
            </a:rPr>
            <a:t>places where we had problems were trying to get turtle to display the months the expenses happened. </a:t>
          </a:r>
          <a:endParaRPr lang="en-US"/>
        </a:p>
      </dgm:t>
    </dgm:pt>
    <dgm:pt modelId="{B9E31DF8-D186-4175-80B8-851420B697D1}" type="parTrans" cxnId="{4DD7F32B-A461-4921-929C-01F9090103EB}">
      <dgm:prSet/>
      <dgm:spPr/>
      <dgm:t>
        <a:bodyPr/>
        <a:lstStyle/>
        <a:p>
          <a:endParaRPr lang="en-US"/>
        </a:p>
      </dgm:t>
    </dgm:pt>
    <dgm:pt modelId="{BA8A0BCD-38DA-4DA6-A456-F2719D4A67A8}" type="sibTrans" cxnId="{4DD7F32B-A461-4921-929C-01F9090103EB}">
      <dgm:prSet/>
      <dgm:spPr/>
      <dgm:t>
        <a:bodyPr/>
        <a:lstStyle/>
        <a:p>
          <a:endParaRPr lang="en-US"/>
        </a:p>
      </dgm:t>
    </dgm:pt>
    <dgm:pt modelId="{27B55DBF-A086-4B3D-9044-3F1848EDBF5E}" type="pres">
      <dgm:prSet presAssocID="{F44CC27D-6EE8-464D-9E16-4D10DBD511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CCE8460-FFE9-4F2D-B3E4-8A26BDA92DC4}" type="pres">
      <dgm:prSet presAssocID="{0411C8B6-2808-48A0-94E9-F4C9E202AF01}" presName="hierRoot1" presStyleCnt="0"/>
      <dgm:spPr/>
    </dgm:pt>
    <dgm:pt modelId="{6BAF30C8-E86C-4562-B97A-8D926D02A56C}" type="pres">
      <dgm:prSet presAssocID="{0411C8B6-2808-48A0-94E9-F4C9E202AF01}" presName="composite" presStyleCnt="0"/>
      <dgm:spPr/>
    </dgm:pt>
    <dgm:pt modelId="{0891B016-EFAC-490D-83FC-90859B809EEA}" type="pres">
      <dgm:prSet presAssocID="{0411C8B6-2808-48A0-94E9-F4C9E202AF01}" presName="background" presStyleLbl="node0" presStyleIdx="0" presStyleCnt="2"/>
      <dgm:spPr/>
    </dgm:pt>
    <dgm:pt modelId="{9C45FDBE-D6BD-4694-B978-18CCF93BC43A}" type="pres">
      <dgm:prSet presAssocID="{0411C8B6-2808-48A0-94E9-F4C9E202AF01}" presName="text" presStyleLbl="fgAcc0" presStyleIdx="0" presStyleCnt="2">
        <dgm:presLayoutVars>
          <dgm:chPref val="3"/>
        </dgm:presLayoutVars>
      </dgm:prSet>
      <dgm:spPr/>
    </dgm:pt>
    <dgm:pt modelId="{BAE36D6E-DE2B-4297-97B6-793938C25ABD}" type="pres">
      <dgm:prSet presAssocID="{0411C8B6-2808-48A0-94E9-F4C9E202AF01}" presName="hierChild2" presStyleCnt="0"/>
      <dgm:spPr/>
    </dgm:pt>
    <dgm:pt modelId="{AA53C329-A0C8-4002-8637-6919119437DF}" type="pres">
      <dgm:prSet presAssocID="{39654A1C-2A31-4B15-A05A-9F3635744C79}" presName="hierRoot1" presStyleCnt="0"/>
      <dgm:spPr/>
    </dgm:pt>
    <dgm:pt modelId="{0A837F3E-3BC4-4BF2-83AE-5B02335E111B}" type="pres">
      <dgm:prSet presAssocID="{39654A1C-2A31-4B15-A05A-9F3635744C79}" presName="composite" presStyleCnt="0"/>
      <dgm:spPr/>
    </dgm:pt>
    <dgm:pt modelId="{FEADFD71-92DF-48E1-8DE6-6C493C9DC589}" type="pres">
      <dgm:prSet presAssocID="{39654A1C-2A31-4B15-A05A-9F3635744C79}" presName="background" presStyleLbl="node0" presStyleIdx="1" presStyleCnt="2"/>
      <dgm:spPr/>
    </dgm:pt>
    <dgm:pt modelId="{74B5D70E-6ED9-47B0-A60E-5BAF8B73E15C}" type="pres">
      <dgm:prSet presAssocID="{39654A1C-2A31-4B15-A05A-9F3635744C79}" presName="text" presStyleLbl="fgAcc0" presStyleIdx="1" presStyleCnt="2">
        <dgm:presLayoutVars>
          <dgm:chPref val="3"/>
        </dgm:presLayoutVars>
      </dgm:prSet>
      <dgm:spPr/>
    </dgm:pt>
    <dgm:pt modelId="{8989E137-8551-48DC-97D2-376BE71CDC57}" type="pres">
      <dgm:prSet presAssocID="{39654A1C-2A31-4B15-A05A-9F3635744C79}" presName="hierChild2" presStyleCnt="0"/>
      <dgm:spPr/>
    </dgm:pt>
  </dgm:ptLst>
  <dgm:cxnLst>
    <dgm:cxn modelId="{4DD7F32B-A461-4921-929C-01F9090103EB}" srcId="{F44CC27D-6EE8-464D-9E16-4D10DBD51182}" destId="{39654A1C-2A31-4B15-A05A-9F3635744C79}" srcOrd="1" destOrd="0" parTransId="{B9E31DF8-D186-4175-80B8-851420B697D1}" sibTransId="{BA8A0BCD-38DA-4DA6-A456-F2719D4A67A8}"/>
    <dgm:cxn modelId="{BC2CD0A4-DED3-490A-ADB7-283C8CB567DC}" type="presOf" srcId="{39654A1C-2A31-4B15-A05A-9F3635744C79}" destId="{74B5D70E-6ED9-47B0-A60E-5BAF8B73E15C}" srcOrd="0" destOrd="0" presId="urn:microsoft.com/office/officeart/2005/8/layout/hierarchy1"/>
    <dgm:cxn modelId="{7543D8C2-F351-4111-AEE1-2087CD4392B9}" type="presOf" srcId="{F44CC27D-6EE8-464D-9E16-4D10DBD51182}" destId="{27B55DBF-A086-4B3D-9044-3F1848EDBF5E}" srcOrd="0" destOrd="0" presId="urn:microsoft.com/office/officeart/2005/8/layout/hierarchy1"/>
    <dgm:cxn modelId="{C91378CA-E4E5-45F1-8ACD-AE0727813744}" type="presOf" srcId="{0411C8B6-2808-48A0-94E9-F4C9E202AF01}" destId="{9C45FDBE-D6BD-4694-B978-18CCF93BC43A}" srcOrd="0" destOrd="0" presId="urn:microsoft.com/office/officeart/2005/8/layout/hierarchy1"/>
    <dgm:cxn modelId="{ED743DD8-42A9-4264-976A-8B5E27AE91BA}" srcId="{F44CC27D-6EE8-464D-9E16-4D10DBD51182}" destId="{0411C8B6-2808-48A0-94E9-F4C9E202AF01}" srcOrd="0" destOrd="0" parTransId="{A46FE0A8-710E-4384-87F1-E22630ADE47C}" sibTransId="{36086310-6626-401C-8B9A-ADEF24683F0D}"/>
    <dgm:cxn modelId="{CDA6CF14-8431-42F3-AABD-A845EDD832D0}" type="presParOf" srcId="{27B55DBF-A086-4B3D-9044-3F1848EDBF5E}" destId="{6CCE8460-FFE9-4F2D-B3E4-8A26BDA92DC4}" srcOrd="0" destOrd="0" presId="urn:microsoft.com/office/officeart/2005/8/layout/hierarchy1"/>
    <dgm:cxn modelId="{CF0B07A8-437A-4893-9B12-57CD84345289}" type="presParOf" srcId="{6CCE8460-FFE9-4F2D-B3E4-8A26BDA92DC4}" destId="{6BAF30C8-E86C-4562-B97A-8D926D02A56C}" srcOrd="0" destOrd="0" presId="urn:microsoft.com/office/officeart/2005/8/layout/hierarchy1"/>
    <dgm:cxn modelId="{6C5E9E60-2549-4B59-A96B-155DD544DFB1}" type="presParOf" srcId="{6BAF30C8-E86C-4562-B97A-8D926D02A56C}" destId="{0891B016-EFAC-490D-83FC-90859B809EEA}" srcOrd="0" destOrd="0" presId="urn:microsoft.com/office/officeart/2005/8/layout/hierarchy1"/>
    <dgm:cxn modelId="{D1300487-E731-4806-863E-19A9E048610E}" type="presParOf" srcId="{6BAF30C8-E86C-4562-B97A-8D926D02A56C}" destId="{9C45FDBE-D6BD-4694-B978-18CCF93BC43A}" srcOrd="1" destOrd="0" presId="urn:microsoft.com/office/officeart/2005/8/layout/hierarchy1"/>
    <dgm:cxn modelId="{5C58F8F8-AD6F-46C1-9C6E-7290629A0EB8}" type="presParOf" srcId="{6CCE8460-FFE9-4F2D-B3E4-8A26BDA92DC4}" destId="{BAE36D6E-DE2B-4297-97B6-793938C25ABD}" srcOrd="1" destOrd="0" presId="urn:microsoft.com/office/officeart/2005/8/layout/hierarchy1"/>
    <dgm:cxn modelId="{CD2A588A-AFCC-4AD4-A54F-07E8C63EC7CF}" type="presParOf" srcId="{27B55DBF-A086-4B3D-9044-3F1848EDBF5E}" destId="{AA53C329-A0C8-4002-8637-6919119437DF}" srcOrd="1" destOrd="0" presId="urn:microsoft.com/office/officeart/2005/8/layout/hierarchy1"/>
    <dgm:cxn modelId="{E7C21178-F498-4F10-9199-1A09D22E0273}" type="presParOf" srcId="{AA53C329-A0C8-4002-8637-6919119437DF}" destId="{0A837F3E-3BC4-4BF2-83AE-5B02335E111B}" srcOrd="0" destOrd="0" presId="urn:microsoft.com/office/officeart/2005/8/layout/hierarchy1"/>
    <dgm:cxn modelId="{FE86C938-0093-4953-B908-B5A8522ADD5F}" type="presParOf" srcId="{0A837F3E-3BC4-4BF2-83AE-5B02335E111B}" destId="{FEADFD71-92DF-48E1-8DE6-6C493C9DC589}" srcOrd="0" destOrd="0" presId="urn:microsoft.com/office/officeart/2005/8/layout/hierarchy1"/>
    <dgm:cxn modelId="{6714704E-F4AE-442F-A054-41614145BC09}" type="presParOf" srcId="{0A837F3E-3BC4-4BF2-83AE-5B02335E111B}" destId="{74B5D70E-6ED9-47B0-A60E-5BAF8B73E15C}" srcOrd="1" destOrd="0" presId="urn:microsoft.com/office/officeart/2005/8/layout/hierarchy1"/>
    <dgm:cxn modelId="{16E702A7-13AE-464C-B655-7A351B074911}" type="presParOf" srcId="{AA53C329-A0C8-4002-8637-6919119437DF}" destId="{8989E137-8551-48DC-97D2-376BE71CDC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4E26E-D872-439A-B92A-2DA2A8D4FFFF}">
      <dsp:nvSpPr>
        <dsp:cNvPr id="0" name=""/>
        <dsp:cNvSpPr/>
      </dsp:nvSpPr>
      <dsp:spPr>
        <a:xfrm>
          <a:off x="0" y="0"/>
          <a:ext cx="9443222" cy="10416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goal of this project was to </a:t>
          </a:r>
          <a:r>
            <a:rPr lang="en-US" sz="2300" kern="1200">
              <a:latin typeface="Goudy Old Style"/>
            </a:rPr>
            <a:t>give end users the ability track their finances on a month basis</a:t>
          </a:r>
          <a:endParaRPr lang="en-US" sz="2300" kern="1200"/>
        </a:p>
      </dsp:txBody>
      <dsp:txXfrm>
        <a:off x="30508" y="30508"/>
        <a:ext cx="8319217" cy="980619"/>
      </dsp:txXfrm>
    </dsp:sp>
    <dsp:sp modelId="{B91FB271-8578-4974-A294-B478CD1A97C7}">
      <dsp:nvSpPr>
        <dsp:cNvPr id="0" name=""/>
        <dsp:cNvSpPr/>
      </dsp:nvSpPr>
      <dsp:spPr>
        <a:xfrm>
          <a:off x="833225" y="1215241"/>
          <a:ext cx="9443222" cy="1041635"/>
        </a:xfrm>
        <a:prstGeom prst="roundRect">
          <a:avLst>
            <a:gd name="adj" fmla="val 10000"/>
          </a:avLst>
        </a:prstGeom>
        <a:solidFill>
          <a:schemeClr val="accent2">
            <a:hueOff val="-741590"/>
            <a:satOff val="-3045"/>
            <a:lumOff val="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Clients should have ease of access for all these operations and not worry about the behind the scenes.</a:t>
          </a:r>
        </a:p>
      </dsp:txBody>
      <dsp:txXfrm>
        <a:off x="863733" y="1245749"/>
        <a:ext cx="7871918" cy="980619"/>
      </dsp:txXfrm>
    </dsp:sp>
    <dsp:sp modelId="{A3128F7C-3644-45DB-BD69-BC5C2FE39C77}">
      <dsp:nvSpPr>
        <dsp:cNvPr id="0" name=""/>
        <dsp:cNvSpPr/>
      </dsp:nvSpPr>
      <dsp:spPr>
        <a:xfrm>
          <a:off x="1666451" y="2430482"/>
          <a:ext cx="9443222" cy="1041635"/>
        </a:xfrm>
        <a:prstGeom prst="roundRect">
          <a:avLst>
            <a:gd name="adj" fmla="val 10000"/>
          </a:avLst>
        </a:prstGeom>
        <a:solidFill>
          <a:schemeClr val="accent2">
            <a:hueOff val="-1483179"/>
            <a:satOff val="-6089"/>
            <a:lumOff val="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project allows users to </a:t>
          </a:r>
          <a:r>
            <a:rPr lang="en-US" sz="2300" kern="1200">
              <a:latin typeface="Goudy Old Style"/>
            </a:rPr>
            <a:t>add finances to the user interface and get a chart back showing the trend in their spending </a:t>
          </a:r>
          <a:endParaRPr lang="en-US" sz="2300" kern="1200"/>
        </a:p>
      </dsp:txBody>
      <dsp:txXfrm>
        <a:off x="1696959" y="2460990"/>
        <a:ext cx="7871918" cy="980619"/>
      </dsp:txXfrm>
    </dsp:sp>
    <dsp:sp modelId="{E2DFFE17-D102-463A-8739-0A6C2A705DC9}">
      <dsp:nvSpPr>
        <dsp:cNvPr id="0" name=""/>
        <dsp:cNvSpPr/>
      </dsp:nvSpPr>
      <dsp:spPr>
        <a:xfrm>
          <a:off x="8766159" y="789906"/>
          <a:ext cx="677063" cy="6770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918498" y="789906"/>
        <a:ext cx="372385" cy="509490"/>
      </dsp:txXfrm>
    </dsp:sp>
    <dsp:sp modelId="{4B0B75B2-65BB-4544-A97A-AB30E5E299C7}">
      <dsp:nvSpPr>
        <dsp:cNvPr id="0" name=""/>
        <dsp:cNvSpPr/>
      </dsp:nvSpPr>
      <dsp:spPr>
        <a:xfrm>
          <a:off x="9599385" y="1998203"/>
          <a:ext cx="677063" cy="6770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606775"/>
            <a:satOff val="-4484"/>
            <a:lumOff val="-2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606775"/>
              <a:satOff val="-4484"/>
              <a:lumOff val="-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9751724" y="1998203"/>
        <a:ext cx="372385" cy="509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C3676-2A1F-4E8E-96FC-8F9AC9EB093B}">
      <dsp:nvSpPr>
        <dsp:cNvPr id="0" name=""/>
        <dsp:cNvSpPr/>
      </dsp:nvSpPr>
      <dsp:spPr>
        <a:xfrm rot="5400000">
          <a:off x="2268957" y="-188136"/>
          <a:ext cx="2256926" cy="319757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Website:</a:t>
          </a:r>
          <a:r>
            <a:rPr lang="en-US" sz="1500" kern="1200">
              <a:latin typeface="Goudy Old Style"/>
            </a:rPr>
            <a:t> </a:t>
          </a:r>
          <a:r>
            <a:rPr lang="en-US" sz="1500" kern="1200"/>
            <a:t>Users are introduced to the Forestview team and the company's purpose. The projects tab showcases current and future projects, with downloads prompting users to accept terms</a:t>
          </a:r>
          <a:r>
            <a:rPr lang="en-US" sz="1500" kern="1200">
              <a:latin typeface="Goudy Old Style"/>
            </a:rPr>
            <a:t> &amp;</a:t>
          </a:r>
          <a:r>
            <a:rPr lang="en-US" sz="1500" kern="1200"/>
            <a:t> conditions, and technical compliance.</a:t>
          </a:r>
        </a:p>
      </dsp:txBody>
      <dsp:txXfrm rot="-5400000">
        <a:off x="1798634" y="392361"/>
        <a:ext cx="3087398" cy="2036578"/>
      </dsp:txXfrm>
    </dsp:sp>
    <dsp:sp modelId="{C27AE2F4-72F2-4AD1-8AB7-900AD7E839DF}">
      <dsp:nvSpPr>
        <dsp:cNvPr id="0" name=""/>
        <dsp:cNvSpPr/>
      </dsp:nvSpPr>
      <dsp:spPr>
        <a:xfrm>
          <a:off x="0" y="70"/>
          <a:ext cx="1798634" cy="28211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4000" kern="1200"/>
            <a:t>Front End: </a:t>
          </a:r>
        </a:p>
      </dsp:txBody>
      <dsp:txXfrm>
        <a:off x="87802" y="87872"/>
        <a:ext cx="1623030" cy="2645554"/>
      </dsp:txXfrm>
    </dsp:sp>
    <dsp:sp modelId="{04ECACAE-843D-4D6D-8438-B28538F46849}">
      <dsp:nvSpPr>
        <dsp:cNvPr id="0" name=""/>
        <dsp:cNvSpPr/>
      </dsp:nvSpPr>
      <dsp:spPr>
        <a:xfrm rot="5400000">
          <a:off x="2268957" y="2774079"/>
          <a:ext cx="2256926" cy="3197572"/>
        </a:xfrm>
        <a:prstGeom prst="round2SameRect">
          <a:avLst/>
        </a:prstGeom>
        <a:solidFill>
          <a:schemeClr val="accent2">
            <a:tint val="40000"/>
            <a:alpha val="90000"/>
            <a:hueOff val="-1606775"/>
            <a:satOff val="-4484"/>
            <a:lumOff val="-2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606775"/>
              <a:satOff val="-4484"/>
              <a:lumOff val="-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>
              <a:latin typeface="Goudy Old Style"/>
            </a:rPr>
            <a:t>The GUI does two things:</a:t>
          </a:r>
          <a:br>
            <a:rPr lang="en-US" sz="1500" b="0" kern="1200">
              <a:latin typeface="Goudy Old Style"/>
            </a:rPr>
          </a:br>
          <a:r>
            <a:rPr lang="en-US" sz="1500" b="0" kern="1200">
              <a:latin typeface="Goudy Old Style"/>
            </a:rPr>
            <a:t>- Accepts</a:t>
          </a:r>
          <a:r>
            <a:rPr lang="en-US" sz="1500" kern="1200">
              <a:latin typeface="Goudy Old Style"/>
            </a:rPr>
            <a:t> and stores input data</a:t>
          </a:r>
          <a:br>
            <a:rPr lang="en-US" sz="1500" kern="1200">
              <a:latin typeface="Goudy Old Style"/>
            </a:rPr>
          </a:br>
          <a:r>
            <a:rPr lang="en-US" sz="1500" kern="1200">
              <a:latin typeface="Goudy Old Style"/>
            </a:rPr>
            <a:t>- Displays input data in helpful graphs and charts</a:t>
          </a:r>
          <a:endParaRPr lang="en-US" sz="1500" kern="1200"/>
        </a:p>
      </dsp:txBody>
      <dsp:txXfrm rot="-5400000">
        <a:off x="1798634" y="3354576"/>
        <a:ext cx="3087398" cy="2036578"/>
      </dsp:txXfrm>
    </dsp:sp>
    <dsp:sp modelId="{2EBBE838-A6C9-4D9A-8155-53286A5CBB91}">
      <dsp:nvSpPr>
        <dsp:cNvPr id="0" name=""/>
        <dsp:cNvSpPr/>
      </dsp:nvSpPr>
      <dsp:spPr>
        <a:xfrm>
          <a:off x="0" y="2962286"/>
          <a:ext cx="1798634" cy="2821158"/>
        </a:xfrm>
        <a:prstGeom prst="roundRect">
          <a:avLst/>
        </a:prstGeom>
        <a:solidFill>
          <a:schemeClr val="accent2">
            <a:hueOff val="-1483179"/>
            <a:satOff val="-6089"/>
            <a:lumOff val="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4000" kern="1200"/>
            <a:t>Back End: </a:t>
          </a:r>
          <a:endParaRPr lang="en-US" sz="4000" b="1" kern="1200">
            <a:latin typeface="Goudy Old Style"/>
          </a:endParaRPr>
        </a:p>
      </dsp:txBody>
      <dsp:txXfrm>
        <a:off x="87802" y="3050088"/>
        <a:ext cx="1623030" cy="26455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1B016-EFAC-490D-83FC-90859B809EEA}">
      <dsp:nvSpPr>
        <dsp:cNvPr id="0" name=""/>
        <dsp:cNvSpPr/>
      </dsp:nvSpPr>
      <dsp:spPr>
        <a:xfrm>
          <a:off x="407598" y="71"/>
          <a:ext cx="3950572" cy="25086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45FDBE-D6BD-4694-B978-18CCF93BC43A}">
      <dsp:nvSpPr>
        <dsp:cNvPr id="0" name=""/>
        <dsp:cNvSpPr/>
      </dsp:nvSpPr>
      <dsp:spPr>
        <a:xfrm>
          <a:off x="846551" y="417076"/>
          <a:ext cx="3950572" cy="250861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Front End:</a:t>
          </a:r>
          <a:r>
            <a:rPr lang="en-US" sz="2800" kern="1200">
              <a:solidFill>
                <a:schemeClr val="tx1"/>
              </a:solidFill>
              <a:latin typeface="Goudy Old Style"/>
            </a:rPr>
            <a:t> </a:t>
          </a:r>
          <a:r>
            <a:rPr lang="en-US" sz="2800" kern="1200">
              <a:solidFill>
                <a:schemeClr val="tx1"/>
              </a:solidFill>
            </a:rPr>
            <a:t>Frequent resizing and layout changes, coupled with a challenging syntax learning curve.</a:t>
          </a:r>
        </a:p>
      </dsp:txBody>
      <dsp:txXfrm>
        <a:off x="920026" y="490551"/>
        <a:ext cx="3803622" cy="2361663"/>
      </dsp:txXfrm>
    </dsp:sp>
    <dsp:sp modelId="{FEADFD71-92DF-48E1-8DE6-6C493C9DC589}">
      <dsp:nvSpPr>
        <dsp:cNvPr id="0" name=""/>
        <dsp:cNvSpPr/>
      </dsp:nvSpPr>
      <dsp:spPr>
        <a:xfrm>
          <a:off x="5236076" y="71"/>
          <a:ext cx="3950572" cy="25086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B5D70E-6ED9-47B0-A60E-5BAF8B73E15C}">
      <dsp:nvSpPr>
        <dsp:cNvPr id="0" name=""/>
        <dsp:cNvSpPr/>
      </dsp:nvSpPr>
      <dsp:spPr>
        <a:xfrm>
          <a:off x="5675028" y="417076"/>
          <a:ext cx="3950572" cy="250861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Back End: The </a:t>
          </a:r>
          <a:r>
            <a:rPr lang="en-US" sz="2800" kern="1200">
              <a:latin typeface="Goudy Old Style"/>
            </a:rPr>
            <a:t>places where we had problems were trying to get turtle to display the months the expenses happened. </a:t>
          </a:r>
          <a:endParaRPr lang="en-US" sz="2800" kern="1200"/>
        </a:p>
      </dsp:txBody>
      <dsp:txXfrm>
        <a:off x="5748503" y="490551"/>
        <a:ext cx="3803622" cy="2361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553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7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2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6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38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9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6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1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2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94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2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1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52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D48A9-3279-62A4-BF01-A7A150861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54" b="10396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CFCE6BC-4706-49A2-816A-A44669F98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Forestview Technologies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Project 2: Monthly Finance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>
                    <a:alpha val="80000"/>
                  </a:srgbClr>
                </a:solidFill>
              </a:rPr>
              <a:t>Talha Ali, Mohammad Hoque, Soham Bhavsar, Maher Harkati, Amran Rahim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CEB74-97D2-8CDC-62BA-4419EA24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/>
              <a:t>Introduction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D8C024-EDC1-6F23-24DF-208824DA2C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082053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40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5A936-DE62-7A65-B0CC-59C93838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1" y="1079500"/>
            <a:ext cx="3904750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sz="4800"/>
              <a:t>Project Overview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F60858-F97E-569E-2947-D848CD60B3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243072"/>
              </p:ext>
            </p:extLst>
          </p:nvPr>
        </p:nvGraphicFramePr>
        <p:xfrm>
          <a:off x="6654799" y="531814"/>
          <a:ext cx="4996207" cy="578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467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D2D76E3-BBAC-4D3C-9314-D3076FA9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4CF83-7B7E-CEC8-24F7-40D7E2D7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017" y="81491"/>
            <a:ext cx="4099966" cy="807420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/>
              <a:t>Tech Stack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C945D9-C3DE-4D90-9F29-7BE223A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8D338B3-6DA4-45F7-91E3-7D8C28D0B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45" name="Freeform 64">
                <a:extLst>
                  <a:ext uri="{FF2B5EF4-FFF2-40B4-BE49-F238E27FC236}">
                    <a16:creationId xmlns:a16="http://schemas.microsoft.com/office/drawing/2014/main" id="{6185FD3E-487C-45A4-AD94-24F4F7BAC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81">
                <a:extLst>
                  <a:ext uri="{FF2B5EF4-FFF2-40B4-BE49-F238E27FC236}">
                    <a16:creationId xmlns:a16="http://schemas.microsoft.com/office/drawing/2014/main" id="{DABEF2EB-1FA6-476D-ADEC-ACC991D1EE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1">
                <a:extLst>
                  <a:ext uri="{FF2B5EF4-FFF2-40B4-BE49-F238E27FC236}">
                    <a16:creationId xmlns:a16="http://schemas.microsoft.com/office/drawing/2014/main" id="{702C2E5D-FD1A-49AB-9CF7-7F656660A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78">
                <a:extLst>
                  <a:ext uri="{FF2B5EF4-FFF2-40B4-BE49-F238E27FC236}">
                    <a16:creationId xmlns:a16="http://schemas.microsoft.com/office/drawing/2014/main" id="{FE338B6A-36C1-4245-B24F-94D4DE5F7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84">
                <a:extLst>
                  <a:ext uri="{FF2B5EF4-FFF2-40B4-BE49-F238E27FC236}">
                    <a16:creationId xmlns:a16="http://schemas.microsoft.com/office/drawing/2014/main" id="{6CDA6293-4165-4383-9C97-2A6679228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87">
                <a:extLst>
                  <a:ext uri="{FF2B5EF4-FFF2-40B4-BE49-F238E27FC236}">
                    <a16:creationId xmlns:a16="http://schemas.microsoft.com/office/drawing/2014/main" id="{CACA95C4-6FB3-44B0-981E-06BBAE8F0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0">
                <a:extLst>
                  <a:ext uri="{FF2B5EF4-FFF2-40B4-BE49-F238E27FC236}">
                    <a16:creationId xmlns:a16="http://schemas.microsoft.com/office/drawing/2014/main" id="{87433F39-33A6-4FCE-9B83-3D9A47A7C5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59">
                <a:extLst>
                  <a:ext uri="{FF2B5EF4-FFF2-40B4-BE49-F238E27FC236}">
                    <a16:creationId xmlns:a16="http://schemas.microsoft.com/office/drawing/2014/main" id="{09C092FC-35CB-41D8-8B13-9A238EE30C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2">
                <a:extLst>
                  <a:ext uri="{FF2B5EF4-FFF2-40B4-BE49-F238E27FC236}">
                    <a16:creationId xmlns:a16="http://schemas.microsoft.com/office/drawing/2014/main" id="{A0DF137B-3079-4986-913B-939546E64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5">
                <a:extLst>
                  <a:ext uri="{FF2B5EF4-FFF2-40B4-BE49-F238E27FC236}">
                    <a16:creationId xmlns:a16="http://schemas.microsoft.com/office/drawing/2014/main" id="{D660B18D-F0F5-419B-B3F1-B039757C9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79">
                <a:extLst>
                  <a:ext uri="{FF2B5EF4-FFF2-40B4-BE49-F238E27FC236}">
                    <a16:creationId xmlns:a16="http://schemas.microsoft.com/office/drawing/2014/main" id="{80FAC823-69BF-42B9-BA6A-E365E721EB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82">
                <a:extLst>
                  <a:ext uri="{FF2B5EF4-FFF2-40B4-BE49-F238E27FC236}">
                    <a16:creationId xmlns:a16="http://schemas.microsoft.com/office/drawing/2014/main" id="{5B5DFB3A-61ED-4206-9B53-3E8A8CE9FF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85">
                <a:extLst>
                  <a:ext uri="{FF2B5EF4-FFF2-40B4-BE49-F238E27FC236}">
                    <a16:creationId xmlns:a16="http://schemas.microsoft.com/office/drawing/2014/main" id="{C72D0A40-CAB7-45AB-B832-628D138C6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88">
                <a:extLst>
                  <a:ext uri="{FF2B5EF4-FFF2-40B4-BE49-F238E27FC236}">
                    <a16:creationId xmlns:a16="http://schemas.microsoft.com/office/drawing/2014/main" id="{A1757DD3-2A1D-4CED-A678-ECE520A1B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2918845-1F95-46C2-8F59-32EB33C4A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60" name="Line 63">
                  <a:extLst>
                    <a:ext uri="{FF2B5EF4-FFF2-40B4-BE49-F238E27FC236}">
                      <a16:creationId xmlns:a16="http://schemas.microsoft.com/office/drawing/2014/main" id="{E7391FC0-5104-4751-BB86-0D12BFFBE32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Line 66">
                  <a:extLst>
                    <a:ext uri="{FF2B5EF4-FFF2-40B4-BE49-F238E27FC236}">
                      <a16:creationId xmlns:a16="http://schemas.microsoft.com/office/drawing/2014/main" id="{094BBC13-5B24-4DFD-A5AD-892345304C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Line 67">
                  <a:extLst>
                    <a:ext uri="{FF2B5EF4-FFF2-40B4-BE49-F238E27FC236}">
                      <a16:creationId xmlns:a16="http://schemas.microsoft.com/office/drawing/2014/main" id="{5D6BCBF6-E4C8-49C4-BCE6-A57F7EB6CA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Line 80">
                  <a:extLst>
                    <a:ext uri="{FF2B5EF4-FFF2-40B4-BE49-F238E27FC236}">
                      <a16:creationId xmlns:a16="http://schemas.microsoft.com/office/drawing/2014/main" id="{4A5F536F-42F0-4F01-9893-075DD5BCCE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Line 83">
                  <a:extLst>
                    <a:ext uri="{FF2B5EF4-FFF2-40B4-BE49-F238E27FC236}">
                      <a16:creationId xmlns:a16="http://schemas.microsoft.com/office/drawing/2014/main" id="{60BE5073-8B4E-47B4-AC5B-31D8FD99D2C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Line 86">
                  <a:extLst>
                    <a:ext uri="{FF2B5EF4-FFF2-40B4-BE49-F238E27FC236}">
                      <a16:creationId xmlns:a16="http://schemas.microsoft.com/office/drawing/2014/main" id="{B210067F-EA9E-4248-B2D2-39D656B3AF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Line 89">
                  <a:extLst>
                    <a:ext uri="{FF2B5EF4-FFF2-40B4-BE49-F238E27FC236}">
                      <a16:creationId xmlns:a16="http://schemas.microsoft.com/office/drawing/2014/main" id="{B5121029-6739-4142-9E53-48DCA4F8BDC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6776FFF-7CFE-4739-9104-473DA368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739C6C41-5DF4-4A11-89B7-BAB3F63B5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A6F0F36F-7ABB-4F4C-9CC5-443B1936F4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4F2DB5F0-FD30-4907-86AB-7DA7CA3E31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 30">
                  <a:extLst>
                    <a:ext uri="{FF2B5EF4-FFF2-40B4-BE49-F238E27FC236}">
                      <a16:creationId xmlns:a16="http://schemas.microsoft.com/office/drawing/2014/main" id="{0A419F00-E825-4E5E-92EA-DDF22BB2FB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30">
                  <a:extLst>
                    <a:ext uri="{FF2B5EF4-FFF2-40B4-BE49-F238E27FC236}">
                      <a16:creationId xmlns:a16="http://schemas.microsoft.com/office/drawing/2014/main" id="{D7C5E6F1-BF29-4F80-A5F4-81345C2901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2CEDE34-3360-4BFF-8F28-053990E691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898E96F4-030D-444B-B62F-0DA0283377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A5D902ED-F254-4B06-9B62-AF188FF41A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EBB14B7-5333-4EA3-A883-B3D949DA5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F2F0B6D-3339-445E-AE6F-EA80BB952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34" name="Freeform 68">
                  <a:extLst>
                    <a:ext uri="{FF2B5EF4-FFF2-40B4-BE49-F238E27FC236}">
                      <a16:creationId xmlns:a16="http://schemas.microsoft.com/office/drawing/2014/main" id="{1FD745BE-AAE8-4FD8-B107-4730C82F8C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69">
                  <a:extLst>
                    <a:ext uri="{FF2B5EF4-FFF2-40B4-BE49-F238E27FC236}">
                      <a16:creationId xmlns:a16="http://schemas.microsoft.com/office/drawing/2014/main" id="{55D7086E-72EA-4FBD-8B82-D3ECF7D513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Line 70">
                  <a:extLst>
                    <a:ext uri="{FF2B5EF4-FFF2-40B4-BE49-F238E27FC236}">
                      <a16:creationId xmlns:a16="http://schemas.microsoft.com/office/drawing/2014/main" id="{246D59ED-9B4E-4F44-B189-00E3B8D72D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726404C-494E-4C74-9581-BE06BE0D27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31" name="Freeform 68">
                  <a:extLst>
                    <a:ext uri="{FF2B5EF4-FFF2-40B4-BE49-F238E27FC236}">
                      <a16:creationId xmlns:a16="http://schemas.microsoft.com/office/drawing/2014/main" id="{C61F0CD3-7875-46CD-A844-0B022BEF27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69">
                  <a:extLst>
                    <a:ext uri="{FF2B5EF4-FFF2-40B4-BE49-F238E27FC236}">
                      <a16:creationId xmlns:a16="http://schemas.microsoft.com/office/drawing/2014/main" id="{D83F2F78-08A8-49BE-AF85-1C3DD28602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Line 70">
                  <a:extLst>
                    <a:ext uri="{FF2B5EF4-FFF2-40B4-BE49-F238E27FC236}">
                      <a16:creationId xmlns:a16="http://schemas.microsoft.com/office/drawing/2014/main" id="{93069262-0DE6-4BA7-9773-656AF1E6CF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2725E2D-27B9-4A2E-B161-230C61B08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E72F-7132-4452-BD57-0101E69AF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373" y="895917"/>
            <a:ext cx="3850200" cy="296009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702310" lvl="1" indent="-342900">
              <a:lnSpc>
                <a:spcPct val="140000"/>
              </a:lnSpc>
              <a:buFont typeface="Arial"/>
              <a:buChar char="•"/>
            </a:pPr>
            <a:r>
              <a:rPr lang="en-US" sz="1200"/>
              <a:t>Version Control &amp; Collaboration:</a:t>
            </a:r>
            <a:endParaRPr lang="en-US" sz="1200" i="0">
              <a:solidFill>
                <a:srgbClr val="000000">
                  <a:alpha val="60000"/>
                </a:srgbClr>
              </a:solidFill>
            </a:endParaRPr>
          </a:p>
          <a:p>
            <a:pPr marL="1799590" lvl="4" indent="-359410">
              <a:lnSpc>
                <a:spcPct val="140000"/>
              </a:lnSpc>
              <a:buClr>
                <a:srgbClr val="9FA47C"/>
              </a:buClr>
              <a:buFont typeface="Arial" panose="05000000000000000000" pitchFamily="2" charset="2"/>
              <a:buChar char="•"/>
            </a:pPr>
            <a:r>
              <a:rPr lang="en-US" sz="1200" i="0"/>
              <a:t>GitHub Desktop was the main source of collaboration as different forks were created for the different tasks divided amongst team members. </a:t>
            </a:r>
            <a:r>
              <a:rPr lang="en-US" sz="1200"/>
              <a:t>Visual Studio</a:t>
            </a:r>
            <a:r>
              <a:rPr lang="en-US" sz="1200" i="0"/>
              <a:t> Code was the IDE used by the team for consistency and ease of use.</a:t>
            </a:r>
          </a:p>
          <a:p>
            <a:pPr marL="702310" lvl="1" indent="-342900">
              <a:lnSpc>
                <a:spcPct val="140000"/>
              </a:lnSpc>
              <a:buFont typeface="Arial"/>
              <a:buChar char="•"/>
            </a:pPr>
            <a:r>
              <a:rPr lang="en-US" sz="1200"/>
              <a:t>Front End: </a:t>
            </a:r>
            <a:endParaRPr lang="en-US" sz="1200">
              <a:solidFill>
                <a:srgbClr val="000000">
                  <a:alpha val="60000"/>
                </a:srgbClr>
              </a:solidFill>
            </a:endParaRPr>
          </a:p>
          <a:p>
            <a:pPr marL="1422400" lvl="2" indent="-342900">
              <a:lnSpc>
                <a:spcPct val="140000"/>
              </a:lnSpc>
              <a:buFont typeface="Wingdings"/>
              <a:buChar char=""/>
            </a:pPr>
            <a:r>
              <a:rPr lang="en-US" sz="1200"/>
              <a:t>HTML, CSS, and JavaScript</a:t>
            </a:r>
            <a:endParaRPr lang="en-US" sz="1200" i="0">
              <a:solidFill>
                <a:srgbClr val="000000">
                  <a:alpha val="60000"/>
                </a:srgbClr>
              </a:solidFill>
            </a:endParaRPr>
          </a:p>
          <a:p>
            <a:pPr marL="702310" lvl="1" indent="-342900">
              <a:lnSpc>
                <a:spcPct val="140000"/>
              </a:lnSpc>
              <a:buClr>
                <a:srgbClr val="9FA47C"/>
              </a:buClr>
              <a:buFont typeface="Arial"/>
              <a:buChar char="•"/>
            </a:pPr>
            <a:r>
              <a:rPr lang="en-US" sz="1200"/>
              <a:t>Back End:</a:t>
            </a:r>
            <a:endParaRPr lang="en-US" sz="1200">
              <a:solidFill>
                <a:srgbClr val="000000">
                  <a:alpha val="60000"/>
                </a:srgbClr>
              </a:solidFill>
            </a:endParaRPr>
          </a:p>
          <a:p>
            <a:pPr marL="1422400" lvl="2" indent="-342900">
              <a:lnSpc>
                <a:spcPct val="140000"/>
              </a:lnSpc>
              <a:buClr>
                <a:srgbClr val="9FA47C"/>
              </a:buClr>
              <a:buFont typeface="Wingdings"/>
              <a:buChar char=""/>
            </a:pPr>
            <a:r>
              <a:rPr lang="en-US" sz="1200"/>
              <a:t>Python – </a:t>
            </a:r>
            <a:r>
              <a:rPr lang="en-US" sz="1200" err="1"/>
              <a:t>Tkinter</a:t>
            </a:r>
            <a:r>
              <a:rPr lang="en-US" sz="1200"/>
              <a:t> &amp; Turtle; </a:t>
            </a:r>
            <a:br>
              <a:rPr lang="en-US" sz="1200">
                <a:solidFill>
                  <a:srgbClr val="000000">
                    <a:alpha val="60000"/>
                  </a:srgbClr>
                </a:solidFill>
              </a:rPr>
            </a:br>
            <a:r>
              <a:rPr lang="en-US" sz="1200" i="1">
                <a:solidFill>
                  <a:srgbClr val="000000">
                    <a:alpha val="60000"/>
                  </a:srgbClr>
                </a:solidFill>
              </a:rPr>
              <a:t>In this application we made a couple of adjustments to the turtle in order for our new program to work correctly. </a:t>
            </a:r>
          </a:p>
          <a:p>
            <a:pPr marL="1422400" lvl="2" indent="-342900">
              <a:lnSpc>
                <a:spcPct val="140000"/>
              </a:lnSpc>
              <a:buClr>
                <a:srgbClr val="9FA47C"/>
              </a:buClr>
              <a:buFont typeface="Wingdings"/>
              <a:buChar char=""/>
            </a:pPr>
            <a:endParaRPr lang="en-US" sz="800" i="0"/>
          </a:p>
          <a:p>
            <a:pPr marL="702310" lvl="1" indent="-342900">
              <a:lnSpc>
                <a:spcPct val="140000"/>
              </a:lnSpc>
              <a:buFont typeface="Arial"/>
              <a:buChar char="•"/>
            </a:pPr>
            <a:endParaRPr lang="en-US" sz="800" i="0"/>
          </a:p>
          <a:p>
            <a:pPr marL="702310" indent="-342900">
              <a:lnSpc>
                <a:spcPct val="140000"/>
              </a:lnSpc>
              <a:buClr>
                <a:srgbClr val="9FA47C"/>
              </a:buClr>
              <a:buFont typeface="Wingdings"/>
              <a:buChar char=""/>
            </a:pPr>
            <a:endParaRPr lang="en-US" sz="80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5C23123-3C5C-4A8B-AD1C-138D7B73D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DC1AC98-A945-45DC-A533-43311AB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90" name="Freeform 64">
                <a:extLst>
                  <a:ext uri="{FF2B5EF4-FFF2-40B4-BE49-F238E27FC236}">
                    <a16:creationId xmlns:a16="http://schemas.microsoft.com/office/drawing/2014/main" id="{525BFDD7-7DC7-4933-95CA-274FF3A12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81">
                <a:extLst>
                  <a:ext uri="{FF2B5EF4-FFF2-40B4-BE49-F238E27FC236}">
                    <a16:creationId xmlns:a16="http://schemas.microsoft.com/office/drawing/2014/main" id="{56EAE20D-E363-445F-AAA9-8923C7A41D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1">
                <a:extLst>
                  <a:ext uri="{FF2B5EF4-FFF2-40B4-BE49-F238E27FC236}">
                    <a16:creationId xmlns:a16="http://schemas.microsoft.com/office/drawing/2014/main" id="{63DF7269-8701-4F88-89A3-EA45D9DF59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78">
                <a:extLst>
                  <a:ext uri="{FF2B5EF4-FFF2-40B4-BE49-F238E27FC236}">
                    <a16:creationId xmlns:a16="http://schemas.microsoft.com/office/drawing/2014/main" id="{2DDEEFE7-743E-40D3-AB86-C074CADC93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84">
                <a:extLst>
                  <a:ext uri="{FF2B5EF4-FFF2-40B4-BE49-F238E27FC236}">
                    <a16:creationId xmlns:a16="http://schemas.microsoft.com/office/drawing/2014/main" id="{6DC0260D-7AA3-4733-B3CB-6389FCCAB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87">
                <a:extLst>
                  <a:ext uri="{FF2B5EF4-FFF2-40B4-BE49-F238E27FC236}">
                    <a16:creationId xmlns:a16="http://schemas.microsoft.com/office/drawing/2014/main" id="{E9487A85-3305-4BD8-A4FB-7939820DE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0">
                <a:extLst>
                  <a:ext uri="{FF2B5EF4-FFF2-40B4-BE49-F238E27FC236}">
                    <a16:creationId xmlns:a16="http://schemas.microsoft.com/office/drawing/2014/main" id="{9A56408A-8D1F-4308-888A-C10250ED4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59">
                <a:extLst>
                  <a:ext uri="{FF2B5EF4-FFF2-40B4-BE49-F238E27FC236}">
                    <a16:creationId xmlns:a16="http://schemas.microsoft.com/office/drawing/2014/main" id="{B8EA7519-3D12-4CBF-9CF9-2DBF5379C4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2">
                <a:extLst>
                  <a:ext uri="{FF2B5EF4-FFF2-40B4-BE49-F238E27FC236}">
                    <a16:creationId xmlns:a16="http://schemas.microsoft.com/office/drawing/2014/main" id="{CBCFA958-AB70-45BC-86FB-95916AC8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5">
                <a:extLst>
                  <a:ext uri="{FF2B5EF4-FFF2-40B4-BE49-F238E27FC236}">
                    <a16:creationId xmlns:a16="http://schemas.microsoft.com/office/drawing/2014/main" id="{EC7CC8AD-3574-4368-9084-30AA269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79">
                <a:extLst>
                  <a:ext uri="{FF2B5EF4-FFF2-40B4-BE49-F238E27FC236}">
                    <a16:creationId xmlns:a16="http://schemas.microsoft.com/office/drawing/2014/main" id="{AAF385D0-C8F4-4D2E-A604-55B0C4A37A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82">
                <a:extLst>
                  <a:ext uri="{FF2B5EF4-FFF2-40B4-BE49-F238E27FC236}">
                    <a16:creationId xmlns:a16="http://schemas.microsoft.com/office/drawing/2014/main" id="{5807D27C-D4CF-4DD8-95BF-BE0E820995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85">
                <a:extLst>
                  <a:ext uri="{FF2B5EF4-FFF2-40B4-BE49-F238E27FC236}">
                    <a16:creationId xmlns:a16="http://schemas.microsoft.com/office/drawing/2014/main" id="{AF358179-B76F-48FB-9D1E-25F2B422B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88">
                <a:extLst>
                  <a:ext uri="{FF2B5EF4-FFF2-40B4-BE49-F238E27FC236}">
                    <a16:creationId xmlns:a16="http://schemas.microsoft.com/office/drawing/2014/main" id="{4F860F54-6F02-429D-84F9-216C593FD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AF2CD1C6-D2DC-4C27-A7A3-0D6ECCB7B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105" name="Line 63">
                  <a:extLst>
                    <a:ext uri="{FF2B5EF4-FFF2-40B4-BE49-F238E27FC236}">
                      <a16:creationId xmlns:a16="http://schemas.microsoft.com/office/drawing/2014/main" id="{17251CE3-FBBE-4B37-B229-DF726C4AE5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Line 66">
                  <a:extLst>
                    <a:ext uri="{FF2B5EF4-FFF2-40B4-BE49-F238E27FC236}">
                      <a16:creationId xmlns:a16="http://schemas.microsoft.com/office/drawing/2014/main" id="{14522961-6FA8-43A3-894B-20435789E3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Line 67">
                  <a:extLst>
                    <a:ext uri="{FF2B5EF4-FFF2-40B4-BE49-F238E27FC236}">
                      <a16:creationId xmlns:a16="http://schemas.microsoft.com/office/drawing/2014/main" id="{54230A9C-2E62-416C-A910-A26CB0BB744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Line 80">
                  <a:extLst>
                    <a:ext uri="{FF2B5EF4-FFF2-40B4-BE49-F238E27FC236}">
                      <a16:creationId xmlns:a16="http://schemas.microsoft.com/office/drawing/2014/main" id="{EDC7B8CE-339C-4B31-9A1E-1E6F3F20E51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" name="Line 83">
                  <a:extLst>
                    <a:ext uri="{FF2B5EF4-FFF2-40B4-BE49-F238E27FC236}">
                      <a16:creationId xmlns:a16="http://schemas.microsoft.com/office/drawing/2014/main" id="{D5900B3C-A349-4C11-8871-F0C656F06A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Line 86">
                  <a:extLst>
                    <a:ext uri="{FF2B5EF4-FFF2-40B4-BE49-F238E27FC236}">
                      <a16:creationId xmlns:a16="http://schemas.microsoft.com/office/drawing/2014/main" id="{B836DF39-5332-440E-BD43-94EF14B9F7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Line 89">
                  <a:extLst>
                    <a:ext uri="{FF2B5EF4-FFF2-40B4-BE49-F238E27FC236}">
                      <a16:creationId xmlns:a16="http://schemas.microsoft.com/office/drawing/2014/main" id="{25596AFB-7112-451F-A40E-C4D365BC05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67B87DF-BE21-4275-A328-36294B5E8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5DF7768E-3A7E-48EA-AE6B-544137E01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0C7E39C2-9BBA-4C6E-B352-FADF72FF84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55FF2688-1869-4A97-A594-AD2F8C720A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Rectangle 30">
                  <a:extLst>
                    <a:ext uri="{FF2B5EF4-FFF2-40B4-BE49-F238E27FC236}">
                      <a16:creationId xmlns:a16="http://schemas.microsoft.com/office/drawing/2014/main" id="{035F350E-CDEC-47D7-B1F6-BB33F7263D5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0">
                  <a:extLst>
                    <a:ext uri="{FF2B5EF4-FFF2-40B4-BE49-F238E27FC236}">
                      <a16:creationId xmlns:a16="http://schemas.microsoft.com/office/drawing/2014/main" id="{32757671-5219-4448-9D74-96978B78FB2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A62FFE05-1BB5-478B-ACB7-0201D6E0B8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08CF1D90-5BE7-4777-9D00-4B898D6A5D0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D066325E-CB67-49CD-9A41-2CFD6BCC903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405EB12-3265-4FD8-AE15-B453CFF08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CD1DA60-1F78-4286-AD75-48457E4E4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79" name="Freeform 68">
                  <a:extLst>
                    <a:ext uri="{FF2B5EF4-FFF2-40B4-BE49-F238E27FC236}">
                      <a16:creationId xmlns:a16="http://schemas.microsoft.com/office/drawing/2014/main" id="{F2434CC9-D9BE-4CC5-A618-AC659C5CBD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69">
                  <a:extLst>
                    <a:ext uri="{FF2B5EF4-FFF2-40B4-BE49-F238E27FC236}">
                      <a16:creationId xmlns:a16="http://schemas.microsoft.com/office/drawing/2014/main" id="{B9A88CD6-DA9C-42B2-A37B-5A0E1BED75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Line 70">
                  <a:extLst>
                    <a:ext uri="{FF2B5EF4-FFF2-40B4-BE49-F238E27FC236}">
                      <a16:creationId xmlns:a16="http://schemas.microsoft.com/office/drawing/2014/main" id="{4A018333-A419-44AE-9CF5-57D5319073C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4C9BB730-80E2-4F3A-882B-7ED9186ABD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76" name="Freeform 68">
                  <a:extLst>
                    <a:ext uri="{FF2B5EF4-FFF2-40B4-BE49-F238E27FC236}">
                      <a16:creationId xmlns:a16="http://schemas.microsoft.com/office/drawing/2014/main" id="{D48E4E69-835A-40C7-A548-8947A81DC1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Freeform 69">
                  <a:extLst>
                    <a:ext uri="{FF2B5EF4-FFF2-40B4-BE49-F238E27FC236}">
                      <a16:creationId xmlns:a16="http://schemas.microsoft.com/office/drawing/2014/main" id="{E4F80DAC-11B8-4A6F-9CAA-8C62C6A2E6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Line 70">
                  <a:extLst>
                    <a:ext uri="{FF2B5EF4-FFF2-40B4-BE49-F238E27FC236}">
                      <a16:creationId xmlns:a16="http://schemas.microsoft.com/office/drawing/2014/main" id="{FF491AF2-6D67-4650-B34C-5BB5F11284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6041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7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5915B-FF0A-39AD-3FDA-CD30C908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/>
              <a:t>Project Demo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0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1B5DF063-A889-4037-8C0F-D6D4241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7" name="Picture 6" descr="A screenshot of a personal finance tracker&#10;&#10;Description automatically generated">
            <a:extLst>
              <a:ext uri="{FF2B5EF4-FFF2-40B4-BE49-F238E27FC236}">
                <a16:creationId xmlns:a16="http://schemas.microsoft.com/office/drawing/2014/main" id="{408C3E7A-3EF0-3DA5-C5DF-2B3552DBB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00" y="543042"/>
            <a:ext cx="4996212" cy="2747916"/>
          </a:xfrm>
          <a:prstGeom prst="rect">
            <a:avLst/>
          </a:prstGeom>
        </p:spPr>
      </p:pic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CFBD3A3-AA9C-7127-A1CE-AB5EAF4AC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4800" y="3804362"/>
            <a:ext cx="4996212" cy="227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5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5B7BF-22A4-48E4-E069-A110C265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1390902"/>
          </a:xfrm>
        </p:spPr>
        <p:txBody>
          <a:bodyPr anchor="ctr">
            <a:normAutofit/>
          </a:bodyPr>
          <a:lstStyle/>
          <a:p>
            <a:pPr algn="ctr"/>
            <a:r>
              <a:rPr lang="en-US" sz="4800"/>
              <a:t>Challenges Along The Way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FC4CC9-1DD5-044A-7940-A6083A17F6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612182"/>
              </p:ext>
            </p:extLst>
          </p:nvPr>
        </p:nvGraphicFramePr>
        <p:xfrm>
          <a:off x="1079400" y="2280294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513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AAD44-0132-A567-514F-B7AB3DF7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3531600" cy="1815882"/>
          </a:xfrm>
        </p:spPr>
        <p:txBody>
          <a:bodyPr anchor="t">
            <a:normAutofit/>
          </a:bodyPr>
          <a:lstStyle/>
          <a:p>
            <a:r>
              <a:rPr lang="en-US"/>
              <a:t>Conclusion</a:t>
            </a:r>
          </a:p>
        </p:txBody>
      </p:sp>
      <p:pic>
        <p:nvPicPr>
          <p:cNvPr id="7" name="Graphic 6" descr="Cheers">
            <a:extLst>
              <a:ext uri="{FF2B5EF4-FFF2-40B4-BE49-F238E27FC236}">
                <a16:creationId xmlns:a16="http://schemas.microsoft.com/office/drawing/2014/main" id="{8A021A3B-58AE-6162-6179-425DB8789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500" y="3428999"/>
            <a:ext cx="2339975" cy="23399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C781E-5A83-D9E5-0949-7C62374C3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457" y="935999"/>
            <a:ext cx="6114543" cy="4832975"/>
          </a:xfrm>
        </p:spPr>
        <p:txBody>
          <a:bodyPr vert="horz" lIns="91440" tIns="45720" rIns="91440" bIns="45720" rtlCol="0">
            <a:normAutofit/>
          </a:bodyPr>
          <a:lstStyle/>
          <a:p>
            <a:pPr marL="359410" indent="-359410"/>
            <a:r>
              <a:rPr lang="en-US">
                <a:ea typeface="+mn-lt"/>
                <a:cs typeface="+mn-lt"/>
              </a:rPr>
              <a:t>Achieving our project goal, we've empowered end users with seamless finance tracking on a monthly basis. Through a user-friendly interface, clients effortlessly input and visualize their spending trends. The synergy within our team, coupled with well-defined roles, paved a smooth journey to success.</a:t>
            </a:r>
          </a:p>
        </p:txBody>
      </p:sp>
    </p:spTree>
    <p:extLst>
      <p:ext uri="{BB962C8B-B14F-4D97-AF65-F5344CB8AC3E}">
        <p14:creationId xmlns:p14="http://schemas.microsoft.com/office/powerpoint/2010/main" val="26825695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LeftStep">
      <a:dk1>
        <a:srgbClr val="000000"/>
      </a:dk1>
      <a:lt1>
        <a:srgbClr val="FFFFFF"/>
      </a:lt1>
      <a:dk2>
        <a:srgbClr val="412430"/>
      </a:dk2>
      <a:lt2>
        <a:srgbClr val="E8E2E8"/>
      </a:lt2>
      <a:accent1>
        <a:srgbClr val="84AC82"/>
      </a:accent1>
      <a:accent2>
        <a:srgbClr val="8DAA74"/>
      </a:accent2>
      <a:accent3>
        <a:srgbClr val="9FA47C"/>
      </a:accent3>
      <a:accent4>
        <a:srgbClr val="B09F78"/>
      </a:accent4>
      <a:accent5>
        <a:srgbClr val="C0998A"/>
      </a:accent5>
      <a:accent6>
        <a:srgbClr val="BA7F87"/>
      </a:accent6>
      <a:hlink>
        <a:srgbClr val="AB69AE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FrostyVTI</vt:lpstr>
      <vt:lpstr>Forestview Technologies Project 2: Monthly Finance Tracker</vt:lpstr>
      <vt:lpstr>Introduction</vt:lpstr>
      <vt:lpstr>Project Overview</vt:lpstr>
      <vt:lpstr>Tech Stack</vt:lpstr>
      <vt:lpstr>Project Demo</vt:lpstr>
      <vt:lpstr>Challenges Along The Way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2024-02-01T14:37:38Z</dcterms:created>
  <dcterms:modified xsi:type="dcterms:W3CDTF">2024-03-05T20:51:35Z</dcterms:modified>
</cp:coreProperties>
</file>