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29B16-F1D3-4C02-A45B-4F3895DCAB6A}" type="datetimeFigureOut">
              <a:rPr lang="en-US" smtClean="0"/>
              <a:t>12/7/2020</a:t>
            </a:fld>
            <a:endParaRPr lang="en-IN"/>
          </a:p>
        </p:txBody>
      </p:sp>
      <p:sp>
        <p:nvSpPr>
          <p:cNvPr id="5" name="Footer Placeholder 4"/>
          <p:cNvSpPr>
            <a:spLocks noGrp="1"/>
          </p:cNvSpPr>
          <p:nvPr>
            <p:ph type="ftr" sz="quarter" idx="11"/>
          </p:nvPr>
        </p:nvSpPr>
        <p:spPr>
          <a:xfrm>
            <a:off x="812805" y="6272785"/>
            <a:ext cx="4745736" cy="365125"/>
          </a:xfrm>
        </p:spPr>
        <p:txBody>
          <a:bodyPr/>
          <a:lstStyle/>
          <a:p>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229E02C5-DDA9-4B74-BD97-FEE8F4281F2A}" type="slidenum">
              <a:rPr lang="en-IN" smtClean="0"/>
              <a:t>‹#›</a:t>
            </a:fld>
            <a:endParaRPr lang="en-IN"/>
          </a:p>
        </p:txBody>
      </p:sp>
    </p:spTree>
    <p:extLst>
      <p:ext uri="{BB962C8B-B14F-4D97-AF65-F5344CB8AC3E}">
        <p14:creationId xmlns:p14="http://schemas.microsoft.com/office/powerpoint/2010/main" val="9207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29B16-F1D3-4C02-A45B-4F3895DCAB6A}" type="datetimeFigureOut">
              <a:rPr lang="en-US" smtClean="0"/>
              <a:t>12/7/2020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22899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29B16-F1D3-4C02-A45B-4F3895DCAB6A}" type="datetimeFigureOut">
              <a:rPr lang="en-US" smtClean="0"/>
              <a:t>12/7/2020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83179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29B16-F1D3-4C02-A45B-4F3895DCAB6A}" type="datetimeFigureOut">
              <a:rPr lang="en-US" smtClean="0"/>
              <a:t>12/7/2020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62340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63929B16-F1D3-4C02-A45B-4F3895DCAB6A}" type="datetimeFigureOut">
              <a:rPr lang="en-US" smtClean="0"/>
              <a:t>12/7/2020</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229E02C5-DDA9-4B74-BD97-FEE8F4281F2A}" type="slidenum">
              <a:rPr lang="en-IN" smtClean="0"/>
              <a:t>‹#›</a:t>
            </a:fld>
            <a:endParaRPr lang="en-IN"/>
          </a:p>
        </p:txBody>
      </p:sp>
    </p:spTree>
    <p:extLst>
      <p:ext uri="{BB962C8B-B14F-4D97-AF65-F5344CB8AC3E}">
        <p14:creationId xmlns:p14="http://schemas.microsoft.com/office/powerpoint/2010/main" val="2405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29B16-F1D3-4C02-A45B-4F3895DCAB6A}" type="datetimeFigureOut">
              <a:rPr lang="en-US" smtClean="0"/>
              <a:t>12/7/2020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203339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29B16-F1D3-4C02-A45B-4F3895DCAB6A}" type="datetimeFigureOut">
              <a:rPr lang="en-US" smtClean="0"/>
              <a:t>12/7/2020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386956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3929B16-F1D3-4C02-A45B-4F3895DCAB6A}" type="datetimeFigureOut">
              <a:rPr lang="en-US" smtClean="0"/>
              <a:t>12/7/2020</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IN"/>
          </a:p>
        </p:txBody>
      </p:sp>
      <p:sp>
        <p:nvSpPr>
          <p:cNvPr id="5" name="Slide Number Placeholder 4"/>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28900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29B16-F1D3-4C02-A45B-4F3895DCAB6A}" type="datetimeFigureOut">
              <a:rPr lang="en-US" smtClean="0"/>
              <a:t>12/7/2020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295129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3929B16-F1D3-4C02-A45B-4F3895DCAB6A}" type="datetimeFigureOut">
              <a:rPr lang="en-US" smtClean="0"/>
              <a:t>12/7/2020</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99431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63929B16-F1D3-4C02-A45B-4F3895DCAB6A}" type="datetimeFigureOut">
              <a:rPr lang="en-US" smtClean="0"/>
              <a:t>12/7/2020</a:t>
            </a:fld>
            <a:endParaRPr lang="en-IN"/>
          </a:p>
        </p:txBody>
      </p:sp>
      <p:sp>
        <p:nvSpPr>
          <p:cNvPr id="10" name="Slide Number Placeholder 9"/>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79735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3929B16-F1D3-4C02-A45B-4F3895DCAB6A}" type="datetimeFigureOut">
              <a:rPr lang="en-US" smtClean="0"/>
              <a:t>12/7/2020</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229E02C5-DDA9-4B74-BD97-FEE8F4281F2A}" type="slidenum">
              <a:rPr lang="en-IN" smtClean="0"/>
              <a:t>‹#›</a:t>
            </a:fld>
            <a:endParaRPr lang="en-IN"/>
          </a:p>
        </p:txBody>
      </p:sp>
    </p:spTree>
    <p:extLst>
      <p:ext uri="{BB962C8B-B14F-4D97-AF65-F5344CB8AC3E}">
        <p14:creationId xmlns:p14="http://schemas.microsoft.com/office/powerpoint/2010/main" val="2294234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b="1" dirty="0"/>
              <a:t>Applied data science course final Project – The Battle of Neighbourhoods </a:t>
            </a:r>
          </a:p>
        </p:txBody>
      </p:sp>
      <p:sp>
        <p:nvSpPr>
          <p:cNvPr id="3" name="Subtitle 2"/>
          <p:cNvSpPr>
            <a:spLocks noGrp="1"/>
          </p:cNvSpPr>
          <p:nvPr>
            <p:ph type="subTitle" idx="1"/>
          </p:nvPr>
        </p:nvSpPr>
        <p:spPr/>
        <p:txBody>
          <a:bodyPr/>
          <a:lstStyle/>
          <a:p>
            <a:r>
              <a:rPr lang="en-IN" sz="2800" b="1" dirty="0"/>
              <a:t>Finding a Better Place in Scarborough, Toronto</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1000152"/>
          </a:xfrm>
        </p:spPr>
        <p:txBody>
          <a:bodyPr/>
          <a:lstStyle/>
          <a:p>
            <a:r>
              <a:rPr lang="en-IN" b="1" dirty="0"/>
              <a:t> WORKFLOW </a:t>
            </a:r>
          </a:p>
        </p:txBody>
      </p:sp>
      <p:sp>
        <p:nvSpPr>
          <p:cNvPr id="3" name="Content Placeholder 2"/>
          <p:cNvSpPr>
            <a:spLocks noGrp="1"/>
          </p:cNvSpPr>
          <p:nvPr>
            <p:ph idx="1"/>
          </p:nvPr>
        </p:nvSpPr>
        <p:spPr>
          <a:xfrm>
            <a:off x="688856" y="1403604"/>
            <a:ext cx="7772400" cy="4050792"/>
          </a:xfrm>
        </p:spPr>
        <p:txBody>
          <a:bodyPr/>
          <a:lstStyle/>
          <a:p>
            <a:pPr>
              <a:buFont typeface="Wingdings" panose="05000000000000000000" pitchFamily="2" charset="2"/>
              <a:buChar char="v"/>
            </a:pPr>
            <a:endParaRPr lang="en-IN" dirty="0"/>
          </a:p>
          <a:p>
            <a:pPr>
              <a:buFont typeface="Wingdings" panose="05000000000000000000" pitchFamily="2" charset="2"/>
              <a:buChar char="v"/>
            </a:pPr>
            <a:r>
              <a:rPr lang="en-IN" dirty="0"/>
              <a:t> Using credentials of Foursquare API features of near-by places of the neighbourhoods would be mined. </a:t>
            </a:r>
          </a:p>
          <a:p>
            <a:pPr>
              <a:buFont typeface="Wingdings" panose="05000000000000000000" pitchFamily="2" charset="2"/>
              <a:buChar char="v"/>
            </a:pPr>
            <a:endParaRPr lang="en-IN" dirty="0"/>
          </a:p>
          <a:p>
            <a:pPr>
              <a:buFont typeface="Wingdings" panose="05000000000000000000" pitchFamily="2" charset="2"/>
              <a:buChar char="v"/>
            </a:pPr>
            <a:r>
              <a:rPr lang="en-IN" dirty="0"/>
              <a:t> Due to http request limitations the number of places per neighbourhood parameter would reasonably be set to 100 and the radius parameter would be set to 500. </a:t>
            </a:r>
          </a:p>
          <a:p>
            <a:pPr>
              <a:buFont typeface="Wingdings" panose="05000000000000000000" pitchFamily="2" charset="2"/>
              <a:buChar char="v"/>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84632"/>
            <a:ext cx="8062664" cy="1000152"/>
          </a:xfrm>
        </p:spPr>
        <p:txBody>
          <a:bodyPr>
            <a:normAutofit fontScale="90000"/>
          </a:bodyPr>
          <a:lstStyle/>
          <a:p>
            <a:pPr algn="ctr"/>
            <a:r>
              <a:rPr lang="en-IN" b="1" dirty="0"/>
              <a:t> </a:t>
            </a:r>
            <a:r>
              <a:rPr lang="en-IN" sz="3600" b="1" dirty="0"/>
              <a:t>RESULTS-Map of clusters in Scarborough</a:t>
            </a:r>
          </a:p>
        </p:txBody>
      </p:sp>
      <p:pic>
        <p:nvPicPr>
          <p:cNvPr id="7" name="Content Placeholder 6">
            <a:extLst>
              <a:ext uri="{FF2B5EF4-FFF2-40B4-BE49-F238E27FC236}">
                <a16:creationId xmlns:a16="http://schemas.microsoft.com/office/drawing/2014/main" id="{F5743E7D-F775-43AD-AC11-BAE8F9D9FD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8458200" cy="446449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876"/>
            <a:ext cx="7772400" cy="1072160"/>
          </a:xfrm>
        </p:spPr>
        <p:txBody>
          <a:bodyPr>
            <a:normAutofit/>
          </a:bodyPr>
          <a:lstStyle/>
          <a:p>
            <a:pPr algn="ctr"/>
            <a:r>
              <a:rPr lang="en-IN" sz="3200" dirty="0"/>
              <a:t>RESULTS- Average Housing Price by Clusters in Scarborough</a:t>
            </a:r>
          </a:p>
        </p:txBody>
      </p:sp>
      <p:pic>
        <p:nvPicPr>
          <p:cNvPr id="7" name="Content Placeholder 6">
            <a:extLst>
              <a:ext uri="{FF2B5EF4-FFF2-40B4-BE49-F238E27FC236}">
                <a16:creationId xmlns:a16="http://schemas.microsoft.com/office/drawing/2014/main" id="{AC150051-367B-4B46-A4D5-444EF890B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08" y="1297036"/>
            <a:ext cx="8856984" cy="494027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93736"/>
            <a:ext cx="7772400" cy="784128"/>
          </a:xfrm>
        </p:spPr>
        <p:txBody>
          <a:bodyPr>
            <a:normAutofit fontScale="90000"/>
          </a:bodyPr>
          <a:lstStyle/>
          <a:p>
            <a:r>
              <a:rPr lang="en-IN" sz="3200" dirty="0"/>
              <a:t>RESULTS- School Ratings by Clusters in Scarborough</a:t>
            </a:r>
          </a:p>
        </p:txBody>
      </p:sp>
      <p:pic>
        <p:nvPicPr>
          <p:cNvPr id="7" name="Content Placeholder 6">
            <a:extLst>
              <a:ext uri="{FF2B5EF4-FFF2-40B4-BE49-F238E27FC236}">
                <a16:creationId xmlns:a16="http://schemas.microsoft.com/office/drawing/2014/main" id="{14339C44-479E-4D09-8328-D7FAEBF6C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84" y="1077864"/>
            <a:ext cx="8856984" cy="509433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640112"/>
          </a:xfrm>
        </p:spPr>
        <p:txBody>
          <a:bodyPr>
            <a:normAutofit fontScale="90000"/>
          </a:bodyPr>
          <a:lstStyle/>
          <a:p>
            <a:r>
              <a:rPr lang="en-IN" b="1" dirty="0"/>
              <a:t>DISCUSSION</a:t>
            </a:r>
            <a:r>
              <a:rPr lang="en-IN" dirty="0"/>
              <a:t>                                   </a:t>
            </a:r>
          </a:p>
        </p:txBody>
      </p:sp>
      <p:sp>
        <p:nvSpPr>
          <p:cNvPr id="5" name="Content Placeholder 4">
            <a:extLst>
              <a:ext uri="{FF2B5EF4-FFF2-40B4-BE49-F238E27FC236}">
                <a16:creationId xmlns:a16="http://schemas.microsoft.com/office/drawing/2014/main" id="{E8261F1E-F283-4B3C-A22D-20BDE80936B1}"/>
              </a:ext>
            </a:extLst>
          </p:cNvPr>
          <p:cNvSpPr>
            <a:spLocks noGrp="1"/>
          </p:cNvSpPr>
          <p:nvPr>
            <p:ph idx="1"/>
          </p:nvPr>
        </p:nvSpPr>
        <p:spPr>
          <a:xfrm>
            <a:off x="539552" y="1628800"/>
            <a:ext cx="7772400" cy="4050792"/>
          </a:xfrm>
        </p:spPr>
        <p:txBody>
          <a:bodyPr/>
          <a:lstStyle/>
          <a:p>
            <a:pPr algn="just">
              <a:buFont typeface="Wingdings" panose="05000000000000000000" pitchFamily="2" charset="2"/>
              <a:buChar char="v"/>
            </a:pPr>
            <a:r>
              <a:rPr lang="en-IN" dirty="0"/>
              <a:t> The primary purpose of this project, is to suggest a better neighbourhood in a new city for the people who are shifting there. Connectivity to the airport, bus stand, city centre markets and other daily needs nearby.</a:t>
            </a:r>
          </a:p>
          <a:p>
            <a:pPr algn="just"/>
            <a:r>
              <a:rPr lang="en-IN" dirty="0"/>
              <a:t>Sorted list of house in terms of housing prices in a ascending or descending order</a:t>
            </a:r>
          </a:p>
          <a:p>
            <a:pPr algn="just"/>
            <a:r>
              <a:rPr lang="en-IN" dirty="0"/>
              <a:t>Sorted list of schools in terms of location, fees, rating and review</a:t>
            </a:r>
          </a:p>
          <a:p>
            <a:endParaRPr lang="en-A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928144"/>
          </a:xfrm>
        </p:spPr>
        <p:txBody>
          <a:bodyPr/>
          <a:lstStyle/>
          <a:p>
            <a:r>
              <a:rPr lang="en-IN" b="1" dirty="0"/>
              <a:t>CONCLUSIONs</a:t>
            </a:r>
          </a:p>
        </p:txBody>
      </p:sp>
      <p:sp>
        <p:nvSpPr>
          <p:cNvPr id="3" name="Content Placeholder 2"/>
          <p:cNvSpPr>
            <a:spLocks noGrp="1"/>
          </p:cNvSpPr>
          <p:nvPr>
            <p:ph idx="1"/>
          </p:nvPr>
        </p:nvSpPr>
        <p:spPr>
          <a:xfrm>
            <a:off x="659760" y="1556792"/>
            <a:ext cx="7772400" cy="4050792"/>
          </a:xfrm>
        </p:spPr>
        <p:txBody>
          <a:bodyPr/>
          <a:lstStyle/>
          <a:p>
            <a:pPr algn="just">
              <a:buFont typeface="Wingdings" panose="05000000000000000000" pitchFamily="2" charset="2"/>
              <a:buChar char="v"/>
            </a:pPr>
            <a:r>
              <a:rPr lang="en-IN" dirty="0"/>
              <a:t> In this study, k-means cluster approach is used. The neighbourhood is separated into ten different clusters and for 103 different latitude and longitude from dataset that have very-similar suburbs around them.</a:t>
            </a:r>
          </a:p>
          <a:p>
            <a:pPr algn="just">
              <a:buFont typeface="Wingdings" panose="05000000000000000000" pitchFamily="2" charset="2"/>
              <a:buChar char="v"/>
            </a:pPr>
            <a:endParaRPr lang="en-IN" dirty="0"/>
          </a:p>
          <a:p>
            <a:pPr algn="just">
              <a:buFont typeface="Wingdings" panose="05000000000000000000" pitchFamily="2" charset="2"/>
              <a:buChar char="v"/>
            </a:pPr>
            <a:r>
              <a:rPr lang="en-IN" dirty="0"/>
              <a:t> Using the histograms results for a particular neighbourhood based on average house prices and school rating have been made.</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1000152"/>
          </a:xfrm>
        </p:spPr>
        <p:txBody>
          <a:bodyPr/>
          <a:lstStyle/>
          <a:p>
            <a:r>
              <a:rPr lang="en-IN" b="1" dirty="0"/>
              <a:t>LIBRARIES USED in this project</a:t>
            </a:r>
          </a:p>
        </p:txBody>
      </p:sp>
      <p:sp>
        <p:nvSpPr>
          <p:cNvPr id="3" name="Content Placeholder 2"/>
          <p:cNvSpPr>
            <a:spLocks noGrp="1"/>
          </p:cNvSpPr>
          <p:nvPr>
            <p:ph idx="1"/>
          </p:nvPr>
        </p:nvSpPr>
        <p:spPr>
          <a:xfrm>
            <a:off x="661040" y="1494200"/>
            <a:ext cx="7772400" cy="4050792"/>
          </a:xfrm>
        </p:spPr>
        <p:txBody>
          <a:bodyPr>
            <a:normAutofit fontScale="25000" lnSpcReduction="20000"/>
          </a:bodyPr>
          <a:lstStyle/>
          <a:p>
            <a:pPr>
              <a:buNone/>
            </a:pPr>
            <a:endParaRPr lang="en-IN" dirty="0"/>
          </a:p>
          <a:p>
            <a:pPr algn="just">
              <a:lnSpc>
                <a:spcPct val="170000"/>
              </a:lnSpc>
              <a:buFont typeface="Wingdings" panose="05000000000000000000" pitchFamily="2" charset="2"/>
              <a:buChar char="v"/>
            </a:pPr>
            <a:r>
              <a:rPr lang="en-IN" sz="5600" dirty="0"/>
              <a:t>Pandas: For creating and manipulating </a:t>
            </a:r>
            <a:r>
              <a:rPr lang="en-IN" sz="5600" dirty="0" err="1"/>
              <a:t>dataframes</a:t>
            </a:r>
            <a:r>
              <a:rPr lang="en-IN" sz="5600" dirty="0"/>
              <a:t>.</a:t>
            </a:r>
          </a:p>
          <a:p>
            <a:pPr algn="just">
              <a:lnSpc>
                <a:spcPct val="170000"/>
              </a:lnSpc>
              <a:buFont typeface="Wingdings" panose="05000000000000000000" pitchFamily="2" charset="2"/>
              <a:buChar char="v"/>
            </a:pPr>
            <a:r>
              <a:rPr lang="en-IN" sz="5600" dirty="0"/>
              <a:t>Folium: Python visualization library would be used to visualize the neighbourhoods cluster distribution of using interactive leaflet map.</a:t>
            </a:r>
          </a:p>
          <a:p>
            <a:pPr algn="just">
              <a:lnSpc>
                <a:spcPct val="170000"/>
              </a:lnSpc>
              <a:buFont typeface="Wingdings" panose="05000000000000000000" pitchFamily="2" charset="2"/>
              <a:buChar char="v"/>
            </a:pPr>
            <a:r>
              <a:rPr lang="en-IN" sz="5600" dirty="0" err="1"/>
              <a:t>Scikit</a:t>
            </a:r>
            <a:r>
              <a:rPr lang="en-IN" sz="5600" dirty="0"/>
              <a:t> Learn: For importing k-means clustering.</a:t>
            </a:r>
          </a:p>
          <a:p>
            <a:pPr algn="just">
              <a:lnSpc>
                <a:spcPct val="170000"/>
              </a:lnSpc>
              <a:buFont typeface="Wingdings" panose="05000000000000000000" pitchFamily="2" charset="2"/>
              <a:buChar char="v"/>
            </a:pPr>
            <a:r>
              <a:rPr lang="en-IN" sz="5600" dirty="0"/>
              <a:t>JSON: Library to handle JSON files.</a:t>
            </a:r>
          </a:p>
          <a:p>
            <a:pPr algn="just">
              <a:lnSpc>
                <a:spcPct val="170000"/>
              </a:lnSpc>
              <a:buFont typeface="Wingdings" panose="05000000000000000000" pitchFamily="2" charset="2"/>
              <a:buChar char="v"/>
            </a:pPr>
            <a:r>
              <a:rPr lang="en-IN" sz="5600" dirty="0"/>
              <a:t>XML: To separate data from presentation and XML stores data in plain text format.</a:t>
            </a:r>
          </a:p>
          <a:p>
            <a:pPr algn="just">
              <a:lnSpc>
                <a:spcPct val="170000"/>
              </a:lnSpc>
              <a:buFont typeface="Wingdings" panose="05000000000000000000" pitchFamily="2" charset="2"/>
              <a:buChar char="v"/>
            </a:pPr>
            <a:r>
              <a:rPr lang="en-IN" sz="5600" dirty="0" err="1"/>
              <a:t>Geocoder</a:t>
            </a:r>
            <a:r>
              <a:rPr lang="en-IN" sz="5600" dirty="0"/>
              <a:t>: To retrieve Location Data.</a:t>
            </a:r>
          </a:p>
          <a:p>
            <a:pPr algn="just">
              <a:lnSpc>
                <a:spcPct val="170000"/>
              </a:lnSpc>
              <a:buFont typeface="Wingdings" panose="05000000000000000000" pitchFamily="2" charset="2"/>
              <a:buChar char="v"/>
            </a:pPr>
            <a:r>
              <a:rPr lang="en-IN" sz="5600" dirty="0"/>
              <a:t>Beautiful Soup and Requests: To scrap and library to handle http requests.</a:t>
            </a:r>
          </a:p>
          <a:p>
            <a:pPr algn="just">
              <a:lnSpc>
                <a:spcPct val="170000"/>
              </a:lnSpc>
              <a:buFont typeface="Wingdings" panose="05000000000000000000" pitchFamily="2" charset="2"/>
              <a:buChar char="v"/>
            </a:pPr>
            <a:r>
              <a:rPr lang="en-IN" sz="5600" dirty="0" err="1"/>
              <a:t>Matplotlib</a:t>
            </a:r>
            <a:r>
              <a:rPr lang="en-IN" sz="5600" dirty="0"/>
              <a:t>: Python Plotting Module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928144"/>
          </a:xfrm>
        </p:spPr>
        <p:txBody>
          <a:bodyPr/>
          <a:lstStyle/>
          <a:p>
            <a:r>
              <a:rPr lang="en-IN" b="1" dirty="0"/>
              <a:t>INTRODUCTION</a:t>
            </a:r>
          </a:p>
        </p:txBody>
      </p:sp>
      <p:sp>
        <p:nvSpPr>
          <p:cNvPr id="3" name="Content Placeholder 2"/>
          <p:cNvSpPr>
            <a:spLocks noGrp="1"/>
          </p:cNvSpPr>
          <p:nvPr>
            <p:ph idx="1"/>
          </p:nvPr>
        </p:nvSpPr>
        <p:spPr>
          <a:xfrm>
            <a:off x="685800" y="1700808"/>
            <a:ext cx="7772400" cy="4050792"/>
          </a:xfrm>
        </p:spPr>
        <p:txBody>
          <a:bodyPr>
            <a:normAutofit fontScale="92500" lnSpcReduction="10000"/>
          </a:bodyPr>
          <a:lstStyle/>
          <a:p>
            <a:pPr lvl="0">
              <a:buFont typeface="Wingdings" panose="05000000000000000000" pitchFamily="2" charset="2"/>
              <a:buChar char="v"/>
            </a:pPr>
            <a:r>
              <a:rPr lang="en-IN" dirty="0"/>
              <a:t> The primary purpose of this study is to facilitate people to explore better facilities around their </a:t>
            </a:r>
            <a:r>
              <a:rPr lang="en-IN" dirty="0" err="1"/>
              <a:t>neighborhood</a:t>
            </a:r>
            <a:r>
              <a:rPr lang="en-IN" dirty="0"/>
              <a:t>. </a:t>
            </a:r>
            <a:endParaRPr lang="en-AU" dirty="0"/>
          </a:p>
          <a:p>
            <a:pPr lvl="0">
              <a:buFont typeface="Wingdings" panose="05000000000000000000" pitchFamily="2" charset="2"/>
              <a:buChar char="v"/>
            </a:pPr>
            <a:r>
              <a:rPr lang="en-IN" dirty="0"/>
              <a:t> This will provide people with an opportunity to make a smart and effective decision for selecting a </a:t>
            </a:r>
            <a:r>
              <a:rPr lang="en-IN" dirty="0" err="1"/>
              <a:t>neighborhood</a:t>
            </a:r>
            <a:r>
              <a:rPr lang="en-IN" dirty="0"/>
              <a:t> among various others in Scarborough, Toronto region.</a:t>
            </a:r>
            <a:endParaRPr lang="en-AU" dirty="0"/>
          </a:p>
          <a:p>
            <a:pPr lvl="0">
              <a:buFont typeface="Wingdings" panose="05000000000000000000" pitchFamily="2" charset="2"/>
              <a:buChar char="v"/>
            </a:pPr>
            <a:r>
              <a:rPr lang="en-IN" dirty="0"/>
              <a:t> The core concept behind this study is to </a:t>
            </a:r>
            <a:r>
              <a:rPr lang="en-IN" dirty="0" err="1"/>
              <a:t>analyze</a:t>
            </a:r>
            <a:r>
              <a:rPr lang="en-IN" dirty="0"/>
              <a:t> some key features from the data for the people who are moving to Scarborough to find out the best </a:t>
            </a:r>
            <a:r>
              <a:rPr lang="en-IN" dirty="0" err="1"/>
              <a:t>neighborhood</a:t>
            </a:r>
            <a:r>
              <a:rPr lang="en-IN" dirty="0"/>
              <a:t> and compare it with the </a:t>
            </a:r>
            <a:r>
              <a:rPr lang="en-IN" dirty="0" err="1"/>
              <a:t>neighboring</a:t>
            </a:r>
            <a:r>
              <a:rPr lang="en-IN" dirty="0"/>
              <a:t> suburbs. </a:t>
            </a:r>
            <a:endParaRPr lang="en-AU" dirty="0"/>
          </a:p>
          <a:p>
            <a:pPr lvl="0">
              <a:buFont typeface="Wingdings" panose="05000000000000000000" pitchFamily="2" charset="2"/>
              <a:buChar char="v"/>
            </a:pPr>
            <a:r>
              <a:rPr lang="en-IN" dirty="0"/>
              <a:t> Some of the features that are highlighted are median housing price and better school according to ratings, crime rates of that particular area, road connectivity, weather conditions, good management for an emergency, water resources both fresh and wastewater, and excrement conveyed in sewers and recreational facilities.</a:t>
            </a:r>
            <a:endParaRPr lang="en-AU" dirty="0"/>
          </a:p>
          <a:p>
            <a:pPr>
              <a:buFont typeface="Wingdings" panose="05000000000000000000" pitchFamily="2" charset="2"/>
              <a:buChar char="v"/>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TARGET GROUPS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a:t> New immigrants to Canada.</a:t>
            </a:r>
          </a:p>
          <a:p>
            <a:pPr>
              <a:buFont typeface="Wingdings" panose="05000000000000000000" pitchFamily="2" charset="2"/>
              <a:buChar char="v"/>
            </a:pPr>
            <a:r>
              <a:rPr lang="en-IN" dirty="0"/>
              <a:t> People migrating from different other states of Canada.</a:t>
            </a:r>
          </a:p>
          <a:p>
            <a:pPr>
              <a:buFont typeface="Wingdings" panose="05000000000000000000" pitchFamily="2" charset="2"/>
              <a:buChar char="v"/>
            </a:pPr>
            <a:r>
              <a:rPr lang="en-IN" dirty="0"/>
              <a:t> People not familiar with their surroundings</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Selection</a:t>
            </a:r>
          </a:p>
        </p:txBody>
      </p:sp>
      <p:sp>
        <p:nvSpPr>
          <p:cNvPr id="3" name="Content Placeholder 2"/>
          <p:cNvSpPr>
            <a:spLocks noGrp="1"/>
          </p:cNvSpPr>
          <p:nvPr>
            <p:ph idx="1"/>
          </p:nvPr>
        </p:nvSpPr>
        <p:spPr>
          <a:xfrm>
            <a:off x="539552" y="2093976"/>
            <a:ext cx="8206680" cy="4050792"/>
          </a:xfrm>
        </p:spPr>
        <p:txBody>
          <a:bodyPr/>
          <a:lstStyle/>
          <a:p>
            <a:pPr>
              <a:buFont typeface="Wingdings" panose="05000000000000000000" pitchFamily="2" charset="2"/>
              <a:buChar char="v"/>
            </a:pPr>
            <a:r>
              <a:rPr lang="en-IN" dirty="0"/>
              <a:t> The Data Link: </a:t>
            </a:r>
            <a:r>
              <a:rPr lang="en-IN" dirty="0">
                <a:hlinkClick r:id="rId2"/>
              </a:rPr>
              <a:t>https://en.wikipedia.org/wiki/List_of_postal_codes_of_Canada:_M</a:t>
            </a:r>
            <a:endParaRPr lang="en-IN" dirty="0"/>
          </a:p>
          <a:p>
            <a:pPr>
              <a:buFont typeface="Wingdings" panose="05000000000000000000" pitchFamily="2" charset="2"/>
              <a:buChar char="v"/>
            </a:pPr>
            <a:r>
              <a:rPr lang="en-IN" dirty="0"/>
              <a:t> Scarborough dataset is used, that is scrapped from Wikipedia. </a:t>
            </a:r>
          </a:p>
          <a:p>
            <a:pPr>
              <a:buFont typeface="Wingdings" panose="05000000000000000000" pitchFamily="2" charset="2"/>
              <a:buChar char="v"/>
            </a:pPr>
            <a:r>
              <a:rPr lang="en-IN" dirty="0"/>
              <a:t> Dataset consisting of latitude and longitude, zip codes.</a:t>
            </a:r>
          </a:p>
          <a:p>
            <a:pPr>
              <a:buFont typeface="Wingdings" panose="05000000000000000000" pitchFamily="2" charset="2"/>
              <a:buChar char="v"/>
            </a:pPr>
            <a:r>
              <a:rPr lang="en-IN" dirty="0"/>
              <a:t> Foursquare API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FOURSQUARE API </a:t>
            </a:r>
          </a:p>
        </p:txBody>
      </p:sp>
      <p:sp>
        <p:nvSpPr>
          <p:cNvPr id="3" name="Content Placeholder 2"/>
          <p:cNvSpPr>
            <a:spLocks noGrp="1"/>
          </p:cNvSpPr>
          <p:nvPr>
            <p:ph idx="1"/>
          </p:nvPr>
        </p:nvSpPr>
        <p:spPr/>
        <p:txBody>
          <a:bodyPr/>
          <a:lstStyle/>
          <a:p>
            <a:pPr lvl="0">
              <a:buFont typeface="Wingdings" panose="05000000000000000000" pitchFamily="2" charset="2"/>
              <a:buChar char="v"/>
            </a:pPr>
            <a:r>
              <a:rPr lang="en-IN" dirty="0"/>
              <a:t> Foursquare is a platform that provides information about several venues and events within the area of interest. </a:t>
            </a:r>
            <a:endParaRPr lang="en-AU" dirty="0"/>
          </a:p>
          <a:p>
            <a:pPr lvl="0">
              <a:buFont typeface="Wingdings" panose="05000000000000000000" pitchFamily="2" charset="2"/>
              <a:buChar char="v"/>
            </a:pPr>
            <a:r>
              <a:rPr lang="en-IN" dirty="0"/>
              <a:t> Such information includes venue names, locations, menus, and even photos. </a:t>
            </a:r>
            <a:endParaRPr lang="en-AU" dirty="0"/>
          </a:p>
          <a:p>
            <a:pPr lvl="0">
              <a:buFont typeface="Wingdings" panose="05000000000000000000" pitchFamily="2" charset="2"/>
              <a:buChar char="v"/>
            </a:pPr>
            <a:r>
              <a:rPr lang="en-IN" dirty="0"/>
              <a:t> As such, the foursquare location platform will be used as the sole data source since all the stated required information can be obtained through the API.</a:t>
            </a:r>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FOURSQUARE API DATA</a:t>
            </a:r>
          </a:p>
        </p:txBody>
      </p:sp>
      <p:sp>
        <p:nvSpPr>
          <p:cNvPr id="3" name="Content Placeholder 2"/>
          <p:cNvSpPr>
            <a:spLocks noGrp="1"/>
          </p:cNvSpPr>
          <p:nvPr>
            <p:ph idx="1"/>
          </p:nvPr>
        </p:nvSpPr>
        <p:spPr>
          <a:xfrm>
            <a:off x="685800" y="2121408"/>
            <a:ext cx="8062664" cy="4050792"/>
          </a:xfrm>
        </p:spPr>
        <p:txBody>
          <a:bodyPr>
            <a:normAutofit fontScale="92500" lnSpcReduction="10000"/>
          </a:bodyPr>
          <a:lstStyle/>
          <a:p>
            <a:pPr algn="just">
              <a:buFont typeface="Wingdings" panose="05000000000000000000" pitchFamily="2" charset="2"/>
              <a:buChar char="v"/>
            </a:pPr>
            <a:r>
              <a:rPr lang="en-IN" dirty="0"/>
              <a:t> The data retrieved from Foursquare contained information of venues within a specified distance of the longitude and latitude of the postcodes. The information obtained per venue as follows:</a:t>
            </a:r>
          </a:p>
          <a:p>
            <a:pPr algn="just"/>
            <a:r>
              <a:rPr lang="en-IN" dirty="0"/>
              <a:t> Neighbourhood </a:t>
            </a:r>
          </a:p>
          <a:p>
            <a:pPr algn="just"/>
            <a:r>
              <a:rPr lang="en-IN" dirty="0"/>
              <a:t> Neighbourhood Latitude </a:t>
            </a:r>
          </a:p>
          <a:p>
            <a:pPr algn="just"/>
            <a:r>
              <a:rPr lang="en-IN" dirty="0"/>
              <a:t> Neighbourhood Longitude</a:t>
            </a:r>
          </a:p>
          <a:p>
            <a:pPr algn="just"/>
            <a:r>
              <a:rPr lang="en-IN" dirty="0"/>
              <a:t> Venue </a:t>
            </a:r>
          </a:p>
          <a:p>
            <a:pPr algn="just"/>
            <a:r>
              <a:rPr lang="en-IN" dirty="0"/>
              <a:t> Name of the venue e.g. the name of a store or restaurant</a:t>
            </a:r>
          </a:p>
          <a:p>
            <a:pPr algn="just"/>
            <a:r>
              <a:rPr lang="en-IN" dirty="0"/>
              <a:t> Venue Latitude</a:t>
            </a:r>
          </a:p>
          <a:p>
            <a:pPr algn="just"/>
            <a:r>
              <a:rPr lang="en-IN" dirty="0"/>
              <a:t> Venue Longitude </a:t>
            </a:r>
          </a:p>
          <a:p>
            <a:pPr algn="just"/>
            <a:r>
              <a:rPr lang="en-IN" dirty="0"/>
              <a:t>Venue Category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Map of Scarborough</a:t>
            </a:r>
            <a:endParaRPr lang="en-IN" dirty="0"/>
          </a:p>
        </p:txBody>
      </p:sp>
      <p:pic>
        <p:nvPicPr>
          <p:cNvPr id="7" name="Content Placeholder 6">
            <a:extLst>
              <a:ext uri="{FF2B5EF4-FFF2-40B4-BE49-F238E27FC236}">
                <a16:creationId xmlns:a16="http://schemas.microsoft.com/office/drawing/2014/main" id="{94633876-5C48-4CEE-88E3-EB96046C9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302554"/>
            <a:ext cx="7772400" cy="368799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160" y="685800"/>
            <a:ext cx="7772400" cy="792088"/>
          </a:xfrm>
        </p:spPr>
        <p:txBody>
          <a:bodyPr>
            <a:normAutofit/>
          </a:bodyPr>
          <a:lstStyle/>
          <a:p>
            <a:r>
              <a:rPr lang="en-IN" b="1" dirty="0"/>
              <a:t>METHODOLOGY </a:t>
            </a:r>
          </a:p>
        </p:txBody>
      </p:sp>
      <p:sp>
        <p:nvSpPr>
          <p:cNvPr id="3" name="Content Placeholder 2"/>
          <p:cNvSpPr>
            <a:spLocks noGrp="1"/>
          </p:cNvSpPr>
          <p:nvPr>
            <p:ph idx="1"/>
          </p:nvPr>
        </p:nvSpPr>
        <p:spPr/>
        <p:txBody>
          <a:bodyPr/>
          <a:lstStyle/>
          <a:p>
            <a:pPr marL="0" lvl="0" indent="0">
              <a:buNone/>
            </a:pPr>
            <a:r>
              <a:rPr lang="en-IN" b="1" dirty="0"/>
              <a:t>Clustering Method:</a:t>
            </a:r>
          </a:p>
          <a:p>
            <a:pPr lvl="0">
              <a:buFont typeface="Wingdings" panose="05000000000000000000" pitchFamily="2" charset="2"/>
              <a:buChar char="v"/>
            </a:pPr>
            <a:r>
              <a:rPr lang="en-IN" dirty="0"/>
              <a:t>In order to compare the </a:t>
            </a:r>
            <a:r>
              <a:rPr lang="en-AU" dirty="0"/>
              <a:t>resemblance between the </a:t>
            </a:r>
            <a:r>
              <a:rPr lang="en-IN" dirty="0"/>
              <a:t>two cities, the key approach is to explore the </a:t>
            </a:r>
            <a:r>
              <a:rPr lang="en-IN" dirty="0" err="1"/>
              <a:t>neighborhoods</a:t>
            </a:r>
            <a:r>
              <a:rPr lang="en-IN" dirty="0"/>
              <a:t>, segment them, and group them into clusters to find similar suburbs in metropolitans like New York and Toronto. </a:t>
            </a:r>
          </a:p>
          <a:p>
            <a:pPr lvl="0">
              <a:buFont typeface="Wingdings" panose="05000000000000000000" pitchFamily="2" charset="2"/>
              <a:buChar char="v"/>
            </a:pPr>
            <a:endParaRPr lang="en-AU" dirty="0"/>
          </a:p>
          <a:p>
            <a:pPr lvl="0">
              <a:buFont typeface="Wingdings" panose="05000000000000000000" pitchFamily="2" charset="2"/>
              <a:buChar char="v"/>
            </a:pPr>
            <a:r>
              <a:rPr lang="en-IN" dirty="0"/>
              <a:t>K-means clustering technique is used to cluster the data .</a:t>
            </a:r>
          </a:p>
          <a:p>
            <a:pPr>
              <a:buNone/>
            </a:pP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K-MEANS CLUSTERING</a:t>
            </a:r>
          </a:p>
        </p:txBody>
      </p:sp>
      <p:pic>
        <p:nvPicPr>
          <p:cNvPr id="7" name="Content Placeholder 6">
            <a:extLst>
              <a:ext uri="{FF2B5EF4-FFF2-40B4-BE49-F238E27FC236}">
                <a16:creationId xmlns:a16="http://schemas.microsoft.com/office/drawing/2014/main" id="{0B5A9DA8-732E-456F-913D-E2AC0E5EB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916832"/>
            <a:ext cx="7772400" cy="445653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77</TotalTime>
  <Words>724</Words>
  <Application>Microsoft Office PowerPoint</Application>
  <PresentationFormat>On-screen Show (4:3)</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Rockwell</vt:lpstr>
      <vt:lpstr>Rockwell Condensed</vt:lpstr>
      <vt:lpstr>Wingdings</vt:lpstr>
      <vt:lpstr>Wood Type</vt:lpstr>
      <vt:lpstr>Applied data science course final Project – The Battle of Neighbourhoods </vt:lpstr>
      <vt:lpstr>INTRODUCTION</vt:lpstr>
      <vt:lpstr>TARGET GROUPS</vt:lpstr>
      <vt:lpstr>DATA Selection</vt:lpstr>
      <vt:lpstr>FOURSQUARE API </vt:lpstr>
      <vt:lpstr>FOURSQUARE API DATA</vt:lpstr>
      <vt:lpstr>Map of Scarborough</vt:lpstr>
      <vt:lpstr>METHODOLOGY </vt:lpstr>
      <vt:lpstr>K-MEANS CLUSTERING</vt:lpstr>
      <vt:lpstr> WORKFLOW </vt:lpstr>
      <vt:lpstr> RESULTS-Map of clusters in Scarborough</vt:lpstr>
      <vt:lpstr>RESULTS- Average Housing Price by Clusters in Scarborough</vt:lpstr>
      <vt:lpstr>RESULTS- School Ratings by Clusters in Scarborough</vt:lpstr>
      <vt:lpstr>DISCUSSION                                   </vt:lpstr>
      <vt:lpstr>CONCLUSIONs</vt:lpstr>
      <vt:lpstr>LIBRARIES USED in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AMIT JAIN</dc:creator>
  <cp:lastModifiedBy>Talha Ali Khan</cp:lastModifiedBy>
  <cp:revision>6</cp:revision>
  <dcterms:created xsi:type="dcterms:W3CDTF">2020-06-02T17:56:20Z</dcterms:created>
  <dcterms:modified xsi:type="dcterms:W3CDTF">2020-12-07T03:50:54Z</dcterms:modified>
</cp:coreProperties>
</file>