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aramond Bold" charset="1" panose="02020804030307010803"/>
      <p:regular r:id="rId17"/>
    </p:embeddedFont>
    <p:embeddedFont>
      <p:font typeface="Arial Bold" charset="1" panose="020B0802020202020204"/>
      <p:regular r:id="rId18"/>
    </p:embeddedFont>
    <p:embeddedFont>
      <p:font typeface="Arimo Bold" charset="1" panose="020B0704020202020204"/>
      <p:regular r:id="rId19"/>
    </p:embeddedFont>
    <p:embeddedFont>
      <p:font typeface="TT Rounds Condensed" charset="1" panose="02000506030000020003"/>
      <p:regular r:id="rId20"/>
    </p:embeddedFont>
    <p:embeddedFont>
      <p:font typeface="Arimo" charset="1" panose="020B0604020202020204"/>
      <p:regular r:id="rId21"/>
    </p:embeddedFont>
    <p:embeddedFont>
      <p:font typeface="Arial" charset="1" panose="020B0502020202020204"/>
      <p:regular r:id="rId22"/>
    </p:embeddedFont>
    <p:embeddedFont>
      <p:font typeface="Inter Bold" charset="1" panose="020B0802030000000004"/>
      <p:regular r:id="rId23"/>
    </p:embeddedFont>
    <p:embeddedFont>
      <p:font typeface="Times New Roman Bold" charset="1" panose="020308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13" Target="../media/image41.png" Type="http://schemas.openxmlformats.org/officeDocument/2006/relationships/image"/><Relationship Id="rId14" Target="../media/image42.png" Type="http://schemas.openxmlformats.org/officeDocument/2006/relationships/image"/><Relationship Id="rId15" Target="../media/image43.png" Type="http://schemas.openxmlformats.org/officeDocument/2006/relationships/image"/><Relationship Id="rId16" Target="../media/image44.png" Type="http://schemas.openxmlformats.org/officeDocument/2006/relationships/image"/><Relationship Id="rId17" Target="../media/image45.png" Type="http://schemas.openxmlformats.org/officeDocument/2006/relationships/image"/><Relationship Id="rId18" Target="../media/image46.jpeg" Type="http://schemas.openxmlformats.org/officeDocument/2006/relationships/image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pypi.org/project/pytesseract/" TargetMode="External" Type="http://schemas.openxmlformats.org/officeDocument/2006/relationships/hyperlink"/><Relationship Id="rId11" Target="https://wandb.ai/mostafaibrahim17/ml-articles/reports/Fine-Tuning-Llama-2-for-Advanced-Chatbot-Development--Vmlldzo2NTY3ODUw" TargetMode="External" Type="http://schemas.openxmlformats.org/officeDocument/2006/relationships/hyperlink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Relationship Id="rId5" Target="https://www.kaggle.com/code/jonathanoheix/sentiment-analysis-with-hotel-reviews" TargetMode="External" Type="http://schemas.openxmlformats.org/officeDocument/2006/relationships/hyperlink"/><Relationship Id="rId6" Target="https://github.com/jaungiers/LSTM-Neural-Network-for-Time-Series-Prediction/tree/master" TargetMode="External" Type="http://schemas.openxmlformats.org/officeDocument/2006/relationships/hyperlink"/><Relationship Id="rId7" Target="https://www.tensorflow.org/tutorials/images/cnn" TargetMode="External" Type="http://schemas.openxmlformats.org/officeDocument/2006/relationships/hyperlink"/><Relationship Id="rId8" Target="https://docs.opencv.org/4.x/d2/d96/tutorial_py_table_of_contents_imgproc.html" TargetMode="External" Type="http://schemas.openxmlformats.org/officeDocument/2006/relationships/hyperlink"/><Relationship Id="rId9" Target="https://medium.com/@dennisivy/flask-restful-crud-api-c13c7d82c6e5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2" Target="../media/image10.jpeg" Type="http://schemas.openxmlformats.org/officeDocument/2006/relationships/image"/><Relationship Id="rId3" Target="../media/image6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6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4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4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4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4.png" Type="http://schemas.openxmlformats.org/officeDocument/2006/relationships/image"/><Relationship Id="rId4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71007" y="2156460"/>
            <a:ext cx="104775" cy="104775"/>
            <a:chOff x="0" y="0"/>
            <a:chExt cx="104775" cy="104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48895" y="0"/>
                  </a:moveTo>
                  <a:lnTo>
                    <a:pt x="38735" y="1651"/>
                  </a:lnTo>
                  <a:lnTo>
                    <a:pt x="29210" y="5334"/>
                  </a:lnTo>
                  <a:lnTo>
                    <a:pt x="20320" y="10795"/>
                  </a:lnTo>
                  <a:lnTo>
                    <a:pt x="12827" y="17780"/>
                  </a:lnTo>
                  <a:lnTo>
                    <a:pt x="6858" y="26162"/>
                  </a:lnTo>
                  <a:lnTo>
                    <a:pt x="2667" y="35560"/>
                  </a:lnTo>
                  <a:lnTo>
                    <a:pt x="381" y="45593"/>
                  </a:lnTo>
                  <a:lnTo>
                    <a:pt x="0" y="55880"/>
                  </a:lnTo>
                  <a:lnTo>
                    <a:pt x="1651" y="66040"/>
                  </a:lnTo>
                  <a:lnTo>
                    <a:pt x="5334" y="75692"/>
                  </a:lnTo>
                  <a:lnTo>
                    <a:pt x="10795" y="84455"/>
                  </a:lnTo>
                  <a:lnTo>
                    <a:pt x="17780" y="91948"/>
                  </a:lnTo>
                  <a:lnTo>
                    <a:pt x="26162" y="97917"/>
                  </a:lnTo>
                  <a:lnTo>
                    <a:pt x="35560" y="102108"/>
                  </a:lnTo>
                  <a:lnTo>
                    <a:pt x="45593" y="104394"/>
                  </a:lnTo>
                  <a:lnTo>
                    <a:pt x="55880" y="104775"/>
                  </a:lnTo>
                  <a:lnTo>
                    <a:pt x="66040" y="103124"/>
                  </a:lnTo>
                  <a:lnTo>
                    <a:pt x="75692" y="99441"/>
                  </a:lnTo>
                  <a:lnTo>
                    <a:pt x="84455" y="93980"/>
                  </a:lnTo>
                  <a:lnTo>
                    <a:pt x="91948" y="86995"/>
                  </a:lnTo>
                  <a:lnTo>
                    <a:pt x="97917" y="78613"/>
                  </a:lnTo>
                  <a:lnTo>
                    <a:pt x="102108" y="69215"/>
                  </a:lnTo>
                  <a:lnTo>
                    <a:pt x="104394" y="59182"/>
                  </a:lnTo>
                  <a:lnTo>
                    <a:pt x="104775" y="52324"/>
                  </a:lnTo>
                  <a:lnTo>
                    <a:pt x="104775" y="48895"/>
                  </a:lnTo>
                  <a:lnTo>
                    <a:pt x="103124" y="38735"/>
                  </a:lnTo>
                  <a:lnTo>
                    <a:pt x="99441" y="29083"/>
                  </a:lnTo>
                  <a:lnTo>
                    <a:pt x="93980" y="20320"/>
                  </a:lnTo>
                  <a:lnTo>
                    <a:pt x="86995" y="12827"/>
                  </a:lnTo>
                  <a:lnTo>
                    <a:pt x="78613" y="6858"/>
                  </a:lnTo>
                  <a:lnTo>
                    <a:pt x="69215" y="2667"/>
                  </a:lnTo>
                  <a:lnTo>
                    <a:pt x="59182" y="381"/>
                  </a:lnTo>
                  <a:lnTo>
                    <a:pt x="4889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71007" y="3251835"/>
            <a:ext cx="104775" cy="104775"/>
            <a:chOff x="0" y="0"/>
            <a:chExt cx="104775" cy="1047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48895" y="0"/>
                  </a:moveTo>
                  <a:lnTo>
                    <a:pt x="38735" y="1651"/>
                  </a:lnTo>
                  <a:lnTo>
                    <a:pt x="29210" y="5334"/>
                  </a:lnTo>
                  <a:lnTo>
                    <a:pt x="20320" y="10795"/>
                  </a:lnTo>
                  <a:lnTo>
                    <a:pt x="12827" y="17780"/>
                  </a:lnTo>
                  <a:lnTo>
                    <a:pt x="6858" y="26162"/>
                  </a:lnTo>
                  <a:lnTo>
                    <a:pt x="2667" y="35560"/>
                  </a:lnTo>
                  <a:lnTo>
                    <a:pt x="381" y="45593"/>
                  </a:lnTo>
                  <a:lnTo>
                    <a:pt x="0" y="55880"/>
                  </a:lnTo>
                  <a:lnTo>
                    <a:pt x="1651" y="66040"/>
                  </a:lnTo>
                  <a:lnTo>
                    <a:pt x="5334" y="75692"/>
                  </a:lnTo>
                  <a:lnTo>
                    <a:pt x="10795" y="84455"/>
                  </a:lnTo>
                  <a:lnTo>
                    <a:pt x="17780" y="91948"/>
                  </a:lnTo>
                  <a:lnTo>
                    <a:pt x="26162" y="97917"/>
                  </a:lnTo>
                  <a:lnTo>
                    <a:pt x="35560" y="102108"/>
                  </a:lnTo>
                  <a:lnTo>
                    <a:pt x="45593" y="104394"/>
                  </a:lnTo>
                  <a:lnTo>
                    <a:pt x="55880" y="104775"/>
                  </a:lnTo>
                  <a:lnTo>
                    <a:pt x="66040" y="103124"/>
                  </a:lnTo>
                  <a:lnTo>
                    <a:pt x="75692" y="99441"/>
                  </a:lnTo>
                  <a:lnTo>
                    <a:pt x="84455" y="93980"/>
                  </a:lnTo>
                  <a:lnTo>
                    <a:pt x="91948" y="86995"/>
                  </a:lnTo>
                  <a:lnTo>
                    <a:pt x="97917" y="78613"/>
                  </a:lnTo>
                  <a:lnTo>
                    <a:pt x="102108" y="69215"/>
                  </a:lnTo>
                  <a:lnTo>
                    <a:pt x="104394" y="59182"/>
                  </a:lnTo>
                  <a:lnTo>
                    <a:pt x="104775" y="52324"/>
                  </a:lnTo>
                  <a:lnTo>
                    <a:pt x="104775" y="48895"/>
                  </a:lnTo>
                  <a:lnTo>
                    <a:pt x="103124" y="38735"/>
                  </a:lnTo>
                  <a:lnTo>
                    <a:pt x="99441" y="29083"/>
                  </a:lnTo>
                  <a:lnTo>
                    <a:pt x="93980" y="20320"/>
                  </a:lnTo>
                  <a:lnTo>
                    <a:pt x="86995" y="12827"/>
                  </a:lnTo>
                  <a:lnTo>
                    <a:pt x="78613" y="6858"/>
                  </a:lnTo>
                  <a:lnTo>
                    <a:pt x="69215" y="2667"/>
                  </a:lnTo>
                  <a:lnTo>
                    <a:pt x="59182" y="381"/>
                  </a:lnTo>
                  <a:lnTo>
                    <a:pt x="4889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71007" y="5442585"/>
            <a:ext cx="104775" cy="104775"/>
            <a:chOff x="0" y="0"/>
            <a:chExt cx="104775" cy="104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48895" y="0"/>
                  </a:moveTo>
                  <a:lnTo>
                    <a:pt x="38735" y="1651"/>
                  </a:lnTo>
                  <a:lnTo>
                    <a:pt x="29210" y="5334"/>
                  </a:lnTo>
                  <a:lnTo>
                    <a:pt x="20320" y="10795"/>
                  </a:lnTo>
                  <a:lnTo>
                    <a:pt x="12827" y="17780"/>
                  </a:lnTo>
                  <a:lnTo>
                    <a:pt x="6858" y="26162"/>
                  </a:lnTo>
                  <a:lnTo>
                    <a:pt x="2667" y="35560"/>
                  </a:lnTo>
                  <a:lnTo>
                    <a:pt x="381" y="45593"/>
                  </a:lnTo>
                  <a:lnTo>
                    <a:pt x="0" y="55880"/>
                  </a:lnTo>
                  <a:lnTo>
                    <a:pt x="1651" y="66040"/>
                  </a:lnTo>
                  <a:lnTo>
                    <a:pt x="5334" y="75692"/>
                  </a:lnTo>
                  <a:lnTo>
                    <a:pt x="10795" y="84455"/>
                  </a:lnTo>
                  <a:lnTo>
                    <a:pt x="17780" y="91948"/>
                  </a:lnTo>
                  <a:lnTo>
                    <a:pt x="26162" y="97917"/>
                  </a:lnTo>
                  <a:lnTo>
                    <a:pt x="35560" y="102108"/>
                  </a:lnTo>
                  <a:lnTo>
                    <a:pt x="45593" y="104394"/>
                  </a:lnTo>
                  <a:lnTo>
                    <a:pt x="55880" y="104775"/>
                  </a:lnTo>
                  <a:lnTo>
                    <a:pt x="66040" y="103124"/>
                  </a:lnTo>
                  <a:lnTo>
                    <a:pt x="75692" y="99441"/>
                  </a:lnTo>
                  <a:lnTo>
                    <a:pt x="84455" y="93980"/>
                  </a:lnTo>
                  <a:lnTo>
                    <a:pt x="91948" y="86995"/>
                  </a:lnTo>
                  <a:lnTo>
                    <a:pt x="97917" y="78613"/>
                  </a:lnTo>
                  <a:lnTo>
                    <a:pt x="102108" y="69215"/>
                  </a:lnTo>
                  <a:lnTo>
                    <a:pt x="104394" y="59182"/>
                  </a:lnTo>
                  <a:lnTo>
                    <a:pt x="104775" y="52324"/>
                  </a:lnTo>
                  <a:lnTo>
                    <a:pt x="104775" y="48895"/>
                  </a:lnTo>
                  <a:lnTo>
                    <a:pt x="103124" y="38735"/>
                  </a:lnTo>
                  <a:lnTo>
                    <a:pt x="99441" y="29083"/>
                  </a:lnTo>
                  <a:lnTo>
                    <a:pt x="93980" y="20320"/>
                  </a:lnTo>
                  <a:lnTo>
                    <a:pt x="86995" y="12827"/>
                  </a:lnTo>
                  <a:lnTo>
                    <a:pt x="78613" y="6858"/>
                  </a:lnTo>
                  <a:lnTo>
                    <a:pt x="69215" y="2667"/>
                  </a:lnTo>
                  <a:lnTo>
                    <a:pt x="59182" y="381"/>
                  </a:lnTo>
                  <a:lnTo>
                    <a:pt x="4889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71007" y="6537960"/>
            <a:ext cx="104775" cy="104775"/>
            <a:chOff x="0" y="0"/>
            <a:chExt cx="104775" cy="1047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48895" y="0"/>
                  </a:moveTo>
                  <a:lnTo>
                    <a:pt x="38735" y="1651"/>
                  </a:lnTo>
                  <a:lnTo>
                    <a:pt x="29210" y="5334"/>
                  </a:lnTo>
                  <a:lnTo>
                    <a:pt x="20320" y="10795"/>
                  </a:lnTo>
                  <a:lnTo>
                    <a:pt x="12827" y="17780"/>
                  </a:lnTo>
                  <a:lnTo>
                    <a:pt x="6858" y="26162"/>
                  </a:lnTo>
                  <a:lnTo>
                    <a:pt x="2667" y="35560"/>
                  </a:lnTo>
                  <a:lnTo>
                    <a:pt x="381" y="45593"/>
                  </a:lnTo>
                  <a:lnTo>
                    <a:pt x="0" y="55880"/>
                  </a:lnTo>
                  <a:lnTo>
                    <a:pt x="1651" y="66040"/>
                  </a:lnTo>
                  <a:lnTo>
                    <a:pt x="5334" y="75692"/>
                  </a:lnTo>
                  <a:lnTo>
                    <a:pt x="10795" y="84455"/>
                  </a:lnTo>
                  <a:lnTo>
                    <a:pt x="17780" y="91948"/>
                  </a:lnTo>
                  <a:lnTo>
                    <a:pt x="26162" y="97917"/>
                  </a:lnTo>
                  <a:lnTo>
                    <a:pt x="35560" y="102108"/>
                  </a:lnTo>
                  <a:lnTo>
                    <a:pt x="45593" y="104394"/>
                  </a:lnTo>
                  <a:lnTo>
                    <a:pt x="55880" y="104775"/>
                  </a:lnTo>
                  <a:lnTo>
                    <a:pt x="66040" y="103124"/>
                  </a:lnTo>
                  <a:lnTo>
                    <a:pt x="75692" y="99441"/>
                  </a:lnTo>
                  <a:lnTo>
                    <a:pt x="84455" y="93980"/>
                  </a:lnTo>
                  <a:lnTo>
                    <a:pt x="91948" y="86995"/>
                  </a:lnTo>
                  <a:lnTo>
                    <a:pt x="97917" y="78613"/>
                  </a:lnTo>
                  <a:lnTo>
                    <a:pt x="102108" y="69215"/>
                  </a:lnTo>
                  <a:lnTo>
                    <a:pt x="104394" y="59182"/>
                  </a:lnTo>
                  <a:lnTo>
                    <a:pt x="104775" y="52324"/>
                  </a:lnTo>
                  <a:lnTo>
                    <a:pt x="104775" y="48895"/>
                  </a:lnTo>
                  <a:lnTo>
                    <a:pt x="103124" y="38735"/>
                  </a:lnTo>
                  <a:lnTo>
                    <a:pt x="99441" y="29083"/>
                  </a:lnTo>
                  <a:lnTo>
                    <a:pt x="93980" y="20320"/>
                  </a:lnTo>
                  <a:lnTo>
                    <a:pt x="86995" y="12827"/>
                  </a:lnTo>
                  <a:lnTo>
                    <a:pt x="78613" y="6858"/>
                  </a:lnTo>
                  <a:lnTo>
                    <a:pt x="69215" y="2667"/>
                  </a:lnTo>
                  <a:lnTo>
                    <a:pt x="59182" y="381"/>
                  </a:lnTo>
                  <a:lnTo>
                    <a:pt x="4889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71007" y="7633335"/>
            <a:ext cx="104775" cy="104775"/>
            <a:chOff x="0" y="0"/>
            <a:chExt cx="104775" cy="1047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48895" y="0"/>
                  </a:moveTo>
                  <a:lnTo>
                    <a:pt x="38735" y="1651"/>
                  </a:lnTo>
                  <a:lnTo>
                    <a:pt x="29210" y="5334"/>
                  </a:lnTo>
                  <a:lnTo>
                    <a:pt x="20320" y="10795"/>
                  </a:lnTo>
                  <a:lnTo>
                    <a:pt x="12827" y="17780"/>
                  </a:lnTo>
                  <a:lnTo>
                    <a:pt x="6858" y="26162"/>
                  </a:lnTo>
                  <a:lnTo>
                    <a:pt x="2667" y="35560"/>
                  </a:lnTo>
                  <a:lnTo>
                    <a:pt x="381" y="45593"/>
                  </a:lnTo>
                  <a:lnTo>
                    <a:pt x="0" y="55880"/>
                  </a:lnTo>
                  <a:lnTo>
                    <a:pt x="1651" y="66040"/>
                  </a:lnTo>
                  <a:lnTo>
                    <a:pt x="5334" y="75692"/>
                  </a:lnTo>
                  <a:lnTo>
                    <a:pt x="10795" y="84455"/>
                  </a:lnTo>
                  <a:lnTo>
                    <a:pt x="17780" y="91948"/>
                  </a:lnTo>
                  <a:lnTo>
                    <a:pt x="26162" y="97917"/>
                  </a:lnTo>
                  <a:lnTo>
                    <a:pt x="35560" y="102108"/>
                  </a:lnTo>
                  <a:lnTo>
                    <a:pt x="45593" y="104394"/>
                  </a:lnTo>
                  <a:lnTo>
                    <a:pt x="55880" y="104775"/>
                  </a:lnTo>
                  <a:lnTo>
                    <a:pt x="66040" y="103124"/>
                  </a:lnTo>
                  <a:lnTo>
                    <a:pt x="75692" y="99441"/>
                  </a:lnTo>
                  <a:lnTo>
                    <a:pt x="84455" y="93980"/>
                  </a:lnTo>
                  <a:lnTo>
                    <a:pt x="91948" y="86995"/>
                  </a:lnTo>
                  <a:lnTo>
                    <a:pt x="97917" y="78613"/>
                  </a:lnTo>
                  <a:lnTo>
                    <a:pt x="102108" y="69215"/>
                  </a:lnTo>
                  <a:lnTo>
                    <a:pt x="104394" y="59182"/>
                  </a:lnTo>
                  <a:lnTo>
                    <a:pt x="104775" y="52324"/>
                  </a:lnTo>
                  <a:lnTo>
                    <a:pt x="104775" y="48895"/>
                  </a:lnTo>
                  <a:lnTo>
                    <a:pt x="103124" y="38735"/>
                  </a:lnTo>
                  <a:lnTo>
                    <a:pt x="99441" y="29083"/>
                  </a:lnTo>
                  <a:lnTo>
                    <a:pt x="93980" y="20320"/>
                  </a:lnTo>
                  <a:lnTo>
                    <a:pt x="86995" y="12827"/>
                  </a:lnTo>
                  <a:lnTo>
                    <a:pt x="78613" y="6858"/>
                  </a:lnTo>
                  <a:lnTo>
                    <a:pt x="69215" y="2667"/>
                  </a:lnTo>
                  <a:lnTo>
                    <a:pt x="59182" y="381"/>
                  </a:lnTo>
                  <a:lnTo>
                    <a:pt x="4889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71007" y="8728710"/>
            <a:ext cx="104775" cy="104775"/>
            <a:chOff x="0" y="0"/>
            <a:chExt cx="104775" cy="1047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775" cy="104775"/>
            </a:xfrm>
            <a:custGeom>
              <a:avLst/>
              <a:gdLst/>
              <a:ahLst/>
              <a:cxnLst/>
              <a:rect r="r" b="b" t="t" l="l"/>
              <a:pathLst>
                <a:path h="104775" w="104775">
                  <a:moveTo>
                    <a:pt x="48895" y="0"/>
                  </a:moveTo>
                  <a:lnTo>
                    <a:pt x="38735" y="1651"/>
                  </a:lnTo>
                  <a:lnTo>
                    <a:pt x="29210" y="5334"/>
                  </a:lnTo>
                  <a:lnTo>
                    <a:pt x="20320" y="10795"/>
                  </a:lnTo>
                  <a:lnTo>
                    <a:pt x="12827" y="17780"/>
                  </a:lnTo>
                  <a:lnTo>
                    <a:pt x="6858" y="26162"/>
                  </a:lnTo>
                  <a:lnTo>
                    <a:pt x="2667" y="35560"/>
                  </a:lnTo>
                  <a:lnTo>
                    <a:pt x="381" y="45593"/>
                  </a:lnTo>
                  <a:lnTo>
                    <a:pt x="0" y="55880"/>
                  </a:lnTo>
                  <a:lnTo>
                    <a:pt x="1651" y="66040"/>
                  </a:lnTo>
                  <a:lnTo>
                    <a:pt x="5334" y="75692"/>
                  </a:lnTo>
                  <a:lnTo>
                    <a:pt x="10795" y="84455"/>
                  </a:lnTo>
                  <a:lnTo>
                    <a:pt x="17780" y="91948"/>
                  </a:lnTo>
                  <a:lnTo>
                    <a:pt x="26162" y="97917"/>
                  </a:lnTo>
                  <a:lnTo>
                    <a:pt x="35560" y="102108"/>
                  </a:lnTo>
                  <a:lnTo>
                    <a:pt x="45593" y="104394"/>
                  </a:lnTo>
                  <a:lnTo>
                    <a:pt x="55880" y="104775"/>
                  </a:lnTo>
                  <a:lnTo>
                    <a:pt x="66040" y="103124"/>
                  </a:lnTo>
                  <a:lnTo>
                    <a:pt x="75692" y="99441"/>
                  </a:lnTo>
                  <a:lnTo>
                    <a:pt x="84455" y="93980"/>
                  </a:lnTo>
                  <a:lnTo>
                    <a:pt x="91948" y="86995"/>
                  </a:lnTo>
                  <a:lnTo>
                    <a:pt x="97917" y="78613"/>
                  </a:lnTo>
                  <a:lnTo>
                    <a:pt x="102108" y="69215"/>
                  </a:lnTo>
                  <a:lnTo>
                    <a:pt x="104394" y="59182"/>
                  </a:lnTo>
                  <a:lnTo>
                    <a:pt x="104775" y="52324"/>
                  </a:lnTo>
                  <a:lnTo>
                    <a:pt x="104775" y="48895"/>
                  </a:lnTo>
                  <a:lnTo>
                    <a:pt x="103124" y="38735"/>
                  </a:lnTo>
                  <a:lnTo>
                    <a:pt x="99441" y="29083"/>
                  </a:lnTo>
                  <a:lnTo>
                    <a:pt x="93980" y="20320"/>
                  </a:lnTo>
                  <a:lnTo>
                    <a:pt x="86995" y="12827"/>
                  </a:lnTo>
                  <a:lnTo>
                    <a:pt x="78613" y="6858"/>
                  </a:lnTo>
                  <a:lnTo>
                    <a:pt x="69215" y="2667"/>
                  </a:lnTo>
                  <a:lnTo>
                    <a:pt x="59182" y="381"/>
                  </a:lnTo>
                  <a:lnTo>
                    <a:pt x="4889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4705867" y="122063"/>
            <a:ext cx="3371850" cy="1724025"/>
          </a:xfrm>
          <a:custGeom>
            <a:avLst/>
            <a:gdLst/>
            <a:ahLst/>
            <a:cxnLst/>
            <a:rect r="r" b="b" t="t" l="l"/>
            <a:pathLst>
              <a:path h="1724025" w="3371850">
                <a:moveTo>
                  <a:pt x="0" y="0"/>
                </a:moveTo>
                <a:lnTo>
                  <a:pt x="3371850" y="0"/>
                </a:lnTo>
                <a:lnTo>
                  <a:pt x="3371850" y="1724025"/>
                </a:lnTo>
                <a:lnTo>
                  <a:pt x="0" y="1724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29669" y="641947"/>
            <a:ext cx="12347038" cy="1033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1F497D"/>
                </a:solidFill>
                <a:latin typeface="Garamond Bold"/>
                <a:ea typeface="Garamond Bold"/>
                <a:cs typeface="Garamond Bold"/>
                <a:sym typeface="Garamond Bold"/>
              </a:rPr>
              <a:t>SMART INDIA HACKATHON 2024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0947" y="1481023"/>
            <a:ext cx="6297520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: 1711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0947" y="2576398"/>
            <a:ext cx="10728265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 : Enhancing Rail Madad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0947" y="3671773"/>
            <a:ext cx="8991133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with Al-powered Complaint Management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0947" y="4767148"/>
            <a:ext cx="5959421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 - Smart Automation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0947" y="5862523"/>
            <a:ext cx="5027200" cy="101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Software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0947" y="6957898"/>
            <a:ext cx="5312597" cy="210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 : 48148 Team Name : Neuratech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593207" y="1493844"/>
            <a:ext cx="6225319" cy="6918312"/>
          </a:xfrm>
          <a:custGeom>
            <a:avLst/>
            <a:gdLst/>
            <a:ahLst/>
            <a:cxnLst/>
            <a:rect r="r" b="b" t="t" l="l"/>
            <a:pathLst>
              <a:path h="6918312" w="6225319">
                <a:moveTo>
                  <a:pt x="0" y="0"/>
                </a:moveTo>
                <a:lnTo>
                  <a:pt x="6225319" y="0"/>
                </a:lnTo>
                <a:lnTo>
                  <a:pt x="6225319" y="6918312"/>
                </a:lnTo>
                <a:lnTo>
                  <a:pt x="0" y="691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201152" y="2653873"/>
            <a:ext cx="4299324" cy="4598240"/>
          </a:xfrm>
          <a:custGeom>
            <a:avLst/>
            <a:gdLst/>
            <a:ahLst/>
            <a:cxnLst/>
            <a:rect r="r" b="b" t="t" l="l"/>
            <a:pathLst>
              <a:path h="4598240" w="4299324">
                <a:moveTo>
                  <a:pt x="0" y="0"/>
                </a:moveTo>
                <a:lnTo>
                  <a:pt x="4299324" y="0"/>
                </a:lnTo>
                <a:lnTo>
                  <a:pt x="4299324" y="4598240"/>
                </a:lnTo>
                <a:lnTo>
                  <a:pt x="0" y="4598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49476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808369"/>
            <a:ext cx="18287876" cy="478622"/>
            <a:chOff x="0" y="0"/>
            <a:chExt cx="18287873" cy="478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873" cy="478663"/>
            </a:xfrm>
            <a:custGeom>
              <a:avLst/>
              <a:gdLst/>
              <a:ahLst/>
              <a:cxnLst/>
              <a:rect r="r" b="b" t="t" l="l"/>
              <a:pathLst>
                <a:path h="478663" w="18287873">
                  <a:moveTo>
                    <a:pt x="0" y="0"/>
                  </a:moveTo>
                  <a:lnTo>
                    <a:pt x="0" y="478663"/>
                  </a:lnTo>
                  <a:lnTo>
                    <a:pt x="18287873" y="478663"/>
                  </a:lnTo>
                  <a:lnTo>
                    <a:pt x="18287873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829807" y="53578"/>
            <a:ext cx="2209800" cy="1123950"/>
          </a:xfrm>
          <a:custGeom>
            <a:avLst/>
            <a:gdLst/>
            <a:ahLst/>
            <a:cxnLst/>
            <a:rect r="r" b="b" t="t" l="l"/>
            <a:pathLst>
              <a:path h="1123950" w="2209800">
                <a:moveTo>
                  <a:pt x="0" y="0"/>
                </a:moveTo>
                <a:lnTo>
                  <a:pt x="2209800" y="0"/>
                </a:lnTo>
                <a:lnTo>
                  <a:pt x="2209800" y="1123950"/>
                </a:lnTo>
                <a:lnTo>
                  <a:pt x="0" y="1123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47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91214" y="6126823"/>
            <a:ext cx="5728726" cy="3548796"/>
            <a:chOff x="0" y="0"/>
            <a:chExt cx="5728716" cy="35487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28716" cy="3548761"/>
            </a:xfrm>
            <a:custGeom>
              <a:avLst/>
              <a:gdLst/>
              <a:ahLst/>
              <a:cxnLst/>
              <a:rect r="r" b="b" t="t" l="l"/>
              <a:pathLst>
                <a:path h="3548761" w="5728716">
                  <a:moveTo>
                    <a:pt x="0" y="0"/>
                  </a:moveTo>
                  <a:lnTo>
                    <a:pt x="0" y="3548761"/>
                  </a:lnTo>
                  <a:lnTo>
                    <a:pt x="5728716" y="3548761"/>
                  </a:lnTo>
                  <a:lnTo>
                    <a:pt x="5728716" y="0"/>
                  </a:lnTo>
                  <a:close/>
                </a:path>
              </a:pathLst>
            </a:custGeom>
            <a:solidFill>
              <a:srgbClr val="E0E8F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83534" y="119443"/>
            <a:ext cx="2038350" cy="800100"/>
          </a:xfrm>
          <a:custGeom>
            <a:avLst/>
            <a:gdLst/>
            <a:ahLst/>
            <a:cxnLst/>
            <a:rect r="r" b="b" t="t" l="l"/>
            <a:pathLst>
              <a:path h="800100" w="2038350">
                <a:moveTo>
                  <a:pt x="0" y="0"/>
                </a:moveTo>
                <a:lnTo>
                  <a:pt x="2038350" y="0"/>
                </a:lnTo>
                <a:lnTo>
                  <a:pt x="2038350" y="800101"/>
                </a:lnTo>
                <a:lnTo>
                  <a:pt x="0" y="800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91214" y="1406061"/>
            <a:ext cx="11437487" cy="4135574"/>
            <a:chOff x="0" y="0"/>
            <a:chExt cx="11437480" cy="41355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37493" cy="4135628"/>
            </a:xfrm>
            <a:custGeom>
              <a:avLst/>
              <a:gdLst/>
              <a:ahLst/>
              <a:cxnLst/>
              <a:rect r="r" b="b" t="t" l="l"/>
              <a:pathLst>
                <a:path h="4135628" w="11437493">
                  <a:moveTo>
                    <a:pt x="0" y="0"/>
                  </a:moveTo>
                  <a:lnTo>
                    <a:pt x="0" y="4135628"/>
                  </a:lnTo>
                  <a:lnTo>
                    <a:pt x="11437493" y="4135628"/>
                  </a:lnTo>
                  <a:lnTo>
                    <a:pt x="11437493" y="0"/>
                  </a:lnTo>
                  <a:close/>
                </a:path>
              </a:pathLst>
            </a:custGeom>
            <a:solidFill>
              <a:srgbClr val="E0E8F2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054614" y="6126823"/>
            <a:ext cx="5578354" cy="3543548"/>
            <a:chOff x="0" y="0"/>
            <a:chExt cx="5578348" cy="35435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78348" cy="3543554"/>
            </a:xfrm>
            <a:custGeom>
              <a:avLst/>
              <a:gdLst/>
              <a:ahLst/>
              <a:cxnLst/>
              <a:rect r="r" b="b" t="t" l="l"/>
              <a:pathLst>
                <a:path h="3543554" w="5578348">
                  <a:moveTo>
                    <a:pt x="0" y="0"/>
                  </a:moveTo>
                  <a:lnTo>
                    <a:pt x="0" y="3543554"/>
                  </a:lnTo>
                  <a:lnTo>
                    <a:pt x="5578348" y="3543554"/>
                  </a:lnTo>
                  <a:lnTo>
                    <a:pt x="5578348" y="0"/>
                  </a:lnTo>
                  <a:close/>
                </a:path>
              </a:pathLst>
            </a:custGeom>
            <a:solidFill>
              <a:srgbClr val="E0E8F2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42065" y="1726359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2065" y="2459269"/>
            <a:ext cx="381000" cy="476250"/>
          </a:xfrm>
          <a:custGeom>
            <a:avLst/>
            <a:gdLst/>
            <a:ahLst/>
            <a:cxnLst/>
            <a:rect r="r" b="b" t="t" l="l"/>
            <a:pathLst>
              <a:path h="476250" w="381000">
                <a:moveTo>
                  <a:pt x="0" y="0"/>
                </a:moveTo>
                <a:lnTo>
                  <a:pt x="381000" y="0"/>
                </a:lnTo>
                <a:lnTo>
                  <a:pt x="381000" y="47625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680" t="-11352" r="-27319" b="-1264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93935" y="3221269"/>
            <a:ext cx="476250" cy="504825"/>
          </a:xfrm>
          <a:custGeom>
            <a:avLst/>
            <a:gdLst/>
            <a:ahLst/>
            <a:cxnLst/>
            <a:rect r="r" b="b" t="t" l="l"/>
            <a:pathLst>
              <a:path h="504825" w="476250">
                <a:moveTo>
                  <a:pt x="0" y="0"/>
                </a:moveTo>
                <a:lnTo>
                  <a:pt x="476250" y="0"/>
                </a:lnTo>
                <a:lnTo>
                  <a:pt x="476250" y="504825"/>
                </a:lnTo>
                <a:lnTo>
                  <a:pt x="0" y="504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754" t="-21698" r="-28246" b="-2547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3004" y="4036685"/>
            <a:ext cx="476250" cy="476250"/>
          </a:xfrm>
          <a:custGeom>
            <a:avLst/>
            <a:gdLst/>
            <a:ahLst/>
            <a:cxnLst/>
            <a:rect r="r" b="b" t="t" l="l"/>
            <a:pathLst>
              <a:path h="476250" w="476250">
                <a:moveTo>
                  <a:pt x="0" y="0"/>
                </a:moveTo>
                <a:lnTo>
                  <a:pt x="476250" y="0"/>
                </a:lnTo>
                <a:lnTo>
                  <a:pt x="476250" y="47625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18726" y="4688014"/>
            <a:ext cx="638175" cy="638175"/>
          </a:xfrm>
          <a:custGeom>
            <a:avLst/>
            <a:gdLst/>
            <a:ahLst/>
            <a:cxnLst/>
            <a:rect r="r" b="b" t="t" l="l"/>
            <a:pathLst>
              <a:path h="638175" w="638175">
                <a:moveTo>
                  <a:pt x="0" y="0"/>
                </a:moveTo>
                <a:lnTo>
                  <a:pt x="638175" y="0"/>
                </a:lnTo>
                <a:lnTo>
                  <a:pt x="638175" y="638176"/>
                </a:lnTo>
                <a:lnTo>
                  <a:pt x="0" y="6381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433678" y="981237"/>
            <a:ext cx="400050" cy="400050"/>
          </a:xfrm>
          <a:custGeom>
            <a:avLst/>
            <a:gdLst/>
            <a:ahLst/>
            <a:cxnLst/>
            <a:rect r="r" b="b" t="t" l="l"/>
            <a:pathLst>
              <a:path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88583" y="5659669"/>
            <a:ext cx="361950" cy="361950"/>
          </a:xfrm>
          <a:custGeom>
            <a:avLst/>
            <a:gdLst/>
            <a:ahLst/>
            <a:cxnLst/>
            <a:rect r="r" b="b" t="t" l="l"/>
            <a:pathLst>
              <a:path h="361950" w="361950">
                <a:moveTo>
                  <a:pt x="0" y="0"/>
                </a:moveTo>
                <a:lnTo>
                  <a:pt x="361950" y="0"/>
                </a:lnTo>
                <a:lnTo>
                  <a:pt x="361950" y="361950"/>
                </a:lnTo>
                <a:lnTo>
                  <a:pt x="0" y="3619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191099" y="564641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18726" y="6476114"/>
            <a:ext cx="552450" cy="552450"/>
          </a:xfrm>
          <a:custGeom>
            <a:avLst/>
            <a:gdLst/>
            <a:ahLst/>
            <a:cxnLst/>
            <a:rect r="r" b="b" t="t" l="l"/>
            <a:pathLst>
              <a:path h="552450" w="552450">
                <a:moveTo>
                  <a:pt x="0" y="0"/>
                </a:moveTo>
                <a:lnTo>
                  <a:pt x="552450" y="0"/>
                </a:lnTo>
                <a:lnTo>
                  <a:pt x="552450" y="552450"/>
                </a:lnTo>
                <a:lnTo>
                  <a:pt x="0" y="5524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09201" y="7591616"/>
            <a:ext cx="590550" cy="533400"/>
          </a:xfrm>
          <a:custGeom>
            <a:avLst/>
            <a:gdLst/>
            <a:ahLst/>
            <a:cxnLst/>
            <a:rect r="r" b="b" t="t" l="l"/>
            <a:pathLst>
              <a:path h="533400" w="590550">
                <a:moveTo>
                  <a:pt x="0" y="0"/>
                </a:moveTo>
                <a:lnTo>
                  <a:pt x="590550" y="0"/>
                </a:lnTo>
                <a:lnTo>
                  <a:pt x="59055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1632" t="0" r="-26754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01304" y="8700868"/>
            <a:ext cx="590550" cy="409575"/>
          </a:xfrm>
          <a:custGeom>
            <a:avLst/>
            <a:gdLst/>
            <a:ahLst/>
            <a:cxnLst/>
            <a:rect r="r" b="b" t="t" l="l"/>
            <a:pathLst>
              <a:path h="409575" w="590550">
                <a:moveTo>
                  <a:pt x="0" y="0"/>
                </a:moveTo>
                <a:lnTo>
                  <a:pt x="590550" y="0"/>
                </a:lnTo>
                <a:lnTo>
                  <a:pt x="590550" y="409575"/>
                </a:lnTo>
                <a:lnTo>
                  <a:pt x="0" y="40957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23306" r="0" b="-20879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200442" y="6522710"/>
            <a:ext cx="514350" cy="514350"/>
          </a:xfrm>
          <a:custGeom>
            <a:avLst/>
            <a:gdLst/>
            <a:ahLst/>
            <a:cxnLst/>
            <a:rect r="r" b="b" t="t" l="l"/>
            <a:pathLst>
              <a:path h="514350" w="514350">
                <a:moveTo>
                  <a:pt x="0" y="0"/>
                </a:moveTo>
                <a:lnTo>
                  <a:pt x="514350" y="0"/>
                </a:lnTo>
                <a:lnTo>
                  <a:pt x="514350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185830" y="7650432"/>
            <a:ext cx="542925" cy="542925"/>
          </a:xfrm>
          <a:custGeom>
            <a:avLst/>
            <a:gdLst/>
            <a:ahLst/>
            <a:cxnLst/>
            <a:rect r="r" b="b" t="t" l="l"/>
            <a:pathLst>
              <a:path h="542925" w="542925">
                <a:moveTo>
                  <a:pt x="0" y="0"/>
                </a:moveTo>
                <a:lnTo>
                  <a:pt x="542925" y="0"/>
                </a:lnTo>
                <a:lnTo>
                  <a:pt x="54292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113878" y="8701697"/>
            <a:ext cx="647700" cy="647700"/>
          </a:xfrm>
          <a:custGeom>
            <a:avLst/>
            <a:gdLst/>
            <a:ahLst/>
            <a:cxnLst/>
            <a:rect r="r" b="b" t="t" l="l"/>
            <a:pathLst>
              <a:path h="647700" w="647700">
                <a:moveTo>
                  <a:pt x="0" y="0"/>
                </a:moveTo>
                <a:lnTo>
                  <a:pt x="647700" y="0"/>
                </a:lnTo>
                <a:lnTo>
                  <a:pt x="647700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779825" y="1229716"/>
            <a:ext cx="6324600" cy="8420100"/>
          </a:xfrm>
          <a:custGeom>
            <a:avLst/>
            <a:gdLst/>
            <a:ahLst/>
            <a:cxnLst/>
            <a:rect r="r" b="b" t="t" l="l"/>
            <a:pathLst>
              <a:path h="8420100" w="6324600">
                <a:moveTo>
                  <a:pt x="0" y="0"/>
                </a:moveTo>
                <a:lnTo>
                  <a:pt x="6324600" y="0"/>
                </a:lnTo>
                <a:lnTo>
                  <a:pt x="6324600" y="8420100"/>
                </a:lnTo>
                <a:lnTo>
                  <a:pt x="0" y="842010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42861" y="266767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14704" y="197910"/>
            <a:ext cx="5709123" cy="58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3"/>
              </a:lnSpc>
            </a:pPr>
            <a:r>
              <a:rPr lang="en-US" b="true" sz="303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FEASIBILITY AND VIABILITY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6423241"/>
            <a:ext cx="4807048" cy="822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Integration with Existing Systems: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Requires complex API development and data synchronization for seamless functionality.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67581" y="7299579"/>
            <a:ext cx="4121077" cy="112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Real-Time Processing: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Needs efficient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processing pipelines and low-latency</a:t>
            </a:r>
          </a:p>
          <a:p>
            <a:pPr algn="l">
              <a:lnSpc>
                <a:spcPts val="3299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infrastructure for timely analysis.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8415099"/>
            <a:ext cx="4703931" cy="1107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6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Scalability and Performance: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Must optimize</a:t>
            </a:r>
          </a:p>
          <a:p>
            <a:pPr algn="l">
              <a:lnSpc>
                <a:spcPts val="1033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algorithms and use cloud solutions to handle</a:t>
            </a:r>
          </a:p>
          <a:p>
            <a:pPr algn="l">
              <a:lnSpc>
                <a:spcPts val="3168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large data volumes and varying loads.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9581" y="1643910"/>
            <a:ext cx="10119570" cy="131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Automated Categorization and Prioritization: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Implementing CNNs for image and video analysis enhances complaint classification, boosting processing efficiency.</a:t>
            </a:r>
          </a:p>
          <a:p>
            <a:pPr algn="l">
              <a:lnSpc>
                <a:spcPts val="45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Enhanced Data Extraction: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Utilizing OCR and metadata extraction provides additional context,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leading to more precise and informed resolutions.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72817" y="3044561"/>
            <a:ext cx="10367610" cy="2231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Automated Response &amp; Routing: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AI chatbots and smart routing algorithms streamline complaint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handling and ensure timely resolution by directing complaints to the correct departments.</a:t>
            </a:r>
          </a:p>
          <a:p>
            <a:pPr algn="l">
              <a:lnSpc>
                <a:spcPts val="45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Predictive Maintenance: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Machine learning models for predictive analytics forecast recurring issues,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enabling proactive maintenance and reducing future complaints.</a:t>
            </a:r>
          </a:p>
          <a:p>
            <a:pPr algn="l">
              <a:lnSpc>
                <a:spcPts val="45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Feedback and Continuous Improvement: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Sentiment analysis and performance monitoring drive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ongoing improvements in the complaint resolution process.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831016" y="6396276"/>
            <a:ext cx="4780940" cy="822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Cost of AI Integration: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High initial investment in AI technologies and system integration but offers long-term efficiency gains.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864744" y="7310723"/>
            <a:ext cx="4638999" cy="112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Resource Allocation: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AI-driven optimization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can lead to cost savings by dynamically</a:t>
            </a:r>
          </a:p>
          <a:p>
            <a:pPr algn="l">
              <a:lnSpc>
                <a:spcPts val="3299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adjusting staffing and resources.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14242" y="8434673"/>
            <a:ext cx="4846406" cy="112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Maintenance and Updates: </a:t>
            </a: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Ongoing costs for</a:t>
            </a:r>
          </a:p>
          <a:p>
            <a:pPr algn="l">
              <a:lnSpc>
                <a:spcPts val="900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system maintenance &amp; updates are balanced</a:t>
            </a:r>
          </a:p>
          <a:p>
            <a:pPr algn="l">
              <a:lnSpc>
                <a:spcPts val="3299"/>
              </a:lnSpc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by improved resolution speed and accuracy.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88510" y="9669199"/>
            <a:ext cx="3489493" cy="517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7154877" y="9576006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784899" y="9898904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984452" y="1058666"/>
            <a:ext cx="2733646" cy="35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b="true" sz="196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Operational Feasibility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865405" y="5726497"/>
            <a:ext cx="2619299" cy="357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4"/>
              </a:lnSpc>
            </a:pPr>
            <a:r>
              <a:rPr lang="en-US" b="true" sz="20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Technical Feasibility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55462" y="5742842"/>
            <a:ext cx="2663752" cy="357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4"/>
              </a:lnSpc>
            </a:pPr>
            <a:r>
              <a:rPr lang="en-US" b="true" sz="20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Economic Feasibility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851949" y="1422149"/>
            <a:ext cx="1284742" cy="38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17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6611009" y="1422149"/>
            <a:ext cx="1127417" cy="38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17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Solution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455900" y="4301395"/>
            <a:ext cx="1473994" cy="26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7"/>
              </a:lnSpc>
            </a:pPr>
            <a:r>
              <a:rPr lang="en-US" b="true" sz="14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 Accuracy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438183" y="5774255"/>
            <a:ext cx="1548975" cy="26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7"/>
              </a:lnSpc>
            </a:pPr>
            <a:r>
              <a:rPr lang="en-US" b="true" sz="14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Scalibility Issues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001186" y="7443864"/>
            <a:ext cx="2359657" cy="241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6"/>
              </a:lnSpc>
            </a:pPr>
            <a:r>
              <a:rPr lang="en-US" b="true" sz="14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Handling Multimodal Data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160777" y="7674550"/>
            <a:ext cx="2114626" cy="241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6"/>
              </a:lnSpc>
            </a:pPr>
            <a:r>
              <a:rPr lang="en-US" b="true" sz="14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(Text, Image &amp; Videos)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2029808" y="2885046"/>
            <a:ext cx="2381707" cy="26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7"/>
              </a:lnSpc>
            </a:pPr>
            <a:r>
              <a:rPr lang="en-US" b="true" sz="14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Quality &amp; Availability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964267" y="9089793"/>
            <a:ext cx="2434933" cy="26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7"/>
              </a:lnSpc>
            </a:pPr>
            <a:r>
              <a:rPr lang="en-US" b="true" sz="14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Cultural Resistance (staff) 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5633973" y="5275869"/>
            <a:ext cx="1992144" cy="372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Cloud Based Solutions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822101" y="5672585"/>
            <a:ext cx="1760001" cy="372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Distributed Systems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957556" y="6078769"/>
            <a:ext cx="1557461" cy="343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2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Prioritization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5931134" y="6793944"/>
            <a:ext cx="1486624" cy="381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4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Hybrid AI Models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6149371" y="7202253"/>
            <a:ext cx="1041635" cy="381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4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Fusion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5692809" y="7640041"/>
            <a:ext cx="2083498" cy="41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Multimodal Frameworks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5524788" y="8438874"/>
            <a:ext cx="2366286" cy="41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Provide Training &amp; Support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5779534" y="8905685"/>
            <a:ext cx="1982276" cy="41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Rewarding &amp; Rankings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5495203" y="3894011"/>
            <a:ext cx="2537841" cy="420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5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Continuous Model Training &amp; Validation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5572565" y="4401141"/>
            <a:ext cx="2244633" cy="41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Human-In-Loop Approach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5355834" y="2019700"/>
            <a:ext cx="2710777" cy="41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Preprocessing &amp; Cleaning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5376103" y="2491226"/>
            <a:ext cx="2669448" cy="41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Manual Labelling &amp; Annotation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5886776" y="2956560"/>
            <a:ext cx="1668551" cy="353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b="true" sz="1405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Augmentation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02092" y="13392"/>
            <a:ext cx="1638300" cy="838200"/>
          </a:xfrm>
          <a:custGeom>
            <a:avLst/>
            <a:gdLst/>
            <a:ahLst/>
            <a:cxnLst/>
            <a:rect r="r" b="b" t="t" l="l"/>
            <a:pathLst>
              <a:path h="838200" w="1638300">
                <a:moveTo>
                  <a:pt x="0" y="0"/>
                </a:moveTo>
                <a:lnTo>
                  <a:pt x="1638300" y="0"/>
                </a:lnTo>
                <a:lnTo>
                  <a:pt x="16383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4949" y="112890"/>
            <a:ext cx="2038350" cy="752475"/>
          </a:xfrm>
          <a:custGeom>
            <a:avLst/>
            <a:gdLst/>
            <a:ahLst/>
            <a:cxnLst/>
            <a:rect r="r" b="b" t="t" l="l"/>
            <a:pathLst>
              <a:path h="752475" w="2038350">
                <a:moveTo>
                  <a:pt x="0" y="0"/>
                </a:moveTo>
                <a:lnTo>
                  <a:pt x="2038350" y="0"/>
                </a:lnTo>
                <a:lnTo>
                  <a:pt x="2038350" y="752475"/>
                </a:lnTo>
                <a:lnTo>
                  <a:pt x="0" y="752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4949" y="796738"/>
            <a:ext cx="17649825" cy="9229725"/>
          </a:xfrm>
          <a:custGeom>
            <a:avLst/>
            <a:gdLst/>
            <a:ahLst/>
            <a:cxnLst/>
            <a:rect r="r" b="b" t="t" l="l"/>
            <a:pathLst>
              <a:path h="9229725" w="17649825">
                <a:moveTo>
                  <a:pt x="0" y="0"/>
                </a:moveTo>
                <a:lnTo>
                  <a:pt x="17649825" y="0"/>
                </a:lnTo>
                <a:lnTo>
                  <a:pt x="17649825" y="9229725"/>
                </a:lnTo>
                <a:lnTo>
                  <a:pt x="0" y="92297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9933432"/>
            <a:ext cx="18287876" cy="353568"/>
            <a:chOff x="0" y="0"/>
            <a:chExt cx="18287873" cy="3535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87873" cy="353568"/>
            </a:xfrm>
            <a:custGeom>
              <a:avLst/>
              <a:gdLst/>
              <a:ahLst/>
              <a:cxnLst/>
              <a:rect r="r" b="b" t="t" l="l"/>
              <a:pathLst>
                <a:path h="353568" w="18287873">
                  <a:moveTo>
                    <a:pt x="0" y="0"/>
                  </a:moveTo>
                  <a:lnTo>
                    <a:pt x="0" y="353568"/>
                  </a:lnTo>
                  <a:lnTo>
                    <a:pt x="18287873" y="353568"/>
                  </a:lnTo>
                  <a:lnTo>
                    <a:pt x="18287873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34276" y="231638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68610" y="97488"/>
            <a:ext cx="6493964" cy="61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6"/>
              </a:lnSpc>
            </a:pPr>
            <a:r>
              <a:rPr lang="en-US" b="true" sz="329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AND REFERENCES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0578" y="9264806"/>
            <a:ext cx="3362277" cy="332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b="true" sz="1899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LLM Fine Tuning for Chatbot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5115" y="1294543"/>
            <a:ext cx="3691623" cy="665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5"/>
              </a:lnSpc>
            </a:pPr>
            <a:r>
              <a:rPr lang="en-US" b="true" sz="1899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CNN for image categorization &amp; prioritization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3610" y="8012125"/>
            <a:ext cx="2591648" cy="631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b="true" sz="1800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Tesseract for OCR Text Extraction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60610" y="6869125"/>
            <a:ext cx="9082440" cy="631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Flask enables the creation of RESTful APIs for integrating various components by providing tools for routing, request handling, and CRUD operations.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66694" y="2573350"/>
            <a:ext cx="9277579" cy="945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LSTM models effectively capture temporal dependencies and long-term patterns in time-series data, making them ideal for predicting recurring issues by learning from historical trends and mitigating the vanishing gradient problem.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23231" y="3992575"/>
            <a:ext cx="9368209" cy="945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NLTK (Natural Language Toolkit) effectively classifies sentiment in user feedback by analyzing text data and extracting sentiment scores, providing insights into user opinions and satisfaction levels.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79791" y="5411800"/>
            <a:ext cx="9250823" cy="945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OpenCV provides robust tools for image preprocessing, including techniques like filtering, resizing, and normalization, which enhance and prepare images for further analysis.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28746" y="8012125"/>
            <a:ext cx="9357055" cy="631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Tesseract, accessed via the pytesseract library, provides powerful Optical Character Recognition (OCR) capabilities for extracting text from images.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29772" y="1154125"/>
            <a:ext cx="9562671" cy="945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CNNs excel at image categorization by learning hierarchical features from raw data, while the final softmax layer provides confidence scores that can prioritize complaints based on classification certainty.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12068" y="9117025"/>
            <a:ext cx="9392803" cy="631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5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Fine-tuning large language models (LLMs) allows for advanced chatbot development by adapting the model to specific conversational contexts and user interactions.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30163" y="9717110"/>
            <a:ext cx="3489493" cy="517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948767" y="9905590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4177" y="2699471"/>
            <a:ext cx="3443830" cy="72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b="true" sz="2099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LSTM Model for Predicting Recurring Issue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3296" y="5559323"/>
            <a:ext cx="2259254" cy="6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</a:pPr>
            <a:r>
              <a:rPr lang="en-US" b="true" sz="1999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OpenCV for Image Preprocessing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1553" y="6853199"/>
            <a:ext cx="2993069" cy="337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b="true" sz="1999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Flask API for Integration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4519" y="4140098"/>
            <a:ext cx="3151651" cy="6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</a:pPr>
            <a:r>
              <a:rPr lang="en-US" b="true" sz="1999">
                <a:solidFill>
                  <a:srgbClr val="00569E"/>
                </a:solidFill>
                <a:latin typeface="Arimo Bold"/>
                <a:ea typeface="Arimo Bold"/>
                <a:cs typeface="Arimo Bold"/>
                <a:sym typeface="Arimo Bold"/>
              </a:rPr>
              <a:t>Sentiment Analysis using NLTK for User Feedback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595624" y="4166311"/>
            <a:ext cx="3000975" cy="708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616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  <a:hlinkClick r:id="rId5" tooltip="https://www.kaggle.com/code/jonathanoheix/sentiment-analysis-with-hotel-reviews"/>
              </a:rPr>
              <a:t>https://www.kaggle.com/code/ jonathanoheix/sentiment- analysis-with-hotel-reviews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408877" y="2688717"/>
            <a:ext cx="3405111" cy="825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b="true" sz="1567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  <a:hlinkClick r:id="rId6" tooltip="https://github.com/jaungiers/LSTM-Neural-Network-for-Time-Series-Prediction/tree/master"/>
              </a:rPr>
              <a:t>https://github.com/jaungiers/LSTM- Neural-Network-for-Time-Series- Prediction/tree/master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452149" y="1360780"/>
            <a:ext cx="3299908" cy="510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b="true" sz="169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  <a:hlinkClick r:id="rId7" tooltip="https://www.tensorflow.org/tutorials/images/cnn"/>
              </a:rPr>
              <a:t>https://www.tensorflow.org/tuto rials/images/cnn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378988" y="5474027"/>
            <a:ext cx="3475120" cy="924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1718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  <a:hlinkClick r:id="rId8" tooltip="https://docs.opencv.org/4.x/d2/d96/tutorial_py_table_of_contents_imgproc.html"/>
              </a:rPr>
              <a:t>https://docs.opencv.org/4.x/d2/d 96/tutorial_py_table_of_contents _imgproc.html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648269" y="6874240"/>
            <a:ext cx="2914660" cy="693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9"/>
              </a:lnSpc>
            </a:pPr>
            <a:r>
              <a:rPr lang="en-US" b="true" sz="1578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  <a:hlinkClick r:id="rId9" tooltip="https://medium.com/@dennisivy/flask-restful-crud-api-c13c7d82c6e5"/>
              </a:rPr>
              <a:t>https://medium.com/@dennisi vy/flask-restful-crud-api- c13c7d82c6e5text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910730" y="8111785"/>
            <a:ext cx="2360438" cy="50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b="true" sz="1673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  <a:hlinkClick r:id="rId10" tooltip="https://pypi.org/project/pytesseract/"/>
              </a:rPr>
              <a:t>https://pypi.org/project /pytesseract/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444662" y="9094556"/>
            <a:ext cx="3162033" cy="578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"/>
              </a:lnSpc>
            </a:pPr>
            <a:r>
              <a:rPr lang="en-US" b="true" sz="998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  <a:hlinkClick r:id="rId11" tooltip="https://wandb.ai/mostafaibrahim17/ml-articles/reports/Fine-Tuning-Llama-2-for-Advanced-Chatbot-Development--Vmlldzo2NTY3ODUw"/>
              </a:rPr>
              <a:t>https://wandb.ai/mostafaibrahim17/ml- articles/reports/Fine-Tuning-Llama-2-for-Advanced- Chatbot-Development-- Vmlldzo2NTY3ODUwparagraph text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770269"/>
            <a:ext cx="18287105" cy="516722"/>
            <a:chOff x="0" y="0"/>
            <a:chExt cx="18287098" cy="516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112" cy="516763"/>
            </a:xfrm>
            <a:custGeom>
              <a:avLst/>
              <a:gdLst/>
              <a:ahLst/>
              <a:cxnLst/>
              <a:rect r="r" b="b" t="t" l="l"/>
              <a:pathLst>
                <a:path h="516763" w="18287112">
                  <a:moveTo>
                    <a:pt x="0" y="0"/>
                  </a:moveTo>
                  <a:lnTo>
                    <a:pt x="18287112" y="0"/>
                  </a:lnTo>
                  <a:lnTo>
                    <a:pt x="18287112" y="516763"/>
                  </a:lnTo>
                  <a:lnTo>
                    <a:pt x="0" y="516763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75542" y="182651"/>
            <a:ext cx="1905000" cy="800100"/>
          </a:xfrm>
          <a:custGeom>
            <a:avLst/>
            <a:gdLst/>
            <a:ahLst/>
            <a:cxnLst/>
            <a:rect r="r" b="b" t="t" l="l"/>
            <a:pathLst>
              <a:path h="800100" w="1905000">
                <a:moveTo>
                  <a:pt x="0" y="0"/>
                </a:moveTo>
                <a:lnTo>
                  <a:pt x="1905000" y="0"/>
                </a:lnTo>
                <a:lnTo>
                  <a:pt x="19050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51496" y="98793"/>
            <a:ext cx="2476500" cy="1266825"/>
          </a:xfrm>
          <a:custGeom>
            <a:avLst/>
            <a:gdLst/>
            <a:ahLst/>
            <a:cxnLst/>
            <a:rect r="r" b="b" t="t" l="l"/>
            <a:pathLst>
              <a:path h="1266825" w="2476500">
                <a:moveTo>
                  <a:pt x="0" y="0"/>
                </a:moveTo>
                <a:lnTo>
                  <a:pt x="2476500" y="0"/>
                </a:lnTo>
                <a:lnTo>
                  <a:pt x="2476500" y="1266825"/>
                </a:lnTo>
                <a:lnTo>
                  <a:pt x="0" y="1266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62845" y="4171369"/>
            <a:ext cx="5866095" cy="1655702"/>
            <a:chOff x="0" y="0"/>
            <a:chExt cx="5866105" cy="16556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866130" cy="1655699"/>
            </a:xfrm>
            <a:custGeom>
              <a:avLst/>
              <a:gdLst/>
              <a:ahLst/>
              <a:cxnLst/>
              <a:rect r="r" b="b" t="t" l="l"/>
              <a:pathLst>
                <a:path h="1655699" w="5866130">
                  <a:moveTo>
                    <a:pt x="0" y="0"/>
                  </a:moveTo>
                  <a:lnTo>
                    <a:pt x="5866130" y="0"/>
                  </a:lnTo>
                  <a:lnTo>
                    <a:pt x="5866130" y="1655699"/>
                  </a:lnTo>
                  <a:lnTo>
                    <a:pt x="0" y="1655699"/>
                  </a:lnTo>
                  <a:close/>
                </a:path>
              </a:pathLst>
            </a:custGeom>
            <a:solidFill>
              <a:srgbClr val="DCE6F2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62845" y="7901883"/>
            <a:ext cx="5866095" cy="1655702"/>
            <a:chOff x="0" y="0"/>
            <a:chExt cx="5866105" cy="16556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66130" cy="1655699"/>
            </a:xfrm>
            <a:custGeom>
              <a:avLst/>
              <a:gdLst/>
              <a:ahLst/>
              <a:cxnLst/>
              <a:rect r="r" b="b" t="t" l="l"/>
              <a:pathLst>
                <a:path h="1655699" w="5866130">
                  <a:moveTo>
                    <a:pt x="0" y="0"/>
                  </a:moveTo>
                  <a:lnTo>
                    <a:pt x="0" y="1655699"/>
                  </a:lnTo>
                  <a:lnTo>
                    <a:pt x="5866130" y="1655699"/>
                  </a:lnTo>
                  <a:lnTo>
                    <a:pt x="5866130" y="0"/>
                  </a:lnTo>
                  <a:close/>
                </a:path>
              </a:pathLst>
            </a:custGeom>
            <a:solidFill>
              <a:srgbClr val="DCE6F2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362845" y="2263073"/>
            <a:ext cx="5865981" cy="1698746"/>
            <a:chOff x="0" y="0"/>
            <a:chExt cx="5865978" cy="169873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866003" cy="1698752"/>
            </a:xfrm>
            <a:custGeom>
              <a:avLst/>
              <a:gdLst/>
              <a:ahLst/>
              <a:cxnLst/>
              <a:rect r="r" b="b" t="t" l="l"/>
              <a:pathLst>
                <a:path h="1698752" w="5866003">
                  <a:moveTo>
                    <a:pt x="0" y="0"/>
                  </a:moveTo>
                  <a:lnTo>
                    <a:pt x="0" y="1698752"/>
                  </a:lnTo>
                  <a:lnTo>
                    <a:pt x="5866003" y="1698752"/>
                  </a:lnTo>
                  <a:lnTo>
                    <a:pt x="5866003" y="0"/>
                  </a:lnTo>
                  <a:close/>
                </a:path>
              </a:pathLst>
            </a:custGeom>
            <a:solidFill>
              <a:srgbClr val="E0E8F2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81895" y="6036631"/>
            <a:ext cx="5846674" cy="1655693"/>
            <a:chOff x="0" y="0"/>
            <a:chExt cx="5846674" cy="16556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846699" cy="1655699"/>
            </a:xfrm>
            <a:custGeom>
              <a:avLst/>
              <a:gdLst/>
              <a:ahLst/>
              <a:cxnLst/>
              <a:rect r="r" b="b" t="t" l="l"/>
              <a:pathLst>
                <a:path h="1655699" w="5846699">
                  <a:moveTo>
                    <a:pt x="0" y="0"/>
                  </a:moveTo>
                  <a:lnTo>
                    <a:pt x="5846699" y="0"/>
                  </a:lnTo>
                  <a:lnTo>
                    <a:pt x="5846699" y="1655699"/>
                  </a:lnTo>
                  <a:lnTo>
                    <a:pt x="0" y="1655699"/>
                  </a:lnTo>
                  <a:close/>
                </a:path>
              </a:pathLst>
            </a:custGeom>
            <a:solidFill>
              <a:srgbClr val="DCE6F2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2302090" y="2241575"/>
            <a:ext cx="5672061" cy="1655693"/>
            <a:chOff x="0" y="0"/>
            <a:chExt cx="5672061" cy="16556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672074" cy="1655699"/>
            </a:xfrm>
            <a:custGeom>
              <a:avLst/>
              <a:gdLst/>
              <a:ahLst/>
              <a:cxnLst/>
              <a:rect r="r" b="b" t="t" l="l"/>
              <a:pathLst>
                <a:path h="1655699" w="5672074">
                  <a:moveTo>
                    <a:pt x="0" y="0"/>
                  </a:moveTo>
                  <a:lnTo>
                    <a:pt x="0" y="1655699"/>
                  </a:lnTo>
                  <a:lnTo>
                    <a:pt x="5672074" y="1655699"/>
                  </a:lnTo>
                  <a:lnTo>
                    <a:pt x="5672074" y="0"/>
                  </a:lnTo>
                  <a:close/>
                </a:path>
              </a:pathLst>
            </a:custGeom>
            <a:solidFill>
              <a:srgbClr val="DCE6F2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2302090" y="4078253"/>
            <a:ext cx="5672061" cy="1655693"/>
            <a:chOff x="0" y="0"/>
            <a:chExt cx="5672061" cy="165569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672074" cy="1655699"/>
            </a:xfrm>
            <a:custGeom>
              <a:avLst/>
              <a:gdLst/>
              <a:ahLst/>
              <a:cxnLst/>
              <a:rect r="r" b="b" t="t" l="l"/>
              <a:pathLst>
                <a:path h="1655699" w="5672074">
                  <a:moveTo>
                    <a:pt x="0" y="0"/>
                  </a:moveTo>
                  <a:lnTo>
                    <a:pt x="0" y="1655699"/>
                  </a:lnTo>
                  <a:lnTo>
                    <a:pt x="5672074" y="1655699"/>
                  </a:lnTo>
                  <a:lnTo>
                    <a:pt x="5672074" y="0"/>
                  </a:lnTo>
                  <a:close/>
                </a:path>
              </a:pathLst>
            </a:custGeom>
            <a:solidFill>
              <a:srgbClr val="DCE6F2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2311615" y="5941381"/>
            <a:ext cx="5672061" cy="1655693"/>
            <a:chOff x="0" y="0"/>
            <a:chExt cx="5672061" cy="165569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672074" cy="1655699"/>
            </a:xfrm>
            <a:custGeom>
              <a:avLst/>
              <a:gdLst/>
              <a:ahLst/>
              <a:cxnLst/>
              <a:rect r="r" b="b" t="t" l="l"/>
              <a:pathLst>
                <a:path h="1655699" w="5672074">
                  <a:moveTo>
                    <a:pt x="0" y="0"/>
                  </a:moveTo>
                  <a:lnTo>
                    <a:pt x="5672074" y="0"/>
                  </a:lnTo>
                  <a:lnTo>
                    <a:pt x="5672074" y="1655699"/>
                  </a:lnTo>
                  <a:lnTo>
                    <a:pt x="0" y="1655699"/>
                  </a:lnTo>
                  <a:close/>
                </a:path>
              </a:pathLst>
            </a:custGeom>
            <a:solidFill>
              <a:srgbClr val="DCE6F2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2311615" y="7806633"/>
            <a:ext cx="5672061" cy="1655693"/>
            <a:chOff x="0" y="0"/>
            <a:chExt cx="5672061" cy="165569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672074" cy="1655699"/>
            </a:xfrm>
            <a:custGeom>
              <a:avLst/>
              <a:gdLst/>
              <a:ahLst/>
              <a:cxnLst/>
              <a:rect r="r" b="b" t="t" l="l"/>
              <a:pathLst>
                <a:path h="1655699" w="5672074">
                  <a:moveTo>
                    <a:pt x="0" y="0"/>
                  </a:moveTo>
                  <a:lnTo>
                    <a:pt x="0" y="1655699"/>
                  </a:lnTo>
                  <a:lnTo>
                    <a:pt x="5672074" y="1655699"/>
                  </a:lnTo>
                  <a:lnTo>
                    <a:pt x="5672074" y="0"/>
                  </a:lnTo>
                  <a:close/>
                </a:path>
              </a:pathLst>
            </a:custGeom>
            <a:solidFill>
              <a:srgbClr val="DCE6F2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6250781" y="1518552"/>
            <a:ext cx="6048375" cy="8210550"/>
          </a:xfrm>
          <a:custGeom>
            <a:avLst/>
            <a:gdLst/>
            <a:ahLst/>
            <a:cxnLst/>
            <a:rect r="r" b="b" t="t" l="l"/>
            <a:pathLst>
              <a:path h="8210550" w="6048375">
                <a:moveTo>
                  <a:pt x="0" y="0"/>
                </a:moveTo>
                <a:lnTo>
                  <a:pt x="6048375" y="0"/>
                </a:lnTo>
                <a:lnTo>
                  <a:pt x="6048375" y="8210550"/>
                </a:lnTo>
                <a:lnTo>
                  <a:pt x="0" y="8210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38" t="-193" r="-364" b="-38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890172" y="1224277"/>
            <a:ext cx="10063229" cy="300866"/>
          </a:xfrm>
          <a:custGeom>
            <a:avLst/>
            <a:gdLst/>
            <a:ahLst/>
            <a:cxnLst/>
            <a:rect r="r" b="b" t="t" l="l"/>
            <a:pathLst>
              <a:path h="300866" w="10063229">
                <a:moveTo>
                  <a:pt x="0" y="0"/>
                </a:moveTo>
                <a:lnTo>
                  <a:pt x="10063229" y="0"/>
                </a:lnTo>
                <a:lnTo>
                  <a:pt x="10063229" y="300866"/>
                </a:lnTo>
                <a:lnTo>
                  <a:pt x="0" y="3008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693708" y="423577"/>
            <a:ext cx="12520889" cy="51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8"/>
              </a:lnSpc>
            </a:pPr>
            <a:r>
              <a:rPr lang="en-US" b="true" sz="294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Transforming Rail Madad: AI-Powered Smart Complaint Management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66404" y="329975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155634" y="1035177"/>
            <a:ext cx="9926812" cy="51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1"/>
              </a:lnSpc>
            </a:pPr>
            <a:r>
              <a:rPr lang="en-US" b="true" sz="2736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Proposed Solution (Describe your Idea/Solution/Prototype)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93260" y="9840649"/>
            <a:ext cx="348949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780708" y="9854603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05367" y="1604077"/>
            <a:ext cx="1599438" cy="574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1"/>
              </a:lnSpc>
            </a:pPr>
            <a:r>
              <a:rPr lang="en-US" b="true" sz="308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Solution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853703" y="1602896"/>
            <a:ext cx="2316309" cy="56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0"/>
              </a:lnSpc>
            </a:pPr>
            <a:r>
              <a:rPr lang="en-US" b="true" sz="300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Uniqueness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84936" y="6115745"/>
            <a:ext cx="4293222" cy="36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3"/>
              </a:lnSpc>
            </a:pPr>
            <a:r>
              <a:rPr lang="en-US" b="true" sz="2130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API - Integration with Rail Madad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9520" y="7979664"/>
            <a:ext cx="5827957" cy="366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3"/>
              </a:lnSpc>
            </a:pPr>
            <a:r>
              <a:rPr lang="en-US" b="true" sz="2130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Sentiment Analysis - Feedback Management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84834" y="2431704"/>
            <a:ext cx="5031457" cy="28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b="true" sz="1931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Automated Categorization, Prioritization &amp;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38070" y="2707929"/>
            <a:ext cx="5534777" cy="108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4"/>
              </a:lnSpc>
            </a:pPr>
            <a:r>
              <a:rPr lang="en-US" b="true" sz="1931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Smart Routing</a:t>
            </a:r>
          </a:p>
          <a:p>
            <a:pPr algn="ctr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CNN model 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processes complaint text and images, extracting features to classify, prioritize, and route complaints.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26116" y="6514976"/>
            <a:ext cx="5495525" cy="112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APIs 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connect the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AI system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Rail Madad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enabling seamless data exchange. This ensures real-time updates and automated workflows across the complaint management system.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65995" y="4602604"/>
            <a:ext cx="5640381" cy="112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LSTM model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analyzes historical complaint data to detect patterns, predicting recurring issues and allowing proactive maintenance. Helps in preventing problems before they become widespread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3803" y="8364322"/>
            <a:ext cx="5772074" cy="112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Sentiment analysis 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NLP models 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assess emotional tone of complaints, urgent responses to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negative feedback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Improves customer satisfaction by addressing critical issues faster.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728238" y="2696251"/>
            <a:ext cx="5099780" cy="29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Aggregates complaints from diverse sources like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102390" y="2968057"/>
            <a:ext cx="4336323" cy="30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social media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news 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 one system,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818431" y="3248701"/>
            <a:ext cx="4915748" cy="29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 categorizing and routing them for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323524" y="3524926"/>
            <a:ext cx="1845288" cy="29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handling.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586840" y="4542749"/>
            <a:ext cx="5310807" cy="11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Facilitates collaboration by allowing shared access to complaints, creating a dedicated space for departments to work together on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multi-category issues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527909" y="6391085"/>
            <a:ext cx="5468693" cy="848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users submit a complaint, the system shows similar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past complaints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their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resolutions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This helps users see how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similar issues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were handled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913376" y="7219759"/>
            <a:ext cx="4573105" cy="29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potentially resolve their concerns faster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533262" y="8273948"/>
            <a:ext cx="5442471" cy="112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5"/>
              </a:lnSpc>
            </a:pP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Introduces 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real-time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video-based complaint reporting for emergencies, enabling</a:t>
            </a:r>
            <a:r>
              <a:rPr lang="en-US" b="true" sz="183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instant verification and prioritization</a:t>
            </a:r>
            <a:r>
              <a:rPr lang="en-US" sz="18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Adds a new level of immediacy to critical situations.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96038" y="4248093"/>
            <a:ext cx="3539090" cy="378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b="true" sz="2147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Predicting Recurring Issue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319541" y="2361638"/>
            <a:ext cx="3696148" cy="35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3"/>
              </a:lnSpc>
            </a:pPr>
            <a:r>
              <a:rPr lang="en-US" b="true" sz="2038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Complaint Source Integration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442109" y="6044527"/>
            <a:ext cx="3578847" cy="35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3"/>
              </a:lnSpc>
            </a:pPr>
            <a:r>
              <a:rPr lang="en-US" b="true" sz="2038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Complaint Recommendation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214109" y="4186666"/>
            <a:ext cx="4077691" cy="35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3"/>
              </a:lnSpc>
            </a:pPr>
            <a:r>
              <a:rPr lang="en-US" b="true" sz="2038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Cross-Department Collaboration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847091" y="7926695"/>
            <a:ext cx="4811782" cy="35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3"/>
              </a:lnSpc>
            </a:pPr>
            <a:r>
              <a:rPr lang="en-US" b="true" sz="2038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Emergency Live Video Complaint/SOS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902854" y="5112658"/>
            <a:ext cx="647929" cy="28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1"/>
              </a:lnSpc>
            </a:pPr>
            <a:r>
              <a:rPr lang="en-US" b="true" sz="160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Admin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008955" y="6657423"/>
            <a:ext cx="682400" cy="28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1"/>
              </a:lnSpc>
            </a:pPr>
            <a:r>
              <a:rPr lang="en-US" b="true" sz="160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Output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525037" y="8271710"/>
            <a:ext cx="1481842" cy="28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1"/>
              </a:lnSpc>
            </a:pPr>
            <a:r>
              <a:rPr lang="en-US" b="true" sz="160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User Feedback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539801" y="1811560"/>
            <a:ext cx="1539192" cy="28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1"/>
              </a:lnSpc>
            </a:pPr>
            <a:r>
              <a:rPr lang="en-US" b="true" sz="160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User Complaint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8279054" y="3473777"/>
            <a:ext cx="2071078" cy="28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1"/>
              </a:lnSpc>
            </a:pPr>
            <a:r>
              <a:rPr lang="en-US" b="true" sz="160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AI Models &amp; ML Algo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0631338" y="5112658"/>
            <a:ext cx="462829" cy="28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1"/>
              </a:lnSpc>
            </a:pPr>
            <a:r>
              <a:rPr lang="en-US" b="true" sz="160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Staff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446102" y="7004980"/>
            <a:ext cx="3367821" cy="63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0"/>
              </a:lnSpc>
            </a:pPr>
            <a:r>
              <a:rPr lang="en-US" b="true" sz="13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Assign staff for solving complaint and helping with proper required service, making sure Passenger is Satisfied.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360682" y="8675103"/>
            <a:ext cx="3432762" cy="63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50"/>
              </a:lnSpc>
            </a:pPr>
            <a:r>
              <a:rPr lang="en-US" b="true" sz="13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Gather feedback from users after they receive solutions, using it to refine the system and improve future responses.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7356205" y="3817353"/>
            <a:ext cx="3554168" cy="63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0"/>
              </a:lnSpc>
            </a:pPr>
            <a:r>
              <a:rPr lang="en-US" b="true" sz="13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Apply artificial intelligence and machine learning algorithms to analyze user complaints and provide insights.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7308285" y="2205238"/>
            <a:ext cx="3611575" cy="63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0"/>
              </a:lnSpc>
            </a:pPr>
            <a:r>
              <a:rPr lang="en-US" b="true" sz="13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The user will upload an image or video of the issue along with a description of the complaint.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226065" y="5493439"/>
            <a:ext cx="1871891" cy="565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"/>
              </a:lnSpc>
            </a:pPr>
            <a:r>
              <a:rPr lang="en-US" b="true" sz="127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Manage and oversee the operations and system configurations.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9643348" y="5493439"/>
            <a:ext cx="1851279" cy="565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9"/>
              </a:lnSpc>
            </a:pPr>
            <a:r>
              <a:rPr lang="en-US" b="true" sz="127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Support and assist in handling user issues and system operations</a:t>
            </a:r>
          </a:p>
        </p:txBody>
      </p:sp>
      <p:sp>
        <p:nvSpPr>
          <p:cNvPr name="TextBox 63" id="63"/>
          <p:cNvSpPr txBox="true"/>
          <p:nvPr/>
        </p:nvSpPr>
        <p:spPr>
          <a:xfrm rot="-5400000">
            <a:off x="5538397" y="6239380"/>
            <a:ext cx="1881321" cy="31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3"/>
              </a:lnSpc>
            </a:pPr>
            <a:r>
              <a:rPr lang="en-US" b="true" sz="17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Realtime Training</a:t>
            </a:r>
          </a:p>
        </p:txBody>
      </p:sp>
      <p:sp>
        <p:nvSpPr>
          <p:cNvPr name="TextBox 64" id="64"/>
          <p:cNvSpPr txBox="true"/>
          <p:nvPr/>
        </p:nvSpPr>
        <p:spPr>
          <a:xfrm rot="-5400000">
            <a:off x="11402444" y="6979672"/>
            <a:ext cx="1444933" cy="31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3"/>
              </a:lnSpc>
            </a:pPr>
            <a:r>
              <a:rPr lang="en-US" b="true" sz="173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Staff Training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817894"/>
            <a:ext cx="18287562" cy="469097"/>
            <a:chOff x="0" y="0"/>
            <a:chExt cx="18287568" cy="46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619" cy="469138"/>
            </a:xfrm>
            <a:custGeom>
              <a:avLst/>
              <a:gdLst/>
              <a:ahLst/>
              <a:cxnLst/>
              <a:rect r="r" b="b" t="t" l="l"/>
              <a:pathLst>
                <a:path h="469138" w="18287619">
                  <a:moveTo>
                    <a:pt x="0" y="0"/>
                  </a:moveTo>
                  <a:lnTo>
                    <a:pt x="18287619" y="0"/>
                  </a:lnTo>
                  <a:lnTo>
                    <a:pt x="18287619" y="469138"/>
                  </a:lnTo>
                  <a:lnTo>
                    <a:pt x="0" y="469138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768591" y="1196207"/>
            <a:ext cx="9382125" cy="8391525"/>
          </a:xfrm>
          <a:custGeom>
            <a:avLst/>
            <a:gdLst/>
            <a:ahLst/>
            <a:cxnLst/>
            <a:rect r="r" b="b" t="t" l="l"/>
            <a:pathLst>
              <a:path h="8391525" w="9382125">
                <a:moveTo>
                  <a:pt x="0" y="0"/>
                </a:moveTo>
                <a:lnTo>
                  <a:pt x="9382125" y="0"/>
                </a:lnTo>
                <a:lnTo>
                  <a:pt x="9382125" y="8391525"/>
                </a:lnTo>
                <a:lnTo>
                  <a:pt x="0" y="8391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91301" y="65284"/>
            <a:ext cx="2495550" cy="1276350"/>
          </a:xfrm>
          <a:custGeom>
            <a:avLst/>
            <a:gdLst/>
            <a:ahLst/>
            <a:cxnLst/>
            <a:rect r="r" b="b" t="t" l="l"/>
            <a:pathLst>
              <a:path h="1276350" w="2495550">
                <a:moveTo>
                  <a:pt x="0" y="0"/>
                </a:moveTo>
                <a:lnTo>
                  <a:pt x="2495550" y="0"/>
                </a:lnTo>
                <a:lnTo>
                  <a:pt x="2495550" y="1276350"/>
                </a:lnTo>
                <a:lnTo>
                  <a:pt x="0" y="127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3534" y="234029"/>
            <a:ext cx="2038350" cy="752475"/>
          </a:xfrm>
          <a:custGeom>
            <a:avLst/>
            <a:gdLst/>
            <a:ahLst/>
            <a:cxnLst/>
            <a:rect r="r" b="b" t="t" l="l"/>
            <a:pathLst>
              <a:path h="752475" w="2038350">
                <a:moveTo>
                  <a:pt x="0" y="0"/>
                </a:moveTo>
                <a:lnTo>
                  <a:pt x="2038350" y="0"/>
                </a:lnTo>
                <a:lnTo>
                  <a:pt x="2038350" y="752475"/>
                </a:lnTo>
                <a:lnTo>
                  <a:pt x="0" y="752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643" y="1125807"/>
            <a:ext cx="8582025" cy="8639175"/>
          </a:xfrm>
          <a:custGeom>
            <a:avLst/>
            <a:gdLst/>
            <a:ahLst/>
            <a:cxnLst/>
            <a:rect r="r" b="b" t="t" l="l"/>
            <a:pathLst>
              <a:path h="8639175" w="8582025">
                <a:moveTo>
                  <a:pt x="0" y="0"/>
                </a:moveTo>
                <a:lnTo>
                  <a:pt x="8582025" y="0"/>
                </a:lnTo>
                <a:lnTo>
                  <a:pt x="8582025" y="8639175"/>
                </a:lnTo>
                <a:lnTo>
                  <a:pt x="0" y="86391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89081" y="1971827"/>
            <a:ext cx="2324100" cy="1047750"/>
          </a:xfrm>
          <a:custGeom>
            <a:avLst/>
            <a:gdLst/>
            <a:ahLst/>
            <a:cxnLst/>
            <a:rect r="r" b="b" t="t" l="l"/>
            <a:pathLst>
              <a:path h="1047750" w="2324100">
                <a:moveTo>
                  <a:pt x="0" y="0"/>
                </a:moveTo>
                <a:lnTo>
                  <a:pt x="2324100" y="0"/>
                </a:lnTo>
                <a:lnTo>
                  <a:pt x="23241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7285" r="0" b="-6453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92300" y="2237499"/>
            <a:ext cx="1514475" cy="542925"/>
          </a:xfrm>
          <a:custGeom>
            <a:avLst/>
            <a:gdLst/>
            <a:ahLst/>
            <a:cxnLst/>
            <a:rect r="r" b="b" t="t" l="l"/>
            <a:pathLst>
              <a:path h="542925" w="1514475">
                <a:moveTo>
                  <a:pt x="0" y="0"/>
                </a:moveTo>
                <a:lnTo>
                  <a:pt x="1514475" y="0"/>
                </a:lnTo>
                <a:lnTo>
                  <a:pt x="151447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51212" y="7625124"/>
            <a:ext cx="1019175" cy="1209675"/>
          </a:xfrm>
          <a:custGeom>
            <a:avLst/>
            <a:gdLst/>
            <a:ahLst/>
            <a:cxnLst/>
            <a:rect r="r" b="b" t="t" l="l"/>
            <a:pathLst>
              <a:path h="1209675" w="1019175">
                <a:moveTo>
                  <a:pt x="0" y="0"/>
                </a:moveTo>
                <a:lnTo>
                  <a:pt x="1019175" y="0"/>
                </a:lnTo>
                <a:lnTo>
                  <a:pt x="1019175" y="1209675"/>
                </a:lnTo>
                <a:lnTo>
                  <a:pt x="0" y="12096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68258" y="7731233"/>
            <a:ext cx="1066800" cy="1066800"/>
          </a:xfrm>
          <a:custGeom>
            <a:avLst/>
            <a:gdLst/>
            <a:ahLst/>
            <a:cxnLst/>
            <a:rect r="r" b="b" t="t" l="l"/>
            <a:pathLst>
              <a:path h="1066800" w="1066800">
                <a:moveTo>
                  <a:pt x="0" y="0"/>
                </a:moveTo>
                <a:lnTo>
                  <a:pt x="1066800" y="0"/>
                </a:lnTo>
                <a:lnTo>
                  <a:pt x="1066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7677750"/>
            <a:ext cx="1200150" cy="1133475"/>
          </a:xfrm>
          <a:custGeom>
            <a:avLst/>
            <a:gdLst/>
            <a:ahLst/>
            <a:cxnLst/>
            <a:rect r="r" b="b" t="t" l="l"/>
            <a:pathLst>
              <a:path h="1133475" w="1200150">
                <a:moveTo>
                  <a:pt x="0" y="0"/>
                </a:moveTo>
                <a:lnTo>
                  <a:pt x="1200150" y="0"/>
                </a:lnTo>
                <a:lnTo>
                  <a:pt x="1200150" y="1133475"/>
                </a:lnTo>
                <a:lnTo>
                  <a:pt x="0" y="11334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584" t="-11322" r="-10256" b="-15568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236502" y="4672584"/>
            <a:ext cx="1334510" cy="1422397"/>
            <a:chOff x="0" y="0"/>
            <a:chExt cx="1334516" cy="1422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0" y="262763"/>
              <a:ext cx="1035050" cy="1096137"/>
            </a:xfrm>
            <a:custGeom>
              <a:avLst/>
              <a:gdLst/>
              <a:ahLst/>
              <a:cxnLst/>
              <a:rect r="r" b="b" t="t" l="l"/>
              <a:pathLst>
                <a:path h="1096137" w="1035050">
                  <a:moveTo>
                    <a:pt x="689991" y="0"/>
                  </a:moveTo>
                  <a:lnTo>
                    <a:pt x="689991" y="199390"/>
                  </a:lnTo>
                  <a:lnTo>
                    <a:pt x="1035050" y="398653"/>
                  </a:lnTo>
                  <a:lnTo>
                    <a:pt x="1035050" y="199390"/>
                  </a:lnTo>
                  <a:lnTo>
                    <a:pt x="689991" y="0"/>
                  </a:lnTo>
                  <a:close/>
                  <a:moveTo>
                    <a:pt x="0" y="199390"/>
                  </a:moveTo>
                  <a:lnTo>
                    <a:pt x="0" y="398653"/>
                  </a:lnTo>
                  <a:lnTo>
                    <a:pt x="172466" y="498348"/>
                  </a:lnTo>
                  <a:lnTo>
                    <a:pt x="172466" y="299085"/>
                  </a:lnTo>
                  <a:lnTo>
                    <a:pt x="0" y="199390"/>
                  </a:lnTo>
                  <a:close/>
                  <a:moveTo>
                    <a:pt x="517525" y="299085"/>
                  </a:moveTo>
                  <a:lnTo>
                    <a:pt x="344932" y="398653"/>
                  </a:lnTo>
                  <a:lnTo>
                    <a:pt x="344932" y="996696"/>
                  </a:lnTo>
                  <a:lnTo>
                    <a:pt x="517525" y="1096137"/>
                  </a:lnTo>
                  <a:lnTo>
                    <a:pt x="517525" y="697611"/>
                  </a:lnTo>
                  <a:lnTo>
                    <a:pt x="690118" y="797306"/>
                  </a:lnTo>
                  <a:lnTo>
                    <a:pt x="690118" y="598043"/>
                  </a:lnTo>
                  <a:lnTo>
                    <a:pt x="517525" y="498348"/>
                  </a:lnTo>
                  <a:lnTo>
                    <a:pt x="517525" y="299085"/>
                  </a:lnTo>
                  <a:close/>
                </a:path>
              </a:pathLst>
            </a:custGeom>
            <a:solidFill>
              <a:srgbClr val="E55B2D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35966" y="262763"/>
              <a:ext cx="1035050" cy="1096137"/>
            </a:xfrm>
            <a:custGeom>
              <a:avLst/>
              <a:gdLst/>
              <a:ahLst/>
              <a:cxnLst/>
              <a:rect r="r" b="b" t="t" l="l"/>
              <a:pathLst>
                <a:path h="1096137" w="1035050">
                  <a:moveTo>
                    <a:pt x="1035050" y="99695"/>
                  </a:moveTo>
                  <a:lnTo>
                    <a:pt x="862584" y="199390"/>
                  </a:lnTo>
                  <a:lnTo>
                    <a:pt x="862584" y="398653"/>
                  </a:lnTo>
                  <a:lnTo>
                    <a:pt x="1035050" y="298958"/>
                  </a:lnTo>
                  <a:lnTo>
                    <a:pt x="1035050" y="99695"/>
                  </a:lnTo>
                  <a:close/>
                  <a:moveTo>
                    <a:pt x="517525" y="0"/>
                  </a:moveTo>
                  <a:lnTo>
                    <a:pt x="0" y="299085"/>
                  </a:lnTo>
                  <a:lnTo>
                    <a:pt x="0" y="498348"/>
                  </a:lnTo>
                  <a:lnTo>
                    <a:pt x="345059" y="299085"/>
                  </a:lnTo>
                  <a:lnTo>
                    <a:pt x="345059" y="498348"/>
                  </a:lnTo>
                  <a:lnTo>
                    <a:pt x="517652" y="398653"/>
                  </a:lnTo>
                  <a:lnTo>
                    <a:pt x="517525" y="0"/>
                  </a:lnTo>
                  <a:close/>
                  <a:moveTo>
                    <a:pt x="689991" y="498348"/>
                  </a:moveTo>
                  <a:lnTo>
                    <a:pt x="517525" y="598043"/>
                  </a:lnTo>
                  <a:lnTo>
                    <a:pt x="517525" y="797179"/>
                  </a:lnTo>
                  <a:lnTo>
                    <a:pt x="345059" y="697611"/>
                  </a:lnTo>
                  <a:lnTo>
                    <a:pt x="345440" y="1096137"/>
                  </a:lnTo>
                  <a:lnTo>
                    <a:pt x="517652" y="996696"/>
                  </a:lnTo>
                  <a:lnTo>
                    <a:pt x="517652" y="797306"/>
                  </a:lnTo>
                  <a:lnTo>
                    <a:pt x="689991" y="697738"/>
                  </a:lnTo>
                  <a:lnTo>
                    <a:pt x="689991" y="498348"/>
                  </a:lnTo>
                  <a:close/>
                </a:path>
              </a:pathLst>
            </a:custGeom>
            <a:solidFill>
              <a:srgbClr val="ED8E2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500" y="63500"/>
              <a:ext cx="1207516" cy="797306"/>
            </a:xfrm>
            <a:custGeom>
              <a:avLst/>
              <a:gdLst/>
              <a:ahLst/>
              <a:cxnLst/>
              <a:rect r="r" b="b" t="t" l="l"/>
              <a:pathLst>
                <a:path h="797306" w="1207516">
                  <a:moveTo>
                    <a:pt x="689991" y="0"/>
                  </a:moveTo>
                  <a:lnTo>
                    <a:pt x="0" y="398653"/>
                  </a:lnTo>
                  <a:lnTo>
                    <a:pt x="172466" y="498348"/>
                  </a:lnTo>
                  <a:lnTo>
                    <a:pt x="689991" y="199263"/>
                  </a:lnTo>
                  <a:lnTo>
                    <a:pt x="1035050" y="398653"/>
                  </a:lnTo>
                  <a:lnTo>
                    <a:pt x="1207516" y="298958"/>
                  </a:lnTo>
                  <a:lnTo>
                    <a:pt x="689991" y="0"/>
                  </a:lnTo>
                  <a:close/>
                  <a:moveTo>
                    <a:pt x="689991" y="597916"/>
                  </a:moveTo>
                  <a:lnTo>
                    <a:pt x="517525" y="697611"/>
                  </a:lnTo>
                  <a:lnTo>
                    <a:pt x="690118" y="797306"/>
                  </a:lnTo>
                  <a:lnTo>
                    <a:pt x="862584" y="697611"/>
                  </a:lnTo>
                  <a:lnTo>
                    <a:pt x="689991" y="597916"/>
                  </a:lnTo>
                  <a:close/>
                </a:path>
              </a:pathLst>
            </a:custGeom>
            <a:solidFill>
              <a:srgbClr val="F8BF3C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6644707" y="4960744"/>
            <a:ext cx="1733550" cy="942975"/>
          </a:xfrm>
          <a:custGeom>
            <a:avLst/>
            <a:gdLst/>
            <a:ahLst/>
            <a:cxnLst/>
            <a:rect r="r" b="b" t="t" l="l"/>
            <a:pathLst>
              <a:path h="942975" w="1733550">
                <a:moveTo>
                  <a:pt x="0" y="0"/>
                </a:moveTo>
                <a:lnTo>
                  <a:pt x="1733550" y="0"/>
                </a:lnTo>
                <a:lnTo>
                  <a:pt x="1733550" y="942975"/>
                </a:lnTo>
                <a:lnTo>
                  <a:pt x="0" y="9429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131362" y="4688453"/>
            <a:ext cx="1162050" cy="1438275"/>
          </a:xfrm>
          <a:custGeom>
            <a:avLst/>
            <a:gdLst/>
            <a:ahLst/>
            <a:cxnLst/>
            <a:rect r="r" b="b" t="t" l="l"/>
            <a:pathLst>
              <a:path h="1438275" w="1162050">
                <a:moveTo>
                  <a:pt x="0" y="0"/>
                </a:moveTo>
                <a:lnTo>
                  <a:pt x="1162050" y="0"/>
                </a:lnTo>
                <a:lnTo>
                  <a:pt x="1162050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51904" y="4688453"/>
            <a:ext cx="1390650" cy="1514475"/>
          </a:xfrm>
          <a:custGeom>
            <a:avLst/>
            <a:gdLst/>
            <a:ahLst/>
            <a:cxnLst/>
            <a:rect r="r" b="b" t="t" l="l"/>
            <a:pathLst>
              <a:path h="1514475" w="1390650">
                <a:moveTo>
                  <a:pt x="0" y="0"/>
                </a:moveTo>
                <a:lnTo>
                  <a:pt x="1390650" y="0"/>
                </a:lnTo>
                <a:lnTo>
                  <a:pt x="1390650" y="1514475"/>
                </a:lnTo>
                <a:lnTo>
                  <a:pt x="0" y="15144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557683" y="5119002"/>
            <a:ext cx="1514475" cy="542925"/>
          </a:xfrm>
          <a:custGeom>
            <a:avLst/>
            <a:gdLst/>
            <a:ahLst/>
            <a:cxnLst/>
            <a:rect r="r" b="b" t="t" l="l"/>
            <a:pathLst>
              <a:path h="542925" w="1514475">
                <a:moveTo>
                  <a:pt x="0" y="0"/>
                </a:moveTo>
                <a:lnTo>
                  <a:pt x="1514475" y="0"/>
                </a:lnTo>
                <a:lnTo>
                  <a:pt x="1514475" y="542925"/>
                </a:lnTo>
                <a:lnTo>
                  <a:pt x="0" y="5429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284806" y="8012135"/>
            <a:ext cx="2307466" cy="690573"/>
          </a:xfrm>
          <a:custGeom>
            <a:avLst/>
            <a:gdLst/>
            <a:ahLst/>
            <a:cxnLst/>
            <a:rect r="r" b="b" t="t" l="l"/>
            <a:pathLst>
              <a:path h="690573" w="2307466">
                <a:moveTo>
                  <a:pt x="0" y="0"/>
                </a:moveTo>
                <a:lnTo>
                  <a:pt x="2307466" y="0"/>
                </a:lnTo>
                <a:lnTo>
                  <a:pt x="2307466" y="690573"/>
                </a:lnTo>
                <a:lnTo>
                  <a:pt x="0" y="69057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65879" r="0" b="-42956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42861" y="352777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0759" y="1306258"/>
            <a:ext cx="1443666" cy="45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1"/>
              </a:lnSpc>
            </a:pPr>
            <a:r>
              <a:rPr lang="en-US" b="true" sz="25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Frontend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966222" y="1353883"/>
            <a:ext cx="1388993" cy="45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1"/>
              </a:lnSpc>
            </a:pPr>
            <a:r>
              <a:rPr lang="en-US" b="true" sz="25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Backend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7188" y="3323063"/>
            <a:ext cx="2895457" cy="81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sz="176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React for admin website and Flutter for user and staff applications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03098" y="6309055"/>
            <a:ext cx="3999967" cy="54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sz="176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NLTK for text preprocessing &amp; OpenCV for image &amp; video preprocessing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190801" y="6213805"/>
            <a:ext cx="3225327" cy="81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sz="1763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scikit-learn for machine learning tasks and TensorFlow for convolutional neural networks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80434" y="3252873"/>
            <a:ext cx="2946787" cy="119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76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Flask for building APIs and handling logic and Python for the server side solutions</a:t>
            </a:r>
          </a:p>
          <a:p>
            <a:pPr algn="ctr">
              <a:lnSpc>
                <a:spcPts val="3071"/>
              </a:lnSpc>
            </a:pPr>
            <a:r>
              <a:rPr lang="en-US" b="true" sz="2193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Machine Learning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3828" y="4274763"/>
            <a:ext cx="1974266" cy="385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b="true" sz="2193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Preprocessing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66413" y="7247392"/>
            <a:ext cx="1861109" cy="336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5"/>
              </a:lnSpc>
            </a:pPr>
            <a:r>
              <a:rPr lang="en-US" b="true" sz="1989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Text Extraction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18878" y="8988323"/>
            <a:ext cx="8291093" cy="29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8"/>
              </a:lnSpc>
            </a:pPr>
            <a:r>
              <a:rPr lang="en-US" sz="171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Optical Character Recognition Matplotlib for Model Visualization Realtime updates,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86901" y="9248966"/>
            <a:ext cx="1798339" cy="29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8"/>
              </a:lnSpc>
            </a:pPr>
            <a:r>
              <a:rPr lang="en-US" sz="171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Text Extraction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878390" y="9253671"/>
            <a:ext cx="2241814" cy="29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8"/>
              </a:lnSpc>
            </a:pPr>
            <a:r>
              <a:rPr lang="en-US" sz="171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&amp; Chartjs for Analytics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872564" y="9277712"/>
            <a:ext cx="1503216" cy="29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8"/>
              </a:lnSpc>
            </a:pPr>
            <a:r>
              <a:rPr lang="en-US" sz="171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Auth &amp; Storage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49249" y="7217559"/>
            <a:ext cx="1640519" cy="36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1"/>
              </a:lnSpc>
            </a:pPr>
            <a:r>
              <a:rPr lang="en-US" b="true" sz="20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Visualization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008009" y="7230123"/>
            <a:ext cx="1193502" cy="36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1"/>
              </a:lnSpc>
            </a:pPr>
            <a:r>
              <a:rPr lang="en-US" b="true" sz="2072">
                <a:solidFill>
                  <a:srgbClr val="0070C0"/>
                </a:solidFill>
                <a:latin typeface="Arimo Bold"/>
                <a:ea typeface="Arimo Bold"/>
                <a:cs typeface="Arimo Bold"/>
                <a:sym typeface="Arimo Bold"/>
              </a:rPr>
              <a:t>Database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036964" y="388449"/>
            <a:ext cx="4852540" cy="56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4"/>
              </a:lnSpc>
            </a:pPr>
            <a:r>
              <a:rPr lang="en-US" b="true" sz="318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TECHNICAL APPROACH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317603" y="6066330"/>
            <a:ext cx="160715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Security Layer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607017" y="9859699"/>
            <a:ext cx="348949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413815" y="1324623"/>
            <a:ext cx="2099348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Presentation Layer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795733" y="1348435"/>
            <a:ext cx="1891675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Integration Layer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693339" y="4956505"/>
            <a:ext cx="1996192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Persistence Layer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7784899" y="9893179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942697" y="1357960"/>
            <a:ext cx="1956464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Application Layer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909895" y="2305621"/>
            <a:ext cx="374361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User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910047" y="3984927"/>
            <a:ext cx="374113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Staff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909895" y="5187115"/>
            <a:ext cx="523723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Admin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865089" y="8820769"/>
            <a:ext cx="1234935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Access Control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865089" y="7650432"/>
            <a:ext cx="1290923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Encryption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865089" y="6477429"/>
            <a:ext cx="1599514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User Authentication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208754" y="1863547"/>
            <a:ext cx="1197216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API Integration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208754" y="6660280"/>
            <a:ext cx="1375019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AI Model Storage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208754" y="5397637"/>
            <a:ext cx="1618421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Complaint Database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208754" y="8025384"/>
            <a:ext cx="1805349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Additional Data Stores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470387" y="2578732"/>
            <a:ext cx="2216610" cy="37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b="true" sz="129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Integration With Rail Madad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208754" y="3061335"/>
            <a:ext cx="1898733" cy="375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Middleware Component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5491517" y="8513645"/>
            <a:ext cx="907694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Emergency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5491517" y="7124929"/>
            <a:ext cx="1243984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Media Handling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5491517" y="4550502"/>
            <a:ext cx="1898809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Complaint Management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5455055" y="1786252"/>
            <a:ext cx="1973456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ML Algorithms &amp; Models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5491670" y="5809317"/>
            <a:ext cx="2142058" cy="242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</a:pPr>
            <a:r>
              <a:rPr lang="en-US" b="true" sz="12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Real Time Training Module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9322289" y="5490162"/>
            <a:ext cx="1673362" cy="272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Admin Dashboard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9334424" y="7812110"/>
            <a:ext cx="1716719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Encryption at Rest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9209932" y="8319440"/>
            <a:ext cx="1943291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Encryption in Transit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9076725" y="1929546"/>
            <a:ext cx="2169824" cy="272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Registration and Login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9175699" y="2456259"/>
            <a:ext cx="2105149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Complaint Submission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9318431" y="2952455"/>
            <a:ext cx="1749266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Real-Time Updates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9245794" y="3466881"/>
            <a:ext cx="1889589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Feedback Collection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093479" y="6782286"/>
            <a:ext cx="2180958" cy="272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Secure Login Protocols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9133361" y="4143146"/>
            <a:ext cx="2191588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Complaint Management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9503864" y="4657496"/>
            <a:ext cx="1371086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Training Portal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650924" y="5549970"/>
            <a:ext cx="1759887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Structured Storage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2710893" y="6023077"/>
            <a:ext cx="1663208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Data Accessibility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2757852" y="6858486"/>
            <a:ext cx="1630194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Model Repository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2862855" y="7412279"/>
            <a:ext cx="1457420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Version Control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2705912" y="4051040"/>
            <a:ext cx="1716624" cy="272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Complaint Queues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2712084" y="8183613"/>
            <a:ext cx="1619850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Caching Systems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2549940" y="8726824"/>
            <a:ext cx="2007327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Logging and Auditing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6128959" y="6664223"/>
            <a:ext cx="1382468" cy="272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User Feedback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5790669" y="8050492"/>
            <a:ext cx="1878016" cy="272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Multilingual Support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5912341" y="3476406"/>
            <a:ext cx="1824314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LLM Based Chatbot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5959242" y="4028846"/>
            <a:ext cx="1792529" cy="424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Sentiment Analysis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9047550" y="7309609"/>
            <a:ext cx="2293801" cy="20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b="true" sz="10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Multi-Factor Authentication (MFA)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5711488" y="2654170"/>
            <a:ext cx="2175815" cy="20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b="true" sz="10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Enhanced Data Extraction(OCR)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5643517" y="3139097"/>
            <a:ext cx="2333720" cy="20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b="true" sz="10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Automated Response and Routing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9123978" y="9169136"/>
            <a:ext cx="2194503" cy="16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b="true" sz="99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Role-Based Access Control (RBAC)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2502163" y="2234889"/>
            <a:ext cx="2151821" cy="16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b="true" sz="99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Flask APIS’s accessing ML models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2803686" y="3507562"/>
            <a:ext cx="1520171" cy="37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true" sz="1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Transformation Preprocessing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5800346" y="4869637"/>
            <a:ext cx="2029549" cy="37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true" sz="12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Complaint Registration and Tracking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5793345" y="2062458"/>
            <a:ext cx="2089976" cy="198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b="true" sz="1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Automated Categorization &amp;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6352196" y="2243433"/>
            <a:ext cx="949995" cy="198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5"/>
              </a:lnSpc>
            </a:pPr>
            <a:r>
              <a:rPr lang="en-US" b="true" sz="1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Prioritization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5667444" y="8889454"/>
            <a:ext cx="2228564" cy="217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SOS Live with help of Sockets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5704572" y="7537904"/>
            <a:ext cx="2228717" cy="217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NLP Based Feature Extraction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5755026" y="6188554"/>
            <a:ext cx="2145125" cy="257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b="true" sz="139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Performance Monitoring 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5661415" y="5409848"/>
            <a:ext cx="2316585" cy="257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b="true" sz="1399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Departmental Management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817894"/>
            <a:ext cx="18287562" cy="469097"/>
            <a:chOff x="0" y="0"/>
            <a:chExt cx="18287568" cy="46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619" cy="469138"/>
            </a:xfrm>
            <a:custGeom>
              <a:avLst/>
              <a:gdLst/>
              <a:ahLst/>
              <a:cxnLst/>
              <a:rect r="r" b="b" t="t" l="l"/>
              <a:pathLst>
                <a:path h="469138" w="18287619">
                  <a:moveTo>
                    <a:pt x="0" y="0"/>
                  </a:moveTo>
                  <a:lnTo>
                    <a:pt x="18287619" y="0"/>
                  </a:lnTo>
                  <a:lnTo>
                    <a:pt x="18287619" y="469138"/>
                  </a:lnTo>
                  <a:lnTo>
                    <a:pt x="0" y="469138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83534" y="234029"/>
            <a:ext cx="2038350" cy="752475"/>
          </a:xfrm>
          <a:custGeom>
            <a:avLst/>
            <a:gdLst/>
            <a:ahLst/>
            <a:cxnLst/>
            <a:rect r="r" b="b" t="t" l="l"/>
            <a:pathLst>
              <a:path h="752475" w="2038350">
                <a:moveTo>
                  <a:pt x="0" y="0"/>
                </a:moveTo>
                <a:lnTo>
                  <a:pt x="2038350" y="0"/>
                </a:lnTo>
                <a:lnTo>
                  <a:pt x="2038350" y="752475"/>
                </a:lnTo>
                <a:lnTo>
                  <a:pt x="0" y="752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91301" y="65284"/>
            <a:ext cx="2495550" cy="1276350"/>
          </a:xfrm>
          <a:custGeom>
            <a:avLst/>
            <a:gdLst/>
            <a:ahLst/>
            <a:cxnLst/>
            <a:rect r="r" b="b" t="t" l="l"/>
            <a:pathLst>
              <a:path h="1276350" w="2495550">
                <a:moveTo>
                  <a:pt x="0" y="0"/>
                </a:moveTo>
                <a:lnTo>
                  <a:pt x="2495550" y="0"/>
                </a:lnTo>
                <a:lnTo>
                  <a:pt x="2495550" y="1276350"/>
                </a:lnTo>
                <a:lnTo>
                  <a:pt x="0" y="1276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1942" y="1609236"/>
            <a:ext cx="9043622" cy="7490513"/>
          </a:xfrm>
          <a:custGeom>
            <a:avLst/>
            <a:gdLst/>
            <a:ahLst/>
            <a:cxnLst/>
            <a:rect r="r" b="b" t="t" l="l"/>
            <a:pathLst>
              <a:path h="7490513" w="9043622">
                <a:moveTo>
                  <a:pt x="0" y="0"/>
                </a:moveTo>
                <a:lnTo>
                  <a:pt x="9043622" y="0"/>
                </a:lnTo>
                <a:lnTo>
                  <a:pt x="9043622" y="7490514"/>
                </a:lnTo>
                <a:lnTo>
                  <a:pt x="0" y="7490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51764" y="1712565"/>
            <a:ext cx="8735087" cy="5813084"/>
          </a:xfrm>
          <a:custGeom>
            <a:avLst/>
            <a:gdLst/>
            <a:ahLst/>
            <a:cxnLst/>
            <a:rect r="r" b="b" t="t" l="l"/>
            <a:pathLst>
              <a:path h="5813084" w="8735087">
                <a:moveTo>
                  <a:pt x="0" y="0"/>
                </a:moveTo>
                <a:lnTo>
                  <a:pt x="8735087" y="0"/>
                </a:lnTo>
                <a:lnTo>
                  <a:pt x="8735087" y="5813084"/>
                </a:lnTo>
                <a:lnTo>
                  <a:pt x="0" y="58130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2861" y="352777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42883" y="419614"/>
            <a:ext cx="5417762" cy="56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4"/>
              </a:lnSpc>
            </a:pPr>
            <a:r>
              <a:rPr lang="en-US" b="true" sz="318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Rail Madad VS Rail Sahayta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07017" y="9859699"/>
            <a:ext cx="348949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84899" y="9893179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808369"/>
            <a:ext cx="18287876" cy="478622"/>
            <a:chOff x="0" y="0"/>
            <a:chExt cx="18287873" cy="478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873" cy="478663"/>
            </a:xfrm>
            <a:custGeom>
              <a:avLst/>
              <a:gdLst/>
              <a:ahLst/>
              <a:cxnLst/>
              <a:rect r="r" b="b" t="t" l="l"/>
              <a:pathLst>
                <a:path h="478663" w="18287873">
                  <a:moveTo>
                    <a:pt x="0" y="0"/>
                  </a:moveTo>
                  <a:lnTo>
                    <a:pt x="0" y="478663"/>
                  </a:lnTo>
                  <a:lnTo>
                    <a:pt x="18287873" y="478663"/>
                  </a:lnTo>
                  <a:lnTo>
                    <a:pt x="18287873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565374" y="57150"/>
            <a:ext cx="2524125" cy="1285875"/>
          </a:xfrm>
          <a:custGeom>
            <a:avLst/>
            <a:gdLst/>
            <a:ahLst/>
            <a:cxnLst/>
            <a:rect r="r" b="b" t="t" l="l"/>
            <a:pathLst>
              <a:path h="1285875" w="2524125">
                <a:moveTo>
                  <a:pt x="0" y="0"/>
                </a:moveTo>
                <a:lnTo>
                  <a:pt x="2524125" y="0"/>
                </a:lnTo>
                <a:lnTo>
                  <a:pt x="2524125" y="1285875"/>
                </a:lnTo>
                <a:lnTo>
                  <a:pt x="0" y="1285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2109" y="149495"/>
            <a:ext cx="2038350" cy="819150"/>
          </a:xfrm>
          <a:custGeom>
            <a:avLst/>
            <a:gdLst/>
            <a:ahLst/>
            <a:cxnLst/>
            <a:rect r="r" b="b" t="t" l="l"/>
            <a:pathLst>
              <a:path h="819150" w="2038350">
                <a:moveTo>
                  <a:pt x="0" y="0"/>
                </a:moveTo>
                <a:lnTo>
                  <a:pt x="2038350" y="0"/>
                </a:lnTo>
                <a:lnTo>
                  <a:pt x="2038350" y="8191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0403" y="1492296"/>
            <a:ext cx="17887070" cy="8062755"/>
          </a:xfrm>
          <a:custGeom>
            <a:avLst/>
            <a:gdLst/>
            <a:ahLst/>
            <a:cxnLst/>
            <a:rect r="r" b="b" t="t" l="l"/>
            <a:pathLst>
              <a:path h="8062755" w="17887070">
                <a:moveTo>
                  <a:pt x="0" y="0"/>
                </a:moveTo>
                <a:lnTo>
                  <a:pt x="17887070" y="0"/>
                </a:lnTo>
                <a:lnTo>
                  <a:pt x="17887070" y="8062755"/>
                </a:lnTo>
                <a:lnTo>
                  <a:pt x="0" y="8062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1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1436" y="306343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4710" y="9840649"/>
            <a:ext cx="348949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7299" y="9919621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64710" y="314594"/>
            <a:ext cx="5312654" cy="66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0"/>
              </a:lnSpc>
            </a:pPr>
            <a:r>
              <a:rPr lang="en-US" b="true" sz="34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API Architecture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54877" y="9726501"/>
            <a:ext cx="129683" cy="17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808369"/>
            <a:ext cx="18287876" cy="478622"/>
            <a:chOff x="0" y="0"/>
            <a:chExt cx="18287873" cy="478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873" cy="478663"/>
            </a:xfrm>
            <a:custGeom>
              <a:avLst/>
              <a:gdLst/>
              <a:ahLst/>
              <a:cxnLst/>
              <a:rect r="r" b="b" t="t" l="l"/>
              <a:pathLst>
                <a:path h="478663" w="18287873">
                  <a:moveTo>
                    <a:pt x="0" y="0"/>
                  </a:moveTo>
                  <a:lnTo>
                    <a:pt x="0" y="478663"/>
                  </a:lnTo>
                  <a:lnTo>
                    <a:pt x="18287873" y="478663"/>
                  </a:lnTo>
                  <a:lnTo>
                    <a:pt x="18287873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565374" y="57150"/>
            <a:ext cx="2524125" cy="1285875"/>
          </a:xfrm>
          <a:custGeom>
            <a:avLst/>
            <a:gdLst/>
            <a:ahLst/>
            <a:cxnLst/>
            <a:rect r="r" b="b" t="t" l="l"/>
            <a:pathLst>
              <a:path h="1285875" w="2524125">
                <a:moveTo>
                  <a:pt x="0" y="0"/>
                </a:moveTo>
                <a:lnTo>
                  <a:pt x="2524125" y="0"/>
                </a:lnTo>
                <a:lnTo>
                  <a:pt x="2524125" y="1285875"/>
                </a:lnTo>
                <a:lnTo>
                  <a:pt x="0" y="1285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2109" y="149495"/>
            <a:ext cx="2038350" cy="819150"/>
          </a:xfrm>
          <a:custGeom>
            <a:avLst/>
            <a:gdLst/>
            <a:ahLst/>
            <a:cxnLst/>
            <a:rect r="r" b="b" t="t" l="l"/>
            <a:pathLst>
              <a:path h="819150" w="2038350">
                <a:moveTo>
                  <a:pt x="0" y="0"/>
                </a:moveTo>
                <a:lnTo>
                  <a:pt x="2038350" y="0"/>
                </a:lnTo>
                <a:lnTo>
                  <a:pt x="2038350" y="8191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3476" y="1800115"/>
            <a:ext cx="17553823" cy="4542052"/>
          </a:xfrm>
          <a:custGeom>
            <a:avLst/>
            <a:gdLst/>
            <a:ahLst/>
            <a:cxnLst/>
            <a:rect r="r" b="b" t="t" l="l"/>
            <a:pathLst>
              <a:path h="4542052" w="17553823">
                <a:moveTo>
                  <a:pt x="0" y="0"/>
                </a:moveTo>
                <a:lnTo>
                  <a:pt x="17553823" y="0"/>
                </a:lnTo>
                <a:lnTo>
                  <a:pt x="17553823" y="4542052"/>
                </a:lnTo>
                <a:lnTo>
                  <a:pt x="0" y="4542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1436" y="306343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4710" y="9840649"/>
            <a:ext cx="348949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7299" y="9919621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64710" y="314594"/>
            <a:ext cx="5312654" cy="66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0"/>
              </a:lnSpc>
            </a:pPr>
            <a:r>
              <a:rPr lang="en-US" b="true" sz="34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API Architecture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54877" y="9726501"/>
            <a:ext cx="129683" cy="17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808369"/>
            <a:ext cx="18287876" cy="478622"/>
            <a:chOff x="0" y="0"/>
            <a:chExt cx="18287873" cy="478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873" cy="478663"/>
            </a:xfrm>
            <a:custGeom>
              <a:avLst/>
              <a:gdLst/>
              <a:ahLst/>
              <a:cxnLst/>
              <a:rect r="r" b="b" t="t" l="l"/>
              <a:pathLst>
                <a:path h="478663" w="18287873">
                  <a:moveTo>
                    <a:pt x="0" y="0"/>
                  </a:moveTo>
                  <a:lnTo>
                    <a:pt x="0" y="478663"/>
                  </a:lnTo>
                  <a:lnTo>
                    <a:pt x="18287873" y="478663"/>
                  </a:lnTo>
                  <a:lnTo>
                    <a:pt x="18287873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565374" y="57150"/>
            <a:ext cx="2524125" cy="1285875"/>
          </a:xfrm>
          <a:custGeom>
            <a:avLst/>
            <a:gdLst/>
            <a:ahLst/>
            <a:cxnLst/>
            <a:rect r="r" b="b" t="t" l="l"/>
            <a:pathLst>
              <a:path h="1285875" w="2524125">
                <a:moveTo>
                  <a:pt x="0" y="0"/>
                </a:moveTo>
                <a:lnTo>
                  <a:pt x="2524125" y="0"/>
                </a:lnTo>
                <a:lnTo>
                  <a:pt x="2524125" y="1285875"/>
                </a:lnTo>
                <a:lnTo>
                  <a:pt x="0" y="1285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2109" y="149495"/>
            <a:ext cx="2038350" cy="819150"/>
          </a:xfrm>
          <a:custGeom>
            <a:avLst/>
            <a:gdLst/>
            <a:ahLst/>
            <a:cxnLst/>
            <a:rect r="r" b="b" t="t" l="l"/>
            <a:pathLst>
              <a:path h="819150" w="2038350">
                <a:moveTo>
                  <a:pt x="0" y="0"/>
                </a:moveTo>
                <a:lnTo>
                  <a:pt x="2038350" y="0"/>
                </a:lnTo>
                <a:lnTo>
                  <a:pt x="2038350" y="8191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36957" y="1152640"/>
            <a:ext cx="12613962" cy="8482890"/>
          </a:xfrm>
          <a:custGeom>
            <a:avLst/>
            <a:gdLst/>
            <a:ahLst/>
            <a:cxnLst/>
            <a:rect r="r" b="b" t="t" l="l"/>
            <a:pathLst>
              <a:path h="8482890" w="12613962">
                <a:moveTo>
                  <a:pt x="0" y="0"/>
                </a:moveTo>
                <a:lnTo>
                  <a:pt x="12613962" y="0"/>
                </a:lnTo>
                <a:lnTo>
                  <a:pt x="12613962" y="8482890"/>
                </a:lnTo>
                <a:lnTo>
                  <a:pt x="0" y="84828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1436" y="306343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4710" y="9840649"/>
            <a:ext cx="348949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7299" y="9919621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64710" y="314594"/>
            <a:ext cx="5312654" cy="66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0"/>
              </a:lnSpc>
            </a:pPr>
            <a:r>
              <a:rPr lang="en-US" b="true" sz="34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Database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54877" y="9726501"/>
            <a:ext cx="129683" cy="17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808369"/>
            <a:ext cx="18287876" cy="478622"/>
            <a:chOff x="0" y="0"/>
            <a:chExt cx="18287873" cy="478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873" cy="478663"/>
            </a:xfrm>
            <a:custGeom>
              <a:avLst/>
              <a:gdLst/>
              <a:ahLst/>
              <a:cxnLst/>
              <a:rect r="r" b="b" t="t" l="l"/>
              <a:pathLst>
                <a:path h="478663" w="18287873">
                  <a:moveTo>
                    <a:pt x="0" y="0"/>
                  </a:moveTo>
                  <a:lnTo>
                    <a:pt x="0" y="478663"/>
                  </a:lnTo>
                  <a:lnTo>
                    <a:pt x="18287873" y="478663"/>
                  </a:lnTo>
                  <a:lnTo>
                    <a:pt x="18287873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565374" y="57150"/>
            <a:ext cx="2524125" cy="1285875"/>
          </a:xfrm>
          <a:custGeom>
            <a:avLst/>
            <a:gdLst/>
            <a:ahLst/>
            <a:cxnLst/>
            <a:rect r="r" b="b" t="t" l="l"/>
            <a:pathLst>
              <a:path h="1285875" w="2524125">
                <a:moveTo>
                  <a:pt x="0" y="0"/>
                </a:moveTo>
                <a:lnTo>
                  <a:pt x="2524125" y="0"/>
                </a:lnTo>
                <a:lnTo>
                  <a:pt x="2524125" y="1285875"/>
                </a:lnTo>
                <a:lnTo>
                  <a:pt x="0" y="1285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2109" y="149495"/>
            <a:ext cx="2038350" cy="819150"/>
          </a:xfrm>
          <a:custGeom>
            <a:avLst/>
            <a:gdLst/>
            <a:ahLst/>
            <a:cxnLst/>
            <a:rect r="r" b="b" t="t" l="l"/>
            <a:pathLst>
              <a:path h="819150" w="2038350">
                <a:moveTo>
                  <a:pt x="0" y="0"/>
                </a:moveTo>
                <a:lnTo>
                  <a:pt x="2038350" y="0"/>
                </a:lnTo>
                <a:lnTo>
                  <a:pt x="2038350" y="8191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1284" y="1175474"/>
            <a:ext cx="15249498" cy="8485408"/>
          </a:xfrm>
          <a:custGeom>
            <a:avLst/>
            <a:gdLst/>
            <a:ahLst/>
            <a:cxnLst/>
            <a:rect r="r" b="b" t="t" l="l"/>
            <a:pathLst>
              <a:path h="8485408" w="15249498">
                <a:moveTo>
                  <a:pt x="0" y="0"/>
                </a:moveTo>
                <a:lnTo>
                  <a:pt x="15249498" y="0"/>
                </a:lnTo>
                <a:lnTo>
                  <a:pt x="15249498" y="8485409"/>
                </a:lnTo>
                <a:lnTo>
                  <a:pt x="0" y="848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886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1436" y="306343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4710" y="9840649"/>
            <a:ext cx="348949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7299" y="9919621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50214" y="220618"/>
            <a:ext cx="5312654" cy="66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0"/>
              </a:lnSpc>
            </a:pPr>
            <a:r>
              <a:rPr lang="en-US" b="true" sz="34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 Case Diagram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54877" y="9726501"/>
            <a:ext cx="129683" cy="17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808369"/>
            <a:ext cx="18287876" cy="478622"/>
            <a:chOff x="0" y="0"/>
            <a:chExt cx="18287873" cy="478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7873" cy="478663"/>
            </a:xfrm>
            <a:custGeom>
              <a:avLst/>
              <a:gdLst/>
              <a:ahLst/>
              <a:cxnLst/>
              <a:rect r="r" b="b" t="t" l="l"/>
              <a:pathLst>
                <a:path h="478663" w="18287873">
                  <a:moveTo>
                    <a:pt x="0" y="0"/>
                  </a:moveTo>
                  <a:lnTo>
                    <a:pt x="0" y="478663"/>
                  </a:lnTo>
                  <a:lnTo>
                    <a:pt x="18287873" y="478663"/>
                  </a:lnTo>
                  <a:lnTo>
                    <a:pt x="18287873" y="0"/>
                  </a:lnTo>
                  <a:close/>
                </a:path>
              </a:pathLst>
            </a:custGeom>
            <a:solidFill>
              <a:srgbClr val="0070C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565374" y="57150"/>
            <a:ext cx="2524125" cy="1285875"/>
          </a:xfrm>
          <a:custGeom>
            <a:avLst/>
            <a:gdLst/>
            <a:ahLst/>
            <a:cxnLst/>
            <a:rect r="r" b="b" t="t" l="l"/>
            <a:pathLst>
              <a:path h="1285875" w="2524125">
                <a:moveTo>
                  <a:pt x="0" y="0"/>
                </a:moveTo>
                <a:lnTo>
                  <a:pt x="2524125" y="0"/>
                </a:lnTo>
                <a:lnTo>
                  <a:pt x="2524125" y="1285875"/>
                </a:lnTo>
                <a:lnTo>
                  <a:pt x="0" y="1285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7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2109" y="149495"/>
            <a:ext cx="2038350" cy="819150"/>
          </a:xfrm>
          <a:custGeom>
            <a:avLst/>
            <a:gdLst/>
            <a:ahLst/>
            <a:cxnLst/>
            <a:rect r="r" b="b" t="t" l="l"/>
            <a:pathLst>
              <a:path h="819150" w="2038350">
                <a:moveTo>
                  <a:pt x="0" y="0"/>
                </a:moveTo>
                <a:lnTo>
                  <a:pt x="2038350" y="0"/>
                </a:lnTo>
                <a:lnTo>
                  <a:pt x="2038350" y="8191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6851" y="1255835"/>
            <a:ext cx="15430585" cy="8470666"/>
          </a:xfrm>
          <a:custGeom>
            <a:avLst/>
            <a:gdLst/>
            <a:ahLst/>
            <a:cxnLst/>
            <a:rect r="r" b="b" t="t" l="l"/>
            <a:pathLst>
              <a:path h="8470666" w="15430585">
                <a:moveTo>
                  <a:pt x="0" y="0"/>
                </a:moveTo>
                <a:lnTo>
                  <a:pt x="15430585" y="0"/>
                </a:lnTo>
                <a:lnTo>
                  <a:pt x="15430585" y="8470666"/>
                </a:lnTo>
                <a:lnTo>
                  <a:pt x="0" y="84706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56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1436" y="306343"/>
            <a:ext cx="1553623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Neuratech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64710" y="9840649"/>
            <a:ext cx="348949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@SIH Idea submission- Template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37299" y="9919621"/>
            <a:ext cx="129683" cy="326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50214" y="220618"/>
            <a:ext cx="5312654" cy="66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0"/>
              </a:lnSpc>
            </a:pPr>
            <a:r>
              <a:rPr lang="en-US" b="true" sz="34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154877" y="9726501"/>
            <a:ext cx="129683" cy="174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b="true" sz="18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DAGSQaie6mw</dc:identifier>
  <dcterms:modified xsi:type="dcterms:W3CDTF">2011-08-01T06:04:30Z</dcterms:modified>
  <cp:revision>1</cp:revision>
  <dc:title>Neuratech_1711.pdf</dc:title>
</cp:coreProperties>
</file>