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2" r:id="rId6"/>
    <p:sldId id="260" r:id="rId7"/>
    <p:sldId id="261" r:id="rId8"/>
    <p:sldId id="264" r:id="rId9"/>
    <p:sldId id="259" r:id="rId1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E1DC-8521-4B76-ACDD-2F69CB122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0D9E1-7E71-4CB9-A96B-0BE08AB5F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6AE41-67B4-4E1A-B6E8-ED69533B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B8C-0DAB-41B4-B62C-E8E4AD7F771D}" type="datetimeFigureOut">
              <a:rPr lang="en-PK" smtClean="0"/>
              <a:t>10/12/2019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CC08A-DADA-4088-8C39-6F54FDA9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CB81B-3F16-45B1-AFAF-DB7CA397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AEA4-D494-4B3E-B5FD-08B4094C17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408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595D-777C-4E0F-A4B2-4690EEC7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0AC4A-A2B3-42AB-9687-716B22836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5DFA5-0AC9-4C81-9AE8-E6F72216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B8C-0DAB-41B4-B62C-E8E4AD7F771D}" type="datetimeFigureOut">
              <a:rPr lang="en-PK" smtClean="0"/>
              <a:t>10/12/2019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2D3CB-A0FD-4EAA-94A2-FD82C6B3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08ED1-FAEE-44FA-A6AC-32054EF0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AEA4-D494-4B3E-B5FD-08B4094C17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4052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3D1494-DDAF-4044-9DB9-EF470595D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2D9F2-2967-480D-89E2-5A9D4A192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EE5D8-D41C-492C-9355-5ECC3456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B8C-0DAB-41B4-B62C-E8E4AD7F771D}" type="datetimeFigureOut">
              <a:rPr lang="en-PK" smtClean="0"/>
              <a:t>10/12/2019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42DC2-3AB7-456F-9295-BBEE3CA3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2270E-9712-4D80-A476-70F5F7D1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AEA4-D494-4B3E-B5FD-08B4094C17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3288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D153-EAFB-45AF-BAF6-9236A09F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9EC3F-8925-4793-8AF8-C25E3C557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3CF09-58F0-49E9-856D-F3BA508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B8C-0DAB-41B4-B62C-E8E4AD7F771D}" type="datetimeFigureOut">
              <a:rPr lang="en-PK" smtClean="0"/>
              <a:t>10/12/2019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0DB4E-5BB5-4210-9929-6627076F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246FA-8177-413E-8B5E-312B428C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AEA4-D494-4B3E-B5FD-08B4094C17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163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D58D-7F5A-413A-93F8-EB18823D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E2AFA-D36A-4C15-9498-5F84C0374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25A3C-4282-4142-B7F3-BC01E8BB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B8C-0DAB-41B4-B62C-E8E4AD7F771D}" type="datetimeFigureOut">
              <a:rPr lang="en-PK" smtClean="0"/>
              <a:t>10/12/2019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B49B-11AC-4961-A324-869F853B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5D125-DFC9-4B36-8422-6747F133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AEA4-D494-4B3E-B5FD-08B4094C17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0108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5E77-5E1D-47EE-88C8-437EB87C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2E5E-6D6F-4378-8367-DA63584BB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91B3B-9AB4-472A-A488-BEA0A6FBD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8105F-3E6E-45BE-99A2-15CFCCB5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B8C-0DAB-41B4-B62C-E8E4AD7F771D}" type="datetimeFigureOut">
              <a:rPr lang="en-PK" smtClean="0"/>
              <a:t>10/12/2019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EA076-3037-42EE-8B8C-2ACF3727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0AA0F-0269-4B27-B38C-4EC89611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AEA4-D494-4B3E-B5FD-08B4094C17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0551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0B14-ED47-4060-97A3-59B41A743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34FD-82B3-4A51-BBB3-7417C13E8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CFF78-67C8-4647-BE67-4C782FAC6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1B205-4B52-4D43-ABEE-87448298F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4557B-7F1E-4559-84D6-84D538329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A77CC-9676-4802-AA18-BCC4977B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B8C-0DAB-41B4-B62C-E8E4AD7F771D}" type="datetimeFigureOut">
              <a:rPr lang="en-PK" smtClean="0"/>
              <a:t>10/12/2019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3F0FC-2CBA-4A57-9568-419EFA57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0B936-5DC5-4780-B1AE-9B0E6A19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AEA4-D494-4B3E-B5FD-08B4094C17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3373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FA59-BB00-46ED-84EF-A6DBE1E5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914CA-4EEE-4607-A841-E0B97024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B8C-0DAB-41B4-B62C-E8E4AD7F771D}" type="datetimeFigureOut">
              <a:rPr lang="en-PK" smtClean="0"/>
              <a:t>10/12/2019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808BA-598A-465E-99FD-5FA7BC30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B5B40-27ED-40F4-9C8A-B8CC58EB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AEA4-D494-4B3E-B5FD-08B4094C17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5044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5E92B-2E7A-4681-B1D0-7D956879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B8C-0DAB-41B4-B62C-E8E4AD7F771D}" type="datetimeFigureOut">
              <a:rPr lang="en-PK" smtClean="0"/>
              <a:t>10/12/2019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1E1FB-4566-461B-BACF-D21489B5C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93426-9075-41D2-A5CB-BC6EB662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AEA4-D494-4B3E-B5FD-08B4094C17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990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18D78-926C-4B99-9ACA-41E8373B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EF86-205B-4F22-A89A-89BC9D5B6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B0209-512F-4A75-97ED-AB23A6FF1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1E525-5EBC-4CDD-B159-6AC717D0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B8C-0DAB-41B4-B62C-E8E4AD7F771D}" type="datetimeFigureOut">
              <a:rPr lang="en-PK" smtClean="0"/>
              <a:t>10/12/2019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4ABFD-1DA3-4506-9AC6-19BCA04D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85645-A044-40F4-964E-666E0E39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AEA4-D494-4B3E-B5FD-08B4094C17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5429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5C4B-99B3-45BE-91C8-570A5EE8B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AABD9-F53D-4800-9310-6EEE13B55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F9085-580C-45F6-8A88-F0E64A075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B3625-0C59-4C0C-B503-D135961C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B8C-0DAB-41B4-B62C-E8E4AD7F771D}" type="datetimeFigureOut">
              <a:rPr lang="en-PK" smtClean="0"/>
              <a:t>10/12/2019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A3670-2027-4B29-92F0-01AB99B1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44B45-F52C-444D-B102-E4316486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AEA4-D494-4B3E-B5FD-08B4094C17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8638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B6698-7D6A-4E11-8280-ADFED39E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5F00B-3004-4438-BD8B-FCDB2E449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25D1B-EA24-4EDC-BD84-9E597FEAA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70B8C-0DAB-41B4-B62C-E8E4AD7F771D}" type="datetimeFigureOut">
              <a:rPr lang="en-PK" smtClean="0"/>
              <a:t>10/12/2019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11A21-4003-420B-8BEB-BA96DFF7B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F6DE6-C23B-40C9-9943-0C1558CFA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AEA4-D494-4B3E-B5FD-08B4094C170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9264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alhaanwarch/Offensive-Language-Detection/blob/master/OLID_Classification_GloVe_CNN.ipynb" TargetMode="External"/><Relationship Id="rId13" Type="http://schemas.openxmlformats.org/officeDocument/2006/relationships/hyperlink" Target="https://github.com/talhaanwarch/Offensive-Language-Detection/blob/master/OLID_Classification_biGRU.ipynb" TargetMode="External"/><Relationship Id="rId3" Type="http://schemas.openxmlformats.org/officeDocument/2006/relationships/hyperlink" Target="https://github.com/talhaanwarch/Offensive-Language-Detection/blob/master/OLIC_Classification_GloVe_GRU.ipynb" TargetMode="External"/><Relationship Id="rId7" Type="http://schemas.openxmlformats.org/officeDocument/2006/relationships/hyperlink" Target="https://github.com/talhaanwarch/Offensive-Language-Detection/blob/master/OLIC_Classification_GloVe_biGRU_attention.ipynb" TargetMode="External"/><Relationship Id="rId12" Type="http://schemas.openxmlformats.org/officeDocument/2006/relationships/hyperlink" Target="https://github.com/talhaanwarch/Offensive-Language-Detection/blob/master/OLIC_Classification_biLSTM.ipynb" TargetMode="External"/><Relationship Id="rId2" Type="http://schemas.openxmlformats.org/officeDocument/2006/relationships/hyperlink" Target="https://github.com/talhaanwarch/Offensive-Language-Detection/blob/master/OLID_Classification_base_model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alhaanwarch/Offensive-Language-Detection/blob/master/OLID_Classification_GloVe_biGRU.ipynb" TargetMode="External"/><Relationship Id="rId11" Type="http://schemas.openxmlformats.org/officeDocument/2006/relationships/hyperlink" Target="https://github.com/talhaanwarch/Offensive-Language-Detection/blob/master/OLID_Transform%20Network%20LSTM.ipynb" TargetMode="External"/><Relationship Id="rId5" Type="http://schemas.openxmlformats.org/officeDocument/2006/relationships/hyperlink" Target="https://github.com/talhaanwarch/Offensive-Language-Detection/blob/master/OLIC_Classification_GloVe_biLSTM.ipynb" TargetMode="External"/><Relationship Id="rId10" Type="http://schemas.openxmlformats.org/officeDocument/2006/relationships/hyperlink" Target="https://github.com/talhaanwarch/Offensive-Language-Detection/blob/master/OLID_ELMO.ipynb" TargetMode="External"/><Relationship Id="rId4" Type="http://schemas.openxmlformats.org/officeDocument/2006/relationships/hyperlink" Target="https://github.com/talhaanwarch/Offensive-Language-Detection/blob/master/OLIC_Classification_GloVe_LSTM.ipynb" TargetMode="External"/><Relationship Id="rId9" Type="http://schemas.openxmlformats.org/officeDocument/2006/relationships/hyperlink" Target="https://github.com/talhaanwarch/Offensive-Language-Detection/blob/master/OLID_Classification_FastText_biGRU_v1.ipynb" TargetMode="External"/><Relationship Id="rId14" Type="http://schemas.openxmlformats.org/officeDocument/2006/relationships/hyperlink" Target="https://github.com/talhaanwarch/Offensive-Language-Detec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682E-8704-4548-BDDD-6D9898CBA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Offensive Language Detection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53B9F-2E6A-4ECD-BC80-9B3D5E0C2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Zeeshan Ali - 18i1411</a:t>
            </a:r>
          </a:p>
          <a:p>
            <a:r>
              <a:rPr lang="en-US" dirty="0"/>
              <a:t>Talha Anwar - 18i1509</a:t>
            </a:r>
          </a:p>
        </p:txBody>
      </p:sp>
    </p:spTree>
    <p:extLst>
      <p:ext uri="{BB962C8B-B14F-4D97-AF65-F5344CB8AC3E}">
        <p14:creationId xmlns:p14="http://schemas.microsoft.com/office/powerpoint/2010/main" val="161212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3A4F-E3C0-42F8-A69B-77E593B5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Introduction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8A417-3EB3-450A-B048-41E3C8CC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Online communities, social media platforms, and technology companies have been investing heavily in ways to cope with offensive language to prevent abusive behavior in social media.</a:t>
            </a:r>
          </a:p>
          <a:p>
            <a:r>
              <a:rPr lang="en-US" dirty="0"/>
              <a:t>Germany considers 50 million euro fines for social media companies that fail to remove hate speech</a:t>
            </a:r>
          </a:p>
          <a:p>
            <a:endParaRPr lang="en-US" dirty="0"/>
          </a:p>
          <a:p>
            <a:r>
              <a:rPr lang="en-US" dirty="0" err="1"/>
              <a:t>SemEval</a:t>
            </a:r>
            <a:r>
              <a:rPr lang="en-US" dirty="0"/>
              <a:t> task 12 – 2020</a:t>
            </a:r>
          </a:p>
          <a:p>
            <a:r>
              <a:rPr lang="en-US" dirty="0"/>
              <a:t>Task consist of following Languages</a:t>
            </a:r>
          </a:p>
          <a:p>
            <a:pPr lvl="1"/>
            <a:r>
              <a:rPr lang="en-US" dirty="0"/>
              <a:t>Arabic</a:t>
            </a:r>
          </a:p>
          <a:p>
            <a:pPr lvl="1"/>
            <a:r>
              <a:rPr lang="en-US" dirty="0"/>
              <a:t>Danish</a:t>
            </a:r>
          </a:p>
          <a:p>
            <a:pPr lvl="1"/>
            <a:r>
              <a:rPr lang="en-US" dirty="0"/>
              <a:t>English</a:t>
            </a:r>
          </a:p>
          <a:p>
            <a:pPr lvl="1"/>
            <a:r>
              <a:rPr lang="en-US" dirty="0"/>
              <a:t>Greek</a:t>
            </a:r>
          </a:p>
          <a:p>
            <a:pPr lvl="1"/>
            <a:r>
              <a:rPr lang="en-US" dirty="0"/>
              <a:t>Turkish</a:t>
            </a:r>
          </a:p>
          <a:p>
            <a:r>
              <a:rPr lang="en-US" dirty="0"/>
              <a:t>Task is about whether a sentence contain an offensive sense or not</a:t>
            </a:r>
          </a:p>
          <a:p>
            <a:r>
              <a:rPr lang="en-US" dirty="0"/>
              <a:t>Right now we have data for English only.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5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BC95-9C69-40B0-99F2-A7989F5B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4D4F4-F7C0-4A95-95EA-F74805C1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of offensive and hatred language on social media.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</a:t>
            </a:r>
          </a:p>
          <a:p>
            <a:r>
              <a:rPr lang="en-US" dirty="0"/>
              <a:t>Offensive</a:t>
            </a:r>
          </a:p>
          <a:p>
            <a:pPr marL="457200" lvl="1" indent="0">
              <a:buNone/>
            </a:pPr>
            <a:r>
              <a:rPr lang="en-US" dirty="0"/>
              <a:t>you are a lying corrupt traitor!!! Nobody wants to hear anymore of your lies!!!</a:t>
            </a:r>
          </a:p>
          <a:p>
            <a:r>
              <a:rPr lang="en-US" dirty="0"/>
              <a:t>Not Offensive </a:t>
            </a:r>
          </a:p>
          <a:p>
            <a:pPr marL="457200" lvl="1" indent="0">
              <a:buNone/>
            </a:pPr>
            <a:r>
              <a:rPr lang="en-US" dirty="0"/>
              <a:t>That means you are a max </a:t>
            </a:r>
            <a:r>
              <a:rPr lang="en-US" dirty="0" err="1"/>
              <a:t>lvl</a:t>
            </a:r>
            <a:r>
              <a:rPr lang="en-US" dirty="0"/>
              <a:t>. Twitter user and maybe should try a new game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3626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50C5-3F5D-4F55-B4FA-415FD865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4562E-457F-4E46-B4A1-A192AB424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Zeyad</a:t>
            </a:r>
            <a:r>
              <a:rPr lang="en-US" dirty="0"/>
              <a:t> El-</a:t>
            </a:r>
            <a:r>
              <a:rPr lang="en-US" dirty="0" err="1"/>
              <a:t>Zanaty</a:t>
            </a:r>
            <a:r>
              <a:rPr lang="en-US" dirty="0"/>
              <a:t> got macro F1 of 72.8% using Ensemble method, 71.4 using random forest, 55 using 1D CNN</a:t>
            </a:r>
          </a:p>
          <a:p>
            <a:r>
              <a:rPr lang="en-US" dirty="0"/>
              <a:t>Johnny Torres  F1 score of 70.45 using Logistic Regression, 71.86 using CNN, 67.23 using LSTM, 71.72 using biLSTM,67.42 using </a:t>
            </a:r>
            <a:r>
              <a:rPr lang="en-US" dirty="0" err="1"/>
              <a:t>FastText</a:t>
            </a:r>
            <a:endParaRPr lang="en-US" dirty="0"/>
          </a:p>
          <a:p>
            <a:r>
              <a:rPr lang="en-US" dirty="0"/>
              <a:t>Gregor Wiedemann pretrained their model on similar dataset and use it as transfer learning. They use  biGRU-3-CNN and got F1 score of 78.8</a:t>
            </a:r>
          </a:p>
          <a:p>
            <a:r>
              <a:rPr lang="en-US" dirty="0"/>
              <a:t>Ehsan </a:t>
            </a:r>
            <a:r>
              <a:rPr lang="en-US" dirty="0" err="1"/>
              <a:t>Doostmohammadi</a:t>
            </a:r>
            <a:r>
              <a:rPr lang="en-US" dirty="0"/>
              <a:t> got F1 score of 77% using CNN</a:t>
            </a:r>
          </a:p>
          <a:p>
            <a:r>
              <a:rPr lang="en-US" dirty="0"/>
              <a:t>Marcos </a:t>
            </a:r>
            <a:r>
              <a:rPr lang="en-US" dirty="0" err="1"/>
              <a:t>Zampieri</a:t>
            </a:r>
            <a:r>
              <a:rPr lang="en-US" dirty="0"/>
              <a:t> Got F1 score of 69% using SVM, 75% using </a:t>
            </a:r>
            <a:r>
              <a:rPr lang="en-US" dirty="0" err="1"/>
              <a:t>biLSTM</a:t>
            </a:r>
            <a:r>
              <a:rPr lang="en-US" dirty="0"/>
              <a:t>, 80% using CNN</a:t>
            </a:r>
          </a:p>
          <a:p>
            <a:r>
              <a:rPr lang="en-US" dirty="0" err="1"/>
              <a:t>Pelicon</a:t>
            </a:r>
            <a:r>
              <a:rPr lang="en-US" dirty="0"/>
              <a:t> got F1 score 80% using BERT</a:t>
            </a:r>
            <a:br>
              <a:rPr lang="en-US" dirty="0"/>
            </a:b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9071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CFE7-200A-44DF-A39A-67B8677F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Approach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6733A-7F61-4F05-8F42-F58AC04C1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Preprocessing</a:t>
            </a:r>
          </a:p>
          <a:p>
            <a:pPr lvl="1"/>
            <a:r>
              <a:rPr lang="en-US" dirty="0"/>
              <a:t>Tweets characters are lowered </a:t>
            </a:r>
          </a:p>
          <a:p>
            <a:pPr lvl="1"/>
            <a:r>
              <a:rPr lang="en-US" dirty="0"/>
              <a:t>@user words is replaced by space</a:t>
            </a:r>
          </a:p>
          <a:p>
            <a:pPr lvl="1"/>
            <a:r>
              <a:rPr lang="en-US" dirty="0"/>
              <a:t>Punctuation and non word characters are removed</a:t>
            </a:r>
          </a:p>
          <a:p>
            <a:pPr lvl="1"/>
            <a:r>
              <a:rPr lang="en-US" dirty="0"/>
              <a:t>URLs are removed</a:t>
            </a:r>
          </a:p>
          <a:p>
            <a:pPr lvl="1"/>
            <a:r>
              <a:rPr lang="en-US" dirty="0"/>
              <a:t>Words are lemmatized</a:t>
            </a:r>
          </a:p>
          <a:p>
            <a:pPr lvl="1"/>
            <a:r>
              <a:rPr lang="en-US" dirty="0"/>
              <a:t>Stop words are removed</a:t>
            </a:r>
          </a:p>
          <a:p>
            <a:r>
              <a:rPr lang="en-US" b="1" dirty="0"/>
              <a:t>Model Parameters</a:t>
            </a:r>
          </a:p>
          <a:p>
            <a:pPr lvl="1"/>
            <a:r>
              <a:rPr lang="en-US" dirty="0"/>
              <a:t>Adam is used as optimizer </a:t>
            </a:r>
          </a:p>
          <a:p>
            <a:pPr lvl="1"/>
            <a:r>
              <a:rPr lang="en-US" dirty="0"/>
              <a:t>Learning rate is 0.001</a:t>
            </a:r>
          </a:p>
          <a:p>
            <a:pPr lvl="1"/>
            <a:r>
              <a:rPr lang="en-US" dirty="0"/>
              <a:t>Epochs range from 5 to 10</a:t>
            </a:r>
          </a:p>
          <a:p>
            <a:pPr lvl="1"/>
            <a:r>
              <a:rPr lang="en-US" dirty="0"/>
              <a:t>Batch size is 128</a:t>
            </a:r>
          </a:p>
          <a:p>
            <a:pPr lvl="1"/>
            <a:r>
              <a:rPr lang="en-US" dirty="0"/>
              <a:t>Two dense layers are used before output layer</a:t>
            </a:r>
          </a:p>
          <a:p>
            <a:pPr lvl="1"/>
            <a:r>
              <a:rPr lang="en-US" dirty="0"/>
              <a:t>Class weights are assigned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4114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C935-D3C3-4079-8788-45DC0924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95F96-CF68-4F32-BDFE-31597E5E2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fontAlgn="t">
              <a:buNone/>
            </a:pPr>
            <a:r>
              <a:rPr lang="en-US" sz="3800" b="1" dirty="0"/>
              <a:t>Models applied</a:t>
            </a:r>
            <a:endParaRPr lang="en-US" sz="3800" b="1" dirty="0">
              <a:hlinkClick r:id="rId2"/>
            </a:endParaRPr>
          </a:p>
          <a:p>
            <a:pPr fontAlgn="t"/>
            <a:r>
              <a:rPr lang="en-US" dirty="0">
                <a:hlinkClick r:id="rId2"/>
              </a:rPr>
              <a:t>Base Model</a:t>
            </a:r>
            <a:r>
              <a:rPr lang="en-US" dirty="0"/>
              <a:t> - count vectorizer and  Logistic Regression</a:t>
            </a:r>
            <a:endParaRPr lang="en-PK" dirty="0"/>
          </a:p>
          <a:p>
            <a:pPr fontAlgn="t"/>
            <a:r>
              <a:rPr lang="en-US" dirty="0">
                <a:hlinkClick r:id="rId3"/>
              </a:rPr>
              <a:t>Glove Embeddings and GRU</a:t>
            </a:r>
            <a:r>
              <a:rPr lang="en-US" dirty="0"/>
              <a:t> – single GRU layer with 100 hidden units</a:t>
            </a:r>
            <a:endParaRPr lang="en-PK" dirty="0"/>
          </a:p>
          <a:p>
            <a:r>
              <a:rPr lang="en-US" dirty="0">
                <a:hlinkClick r:id="rId4"/>
              </a:rPr>
              <a:t>Glove Embeddings and LSTM</a:t>
            </a:r>
            <a:r>
              <a:rPr lang="en-US" dirty="0"/>
              <a:t> – single LSTM layer with 100 hidden units</a:t>
            </a:r>
            <a:endParaRPr lang="en-PK" dirty="0"/>
          </a:p>
          <a:p>
            <a:r>
              <a:rPr lang="en-US" dirty="0">
                <a:hlinkClick r:id="rId5"/>
              </a:rPr>
              <a:t>Glove Embeddings and </a:t>
            </a:r>
            <a:r>
              <a:rPr lang="en-US" dirty="0" err="1">
                <a:hlinkClick r:id="rId5"/>
              </a:rPr>
              <a:t>biLSTM</a:t>
            </a:r>
            <a:r>
              <a:rPr lang="en-US" dirty="0"/>
              <a:t> – two </a:t>
            </a:r>
            <a:r>
              <a:rPr lang="en-US" dirty="0" err="1"/>
              <a:t>biLSTM</a:t>
            </a:r>
            <a:r>
              <a:rPr lang="en-US" dirty="0"/>
              <a:t> with 100 and 50 units</a:t>
            </a:r>
            <a:endParaRPr lang="en-PK" dirty="0"/>
          </a:p>
          <a:p>
            <a:r>
              <a:rPr lang="en-US" dirty="0">
                <a:hlinkClick r:id="rId6"/>
              </a:rPr>
              <a:t>Glove Embeddings and </a:t>
            </a:r>
            <a:r>
              <a:rPr lang="en-US" dirty="0" err="1">
                <a:hlinkClick r:id="rId6"/>
              </a:rPr>
              <a:t>biGRU</a:t>
            </a:r>
            <a:r>
              <a:rPr lang="en-US" dirty="0"/>
              <a:t> - </a:t>
            </a:r>
            <a:r>
              <a:rPr lang="en-US" dirty="0" err="1"/>
              <a:t>biGRU</a:t>
            </a:r>
            <a:r>
              <a:rPr lang="en-US" dirty="0"/>
              <a:t> layer with 100 hidden units</a:t>
            </a:r>
            <a:endParaRPr lang="en-PK" dirty="0"/>
          </a:p>
          <a:p>
            <a:r>
              <a:rPr lang="en-US" dirty="0">
                <a:hlinkClick r:id="rId7"/>
              </a:rPr>
              <a:t>Glove Embeddings , </a:t>
            </a:r>
            <a:r>
              <a:rPr lang="en-US" dirty="0" err="1">
                <a:hlinkClick r:id="rId7"/>
              </a:rPr>
              <a:t>biGRU</a:t>
            </a:r>
            <a:r>
              <a:rPr lang="en-US" dirty="0">
                <a:hlinkClick r:id="rId7"/>
              </a:rPr>
              <a:t> and attention mechanism</a:t>
            </a:r>
            <a:r>
              <a:rPr lang="en-US" dirty="0"/>
              <a:t> - single </a:t>
            </a:r>
            <a:r>
              <a:rPr lang="en-US" dirty="0" err="1"/>
              <a:t>biGRU</a:t>
            </a:r>
            <a:r>
              <a:rPr lang="en-US" dirty="0"/>
              <a:t> layer with 100 hidden units</a:t>
            </a:r>
            <a:endParaRPr lang="en-PK" dirty="0"/>
          </a:p>
          <a:p>
            <a:pPr fontAlgn="t"/>
            <a:r>
              <a:rPr lang="en-US" dirty="0">
                <a:hlinkClick r:id="rId8"/>
              </a:rPr>
              <a:t>GloVe CNN</a:t>
            </a:r>
            <a:r>
              <a:rPr lang="en-US" dirty="0"/>
              <a:t> 3 Conv1D layer with 128 filter and size of 5</a:t>
            </a:r>
            <a:endParaRPr lang="en-PK" dirty="0"/>
          </a:p>
          <a:p>
            <a:pPr fontAlgn="t"/>
            <a:r>
              <a:rPr lang="en-US" dirty="0" err="1">
                <a:hlinkClick r:id="rId9"/>
              </a:rPr>
              <a:t>FastText</a:t>
            </a:r>
            <a:r>
              <a:rPr lang="en-US" dirty="0">
                <a:hlinkClick r:id="rId9"/>
              </a:rPr>
              <a:t> </a:t>
            </a:r>
            <a:r>
              <a:rPr lang="en-US" dirty="0" err="1">
                <a:hlinkClick r:id="rId9"/>
              </a:rPr>
              <a:t>biGRU</a:t>
            </a:r>
            <a:r>
              <a:rPr lang="en-US" dirty="0">
                <a:hlinkClick r:id="rId9"/>
              </a:rPr>
              <a:t> </a:t>
            </a:r>
            <a:r>
              <a:rPr lang="en-US" dirty="0"/>
              <a:t>– </a:t>
            </a:r>
            <a:r>
              <a:rPr lang="en-US" dirty="0" err="1"/>
              <a:t>biGRU</a:t>
            </a:r>
            <a:r>
              <a:rPr lang="en-US" dirty="0"/>
              <a:t> with 100 unit, GRU with 100 units</a:t>
            </a:r>
            <a:endParaRPr lang="en-PK" dirty="0"/>
          </a:p>
          <a:p>
            <a:pPr fontAlgn="t"/>
            <a:r>
              <a:rPr lang="en-US" dirty="0">
                <a:hlinkClick r:id="rId10"/>
              </a:rPr>
              <a:t>ELMO embeddings</a:t>
            </a:r>
            <a:endParaRPr lang="en-PK" dirty="0"/>
          </a:p>
          <a:p>
            <a:pPr fontAlgn="t"/>
            <a:r>
              <a:rPr lang="en-US" dirty="0">
                <a:hlinkClick r:id="rId11"/>
              </a:rPr>
              <a:t>Transformer with LSTM </a:t>
            </a:r>
            <a:r>
              <a:rPr lang="en-US" dirty="0"/>
              <a:t>– one LSTM layer with 64 units</a:t>
            </a:r>
            <a:endParaRPr lang="en-PK" dirty="0"/>
          </a:p>
          <a:p>
            <a:pPr fontAlgn="t"/>
            <a:r>
              <a:rPr lang="en-US" dirty="0" err="1">
                <a:hlinkClick r:id="rId12"/>
              </a:rPr>
              <a:t>biLSTM</a:t>
            </a:r>
            <a:r>
              <a:rPr lang="en-US" dirty="0"/>
              <a:t> – two bi LSTM layer with  64 and 30 units</a:t>
            </a:r>
            <a:endParaRPr lang="en-PK" dirty="0"/>
          </a:p>
          <a:p>
            <a:pPr fontAlgn="t"/>
            <a:r>
              <a:rPr lang="en-US" dirty="0" err="1">
                <a:hlinkClick r:id="rId13"/>
              </a:rPr>
              <a:t>biGRU</a:t>
            </a:r>
            <a:r>
              <a:rPr lang="en-US" dirty="0"/>
              <a:t> – single bi GRU layer with 64 units</a:t>
            </a:r>
            <a:endParaRPr lang="en-PK" dirty="0"/>
          </a:p>
          <a:p>
            <a:endParaRPr lang="en-US" dirty="0"/>
          </a:p>
          <a:p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A9E79E-E806-4B49-91F8-9FF4ED21A0D6}"/>
              </a:ext>
            </a:extLst>
          </p:cNvPr>
          <p:cNvSpPr txBox="1"/>
          <p:nvPr/>
        </p:nvSpPr>
        <p:spPr>
          <a:xfrm>
            <a:off x="5868140" y="6483089"/>
            <a:ext cx="625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4"/>
              </a:rPr>
              <a:t>https://github.com/talhaanwarch/Offensive-Language-Detection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9035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815E-D69C-45ED-83A5-4DCB790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461042-F5CA-4EA3-8188-2EEEF8F5F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46916"/>
              </p:ext>
            </p:extLst>
          </p:nvPr>
        </p:nvGraphicFramePr>
        <p:xfrm>
          <a:off x="838200" y="1498600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819">
                  <a:extLst>
                    <a:ext uri="{9D8B030D-6E8A-4147-A177-3AD203B41FA5}">
                      <a16:colId xmlns:a16="http://schemas.microsoft.com/office/drawing/2014/main" val="3035349403"/>
                    </a:ext>
                  </a:extLst>
                </a:gridCol>
                <a:gridCol w="4874581">
                  <a:extLst>
                    <a:ext uri="{9D8B030D-6E8A-4147-A177-3AD203B41FA5}">
                      <a16:colId xmlns:a16="http://schemas.microsoft.com/office/drawing/2014/main" val="551486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99523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Macro F1 Score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68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Model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35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Glove Embeddings and GRU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782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Glove Embeddings and LSTM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2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Glove Embeddings and </a:t>
                      </a:r>
                      <a:r>
                        <a:rPr lang="en-US" dirty="0" err="1"/>
                        <a:t>biLSTM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Glove Embeddings and </a:t>
                      </a:r>
                      <a:r>
                        <a:rPr lang="en-US" dirty="0" err="1"/>
                        <a:t>biGRU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78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Glove </a:t>
                      </a:r>
                      <a:r>
                        <a:rPr lang="en-US" dirty="0" err="1"/>
                        <a:t>biGRU</a:t>
                      </a:r>
                      <a:r>
                        <a:rPr lang="en-US" dirty="0"/>
                        <a:t> and attention mechanism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04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GloVe CNN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46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FastText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biGRU</a:t>
                      </a:r>
                      <a:r>
                        <a:rPr lang="en-US" dirty="0"/>
                        <a:t> 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3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ELMO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2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Transformer with LSTM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001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biLSTM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9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biGRU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263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38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8B72-68EE-4F1E-A935-DC9F4A42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567FB-3A60-4480-A4F3-83E93EB46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Our </a:t>
            </a:r>
            <a:r>
              <a:rPr lang="en-US" b="1" dirty="0"/>
              <a:t>Contribution</a:t>
            </a:r>
          </a:p>
          <a:p>
            <a:r>
              <a:rPr lang="en-US" dirty="0"/>
              <a:t>implement attention mechanism</a:t>
            </a:r>
          </a:p>
          <a:p>
            <a:r>
              <a:rPr lang="en-US" dirty="0"/>
              <a:t>GloVe Embeddings</a:t>
            </a:r>
          </a:p>
          <a:p>
            <a:r>
              <a:rPr lang="en-US" dirty="0"/>
              <a:t>implement transformers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223E80-017E-4C45-BBDF-78FB7A5DAF04}"/>
              </a:ext>
            </a:extLst>
          </p:cNvPr>
          <p:cNvSpPr txBox="1">
            <a:spLocks/>
          </p:cNvSpPr>
          <p:nvPr/>
        </p:nvSpPr>
        <p:spPr>
          <a:xfrm>
            <a:off x="838200" y="396662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Future Work</a:t>
            </a:r>
          </a:p>
          <a:p>
            <a:r>
              <a:rPr lang="en-US" dirty="0"/>
              <a:t>Train model for other languages</a:t>
            </a:r>
          </a:p>
          <a:p>
            <a:r>
              <a:rPr lang="en-US" dirty="0"/>
              <a:t>Train attention mechanism and transformers on similar </a:t>
            </a:r>
            <a:r>
              <a:rPr lang="en-US"/>
              <a:t>data and </a:t>
            </a:r>
            <a:r>
              <a:rPr lang="en-US" dirty="0"/>
              <a:t>use it as pre trained model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0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7E11-933C-4A3A-9119-F804126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53695-39DF-4CA2-8B42-72245613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El-</a:t>
            </a:r>
            <a:r>
              <a:rPr lang="en-US" dirty="0" err="1"/>
              <a:t>Zanaty</a:t>
            </a:r>
            <a:r>
              <a:rPr lang="en-US" dirty="0"/>
              <a:t>, </a:t>
            </a:r>
            <a:r>
              <a:rPr lang="en-US" dirty="0" err="1"/>
              <a:t>Zeyad</a:t>
            </a:r>
            <a:r>
              <a:rPr lang="en-US" dirty="0"/>
              <a:t>. "</a:t>
            </a:r>
            <a:r>
              <a:rPr lang="en-US" dirty="0" err="1"/>
              <a:t>Zeyad</a:t>
            </a:r>
            <a:r>
              <a:rPr lang="en-US" dirty="0"/>
              <a:t> at SemEval-2019 Task 6: That’s Offensive! An All-Out Search For An Ensemble To Identify And Categorize Offense in Tweets." </a:t>
            </a:r>
            <a:r>
              <a:rPr lang="en-US" i="1" dirty="0"/>
              <a:t>Proceedings of the 13th International Workshop on Semantic Evaluation</a:t>
            </a:r>
            <a:r>
              <a:rPr lang="en-US" dirty="0"/>
              <a:t>. 2019.</a:t>
            </a:r>
          </a:p>
          <a:p>
            <a:r>
              <a:rPr lang="en-US" dirty="0"/>
              <a:t>Torres, Johnny, and Carmen </a:t>
            </a:r>
            <a:r>
              <a:rPr lang="en-US" dirty="0" err="1"/>
              <a:t>Vaca</a:t>
            </a:r>
            <a:r>
              <a:rPr lang="en-US" dirty="0"/>
              <a:t>. "JTML at SemEval-2019 Task 6: Offensive Tweets Identification using Convolutional Neural Networks." </a:t>
            </a:r>
            <a:r>
              <a:rPr lang="en-US" i="1" dirty="0"/>
              <a:t>Proceedings of the 13th International Workshop on Semantic Evaluation</a:t>
            </a:r>
            <a:r>
              <a:rPr lang="en-US" dirty="0"/>
              <a:t>. 2019.</a:t>
            </a:r>
          </a:p>
          <a:p>
            <a:r>
              <a:rPr lang="en-US" dirty="0"/>
              <a:t>Wiedemann, Gregor, Eugen </a:t>
            </a:r>
            <a:r>
              <a:rPr lang="en-US" dirty="0" err="1"/>
              <a:t>Ruppert</a:t>
            </a:r>
            <a:r>
              <a:rPr lang="en-US" dirty="0"/>
              <a:t>, and Chris </a:t>
            </a:r>
            <a:r>
              <a:rPr lang="en-US" dirty="0" err="1"/>
              <a:t>Biemann</a:t>
            </a:r>
            <a:r>
              <a:rPr lang="en-US" dirty="0"/>
              <a:t>. "UHH-LT at SemEval-2019 Task 6: Supervised vs. Unsupervised Transfer Learning for Offensive Language Detection." </a:t>
            </a:r>
            <a:r>
              <a:rPr lang="en-US" i="1" dirty="0"/>
              <a:t>Proceedings of the 13th International Workshop on Semantic Evaluation</a:t>
            </a:r>
            <a:r>
              <a:rPr lang="en-US" dirty="0"/>
              <a:t>. 2019.</a:t>
            </a:r>
          </a:p>
          <a:p>
            <a:r>
              <a:rPr lang="en-US" dirty="0" err="1"/>
              <a:t>Doostmohammadi</a:t>
            </a:r>
            <a:r>
              <a:rPr lang="en-US" dirty="0"/>
              <a:t>, Ehsan, Hossein </a:t>
            </a:r>
            <a:r>
              <a:rPr lang="en-US" dirty="0" err="1"/>
              <a:t>Sameti</a:t>
            </a:r>
            <a:r>
              <a:rPr lang="en-US" dirty="0"/>
              <a:t>, and Ali </a:t>
            </a:r>
            <a:r>
              <a:rPr lang="en-US" dirty="0" err="1"/>
              <a:t>Saffar</a:t>
            </a:r>
            <a:r>
              <a:rPr lang="en-US" dirty="0"/>
              <a:t>. "</a:t>
            </a:r>
            <a:r>
              <a:rPr lang="en-US" dirty="0" err="1"/>
              <a:t>Ghmerti</a:t>
            </a:r>
            <a:r>
              <a:rPr lang="en-US" dirty="0"/>
              <a:t> at SemEval-2019 Task 6: A Deep Word-and Character-based Approach to Offensive Language Identification." </a:t>
            </a:r>
            <a:r>
              <a:rPr lang="en-US" i="1" dirty="0"/>
              <a:t>Proceedings of the 13th International Workshop on Semantic Evaluation</a:t>
            </a:r>
            <a:r>
              <a:rPr lang="en-US" dirty="0"/>
              <a:t>. 2019.</a:t>
            </a:r>
          </a:p>
          <a:p>
            <a:r>
              <a:rPr lang="en-US" dirty="0" err="1"/>
              <a:t>Zampieri</a:t>
            </a:r>
            <a:r>
              <a:rPr lang="en-US" dirty="0"/>
              <a:t>, M., </a:t>
            </a:r>
            <a:r>
              <a:rPr lang="en-US" dirty="0" err="1"/>
              <a:t>Malmasi</a:t>
            </a:r>
            <a:r>
              <a:rPr lang="en-US" dirty="0"/>
              <a:t>, S., </a:t>
            </a:r>
            <a:r>
              <a:rPr lang="en-US" dirty="0" err="1"/>
              <a:t>Nakov</a:t>
            </a:r>
            <a:r>
              <a:rPr lang="en-US" dirty="0"/>
              <a:t>, P., Rosenthal, S., </a:t>
            </a:r>
            <a:r>
              <a:rPr lang="en-US" dirty="0" err="1"/>
              <a:t>Farra</a:t>
            </a:r>
            <a:r>
              <a:rPr lang="en-US" dirty="0"/>
              <a:t>, N. and Kumar, R. (2019) SemEval-2019 Task 6: Identifying and Categorizing Offensive Language in Social Media (</a:t>
            </a:r>
            <a:r>
              <a:rPr lang="en-US" dirty="0" err="1"/>
              <a:t>OffensEval</a:t>
            </a:r>
            <a:r>
              <a:rPr lang="en-US" dirty="0"/>
              <a:t>). In Proceedings of the 13th International Workshop on Semantic Evaluation. pp. 75-86.</a:t>
            </a:r>
          </a:p>
          <a:p>
            <a:r>
              <a:rPr lang="en-US" dirty="0" err="1"/>
              <a:t>Pelicon</a:t>
            </a:r>
            <a:r>
              <a:rPr lang="en-US" dirty="0"/>
              <a:t>, </a:t>
            </a:r>
            <a:r>
              <a:rPr lang="en-US" dirty="0" err="1"/>
              <a:t>Andraž</a:t>
            </a:r>
            <a:r>
              <a:rPr lang="en-US" dirty="0"/>
              <a:t>, Matej </a:t>
            </a:r>
            <a:r>
              <a:rPr lang="en-US" dirty="0" err="1"/>
              <a:t>Martinc</a:t>
            </a:r>
            <a:r>
              <a:rPr lang="en-US" dirty="0"/>
              <a:t>, and Petra </a:t>
            </a:r>
            <a:r>
              <a:rPr lang="en-US" dirty="0" err="1"/>
              <a:t>Kralj</a:t>
            </a:r>
            <a:r>
              <a:rPr lang="en-US" dirty="0"/>
              <a:t> Novak. "</a:t>
            </a:r>
            <a:r>
              <a:rPr lang="en-US" dirty="0" err="1"/>
              <a:t>Embeddia</a:t>
            </a:r>
            <a:r>
              <a:rPr lang="en-US" dirty="0"/>
              <a:t> at SemEval-2019 Task 6: Detecting Hate with Neural Network and Transfer Learning Approaches." </a:t>
            </a:r>
            <a:r>
              <a:rPr lang="en-US" i="1" dirty="0"/>
              <a:t>Proceedings of the 13th International Workshop on Semantic Evaluation</a:t>
            </a:r>
            <a:r>
              <a:rPr lang="en-US" dirty="0"/>
              <a:t>. 2019.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8263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578</Words>
  <Application>Microsoft Office PowerPoint</Application>
  <PresentationFormat>Widescreen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Offensive Language Detection</vt:lpstr>
      <vt:lpstr>Introduction</vt:lpstr>
      <vt:lpstr>Problem Statement</vt:lpstr>
      <vt:lpstr>Related Work</vt:lpstr>
      <vt:lpstr>Proposed Approach</vt:lpstr>
      <vt:lpstr>Proposed Approach</vt:lpstr>
      <vt:lpstr>Results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Offensive Language Detection</dc:title>
  <dc:creator>Talha Anwar</dc:creator>
  <cp:lastModifiedBy>Talha Anwar</cp:lastModifiedBy>
  <cp:revision>17</cp:revision>
  <dcterms:created xsi:type="dcterms:W3CDTF">2019-12-10T03:27:51Z</dcterms:created>
  <dcterms:modified xsi:type="dcterms:W3CDTF">2019-12-10T06:49:20Z</dcterms:modified>
</cp:coreProperties>
</file>