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254-E5CF-4D5B-A3F1-D7074E31F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E166-CAFF-4554-B71C-7F546F51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819A-FB8F-4288-8CCF-B7681A42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7DD3-6362-41E2-A672-E5F4DB2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BCF8-A411-4CFF-8D2D-51EF942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86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39A2-B75B-4B2D-B5E4-132B352C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77C50-725D-4F62-8407-0645070B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DEAC-0C3C-42EA-94BE-583C5663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1383-F4FB-4121-BA05-56982EA0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39CF-6432-4632-87FC-D1594104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97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3BC0A-AC2E-4769-887C-3DA6EE5BD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4A95B-74A7-47DA-8D6A-71ED9E97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C1BF-7F07-46DD-88A9-4FF7C3B6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F823-211F-4A9A-8BE1-EA85FF3E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CF6A-0937-4BA7-A5E2-63A8DB79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800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BC2E-F4AB-479D-9351-A5BCF60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004C-E8F9-43EE-9208-4B5C25D2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574-B2BF-4B30-8227-6004B619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C2D7-165F-4A2D-BEC8-E998E612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966B-4091-47A5-BFD9-9DD40A8B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26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C37-6FE8-47CF-A2C8-DDE8BFF2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CE53-1AA0-40EE-B058-A37F66B5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BE0E-74A7-43C5-9D60-2D531BAB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0C24-D8C8-4EB5-9241-7CBF6446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91A0-D5A3-461E-913F-A0632963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34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5E16-5F30-4230-9AB4-4595CB27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F9BE-A894-4772-BE63-D7E5A4B0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4B88-162F-40D5-B41A-D32E05F0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135B-5729-48E3-A73C-0D66A6C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B027C-4C5B-4DBA-B533-C5C5915A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D878-6AF1-4B6A-8528-534699DA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23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0277-D708-4C3C-9279-26BC1794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2FDE-ACD6-4197-9074-492B3D881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2A964-2BF2-4E0F-B1AB-9DF025919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4052A-8887-4333-9ADD-E0BF223AE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F210A-7DA0-4A1D-B63B-891E2578D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CD913-F26C-49AE-971E-91CE0338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BC5BF-158A-44DF-8569-5D194694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B0057-6FE3-4463-A21F-B76EEEC6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20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504E-C62D-4B13-906B-AFBD15F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13132-CD01-41D3-B400-2CAEA1C3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D3D67-5786-46FF-9940-8B0DB2B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1669A-19A3-45F2-B40F-5365D6F3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55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917CD-6F5E-4C70-BB2F-29D52529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F05D5-183C-459D-BF8F-9F2A0A9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A0E10-AB74-48E3-9CFA-4A61309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016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D227-861A-4EFD-98B6-E9EA62AC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4075-23E9-4ECF-BB25-3A3F12C0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45821-9888-4524-97F2-B043D66D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B936-822D-4DCC-A1C2-8DE370F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DBD87-54B1-4288-B8A0-C0E8A8DC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0D34-1677-43CB-81BD-5433CD3E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907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B95D-AFED-4D6F-B966-DCBC1C28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604E-FD39-43C7-8067-E5D105A6E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802C-FD2F-4A66-B5B7-71FC7F61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E948-85DA-40FC-A579-1F510EC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C1DE-8919-4F69-BE9A-6AF1430D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578D-509F-47FC-A155-23B5DD11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57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EFB6B-3E95-4C6E-B5E1-D1D67AD4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506D2-70C6-4BD4-9175-60656E56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B47B-47BE-4DC4-9488-EB0D4E36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D750-1A75-4587-85B2-179663D774A7}" type="datetimeFigureOut">
              <a:rPr lang="en-PK" smtClean="0"/>
              <a:t>11/10/2020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7D8D-BAF8-4D3B-AE50-6572CC5DC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D61E-C1DD-4C10-B1FA-783C7401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65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801E-9D14-4DF7-AEC0-C928CBC7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i="0" dirty="0">
                <a:effectLst/>
              </a:rPr>
              <a:t>Citrus Plant Disease Identification using Deep Learning with Multiple Transfer Learning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CF855-0E69-4B9C-81E8-13C90F005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Talha Anwar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34385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B9896-C550-4779-B6AA-65D21B51D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508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AFDD-9A78-4C49-B226-B13B5BCE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A597-F7CE-43C6-84C5-BF3754D4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X. Deng, Y. Lan, T. Hong, J. Chen (2016). Citrus greening detection using visible spectrum imaging and C-SVC. Computers and Electronics in Agriculture, 130, 177-183.</a:t>
            </a:r>
          </a:p>
          <a:p>
            <a:r>
              <a:rPr lang="en-US" sz="1800" kern="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M. </a:t>
            </a:r>
            <a:r>
              <a:rPr lang="en-US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Sharif, MA Khan, Z. Iqbal, M.I. </a:t>
            </a:r>
            <a:r>
              <a:rPr lang="en-US" sz="1800" kern="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Lali</a:t>
            </a:r>
            <a:r>
              <a:rPr lang="en-US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M.Y. </a:t>
            </a:r>
            <a:r>
              <a:rPr lang="en-US" sz="1800" kern="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Javed</a:t>
            </a:r>
            <a:r>
              <a:rPr lang="en-US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Detection and classification of citrus diseases in agriculture based on optimized weighted segmentation and feature selection, (2018). Computers and electronics in agriculture</a:t>
            </a:r>
          </a:p>
          <a:p>
            <a:r>
              <a:rPr lang="en-US" sz="1800" dirty="0">
                <a:effectLst/>
                <a:ea typeface="Times New Roman" panose="02020603050405020304" pitchFamily="18" charset="0"/>
              </a:rPr>
              <a:t>P.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Vladimir, M.A. Khan, H. Luo Automatic Orange Fruit Disease Identification Using Visible Range Images (2019). International Symposium on Intelligence Computation and Applications. Springer, Singapore</a:t>
            </a:r>
          </a:p>
          <a:p>
            <a:r>
              <a:rPr lang="en-US" sz="1800" kern="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B. </a:t>
            </a:r>
            <a:r>
              <a:rPr lang="en-US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Doh, D. Zhang, Y. Shen, F. Hussain, R.F. Doh,, &amp; K. </a:t>
            </a:r>
            <a:r>
              <a:rPr lang="en-US" sz="1800" kern="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Ayepah</a:t>
            </a:r>
            <a:r>
              <a:rPr lang="en-US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(2019). Automatic Citrus Fruit Disease Detection by Phenotyping Using Machine Learning. 2019 25th International Conference on Automation and Computing (ICAC).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H. Singh, R. Rani, S. Mahajan (2020).  "Detection and Classification of Citrus Leaf Disease Using Hybrid Features." Soft Computing: Theories and Applications. Springer, Singapore</a:t>
            </a:r>
            <a:endParaRPr lang="en-PK" sz="1800" kern="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PK" sz="1800" kern="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38983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D67C-293D-47E1-AA45-063B3F7D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84F2-2789-4DF0-BD19-F8D116C0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51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Agricultural   sector holds a   vital   role   in the Pakistan economy   by   contributing   19.8%   in Pakistan’s total GDP. [1]</a:t>
            </a:r>
          </a:p>
          <a:p>
            <a:r>
              <a:rPr lang="en-US" dirty="0"/>
              <a:t>Citrus plants covers 33% total fruit production of Pakistan.</a:t>
            </a:r>
          </a:p>
          <a:p>
            <a:r>
              <a:rPr lang="en-US" dirty="0"/>
              <a:t>These production can be affected by different diseases.</a:t>
            </a:r>
          </a:p>
          <a:p>
            <a:r>
              <a:rPr lang="en-US" dirty="0"/>
              <a:t>Misidentification of leaf disease in the agricultural crop can lead to  improper  or  misuse  of  insecticides  and  pesticides , causing loss    of the crop, increase in    pathogen    resistance    and environmental  effect.</a:t>
            </a:r>
          </a:p>
          <a:p>
            <a:r>
              <a:rPr lang="en-US" dirty="0"/>
              <a:t>Machine learning technique has been used to tackle this problem.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3526B-5668-4CE4-AD14-614C2CFBFC36}"/>
              </a:ext>
            </a:extLst>
          </p:cNvPr>
          <p:cNvSpPr txBox="1"/>
          <p:nvPr/>
        </p:nvSpPr>
        <p:spPr>
          <a:xfrm>
            <a:off x="542926" y="6169709"/>
            <a:ext cx="1081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Memon</a:t>
            </a:r>
            <a:r>
              <a:rPr lang="en-US" dirty="0"/>
              <a:t> NA, KASBIT D. Citrus fruit (Kino): Punjab produced 98% of production. Exclusive on Kino. 2017:29 - 31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6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A39-DA8B-4498-AB86-C98991A6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C9943A-A317-484C-8B60-54C2E9D74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12100"/>
              </p:ext>
            </p:extLst>
          </p:nvPr>
        </p:nvGraphicFramePr>
        <p:xfrm>
          <a:off x="1076325" y="1397000"/>
          <a:ext cx="10277474" cy="24907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48431">
                  <a:extLst>
                    <a:ext uri="{9D8B030D-6E8A-4147-A177-3AD203B41FA5}">
                      <a16:colId xmlns:a16="http://schemas.microsoft.com/office/drawing/2014/main" val="1286798987"/>
                    </a:ext>
                  </a:extLst>
                </a:gridCol>
                <a:gridCol w="2801002">
                  <a:extLst>
                    <a:ext uri="{9D8B030D-6E8A-4147-A177-3AD203B41FA5}">
                      <a16:colId xmlns:a16="http://schemas.microsoft.com/office/drawing/2014/main" val="2113361736"/>
                    </a:ext>
                  </a:extLst>
                </a:gridCol>
                <a:gridCol w="2135506">
                  <a:extLst>
                    <a:ext uri="{9D8B030D-6E8A-4147-A177-3AD203B41FA5}">
                      <a16:colId xmlns:a16="http://schemas.microsoft.com/office/drawing/2014/main" val="2655792484"/>
                    </a:ext>
                  </a:extLst>
                </a:gridCol>
                <a:gridCol w="2092535">
                  <a:extLst>
                    <a:ext uri="{9D8B030D-6E8A-4147-A177-3AD203B41FA5}">
                      <a16:colId xmlns:a16="http://schemas.microsoft.com/office/drawing/2014/main" val="3592879490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Author</a:t>
                      </a:r>
                      <a:endParaRPr lang="en-P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No of Classes</a:t>
                      </a:r>
                      <a:endParaRPr lang="en-P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Classifier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Accuracy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504625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Deng, 2016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2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SVM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91.93%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05998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Sharif, 2018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5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SVM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90.4 %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863554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Vladimir, 2019</a:t>
                      </a:r>
                      <a:endParaRPr lang="en-P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3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Voting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93.33%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31465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Doh, 2019</a:t>
                      </a:r>
                      <a:endParaRPr lang="en-P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5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SVM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93.12 %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5320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Singh, 2020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4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LDA</a:t>
                      </a:r>
                      <a:endParaRPr lang="en-PK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84.3 %</a:t>
                      </a:r>
                      <a:endParaRPr lang="en-P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696" marR="183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16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1D3BBC-5BF5-4832-A77D-2C333F11929E}"/>
              </a:ext>
            </a:extLst>
          </p:cNvPr>
          <p:cNvSpPr txBox="1"/>
          <p:nvPr/>
        </p:nvSpPr>
        <p:spPr>
          <a:xfrm>
            <a:off x="971551" y="4095750"/>
            <a:ext cx="1104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followed in above literature papers.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pre-processing,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segmentation,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extraction such as  color histogram, texture, geometric, statistical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and  then  classification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7454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A4C9-453E-4C24-A4AC-5662BC00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486E-385A-4FD9-8887-B2516FC5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studies use machine learning which require manual feature extraction and selection to achieve better result.</a:t>
            </a:r>
          </a:p>
          <a:p>
            <a:r>
              <a:rPr lang="en-US" dirty="0"/>
              <a:t>Machine learning require less data as compared to deep learning.</a:t>
            </a:r>
          </a:p>
          <a:p>
            <a:r>
              <a:rPr lang="en-US" dirty="0"/>
              <a:t>The proposed approach used deep learning  convolution neural network for classification of diseases in citrus leaves.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44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94F-8761-44B5-81F7-D551A910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E7E1-F10A-40EE-9878-E534DF2F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External Dataset</a:t>
            </a:r>
          </a:p>
          <a:p>
            <a:pPr lvl="1"/>
            <a:r>
              <a:rPr lang="en-US" dirty="0"/>
              <a:t>Different images of pepper, potato , tomato leaves diseases</a:t>
            </a:r>
          </a:p>
          <a:p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E9C118-1441-4447-9A58-3E17F360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66226"/>
              </p:ext>
            </p:extLst>
          </p:nvPr>
        </p:nvGraphicFramePr>
        <p:xfrm>
          <a:off x="1276349" y="2429370"/>
          <a:ext cx="60737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6888">
                  <a:extLst>
                    <a:ext uri="{9D8B030D-6E8A-4147-A177-3AD203B41FA5}">
                      <a16:colId xmlns:a16="http://schemas.microsoft.com/office/drawing/2014/main" val="1189530293"/>
                    </a:ext>
                  </a:extLst>
                </a:gridCol>
                <a:gridCol w="3036888">
                  <a:extLst>
                    <a:ext uri="{9D8B030D-6E8A-4147-A177-3AD203B41FA5}">
                      <a16:colId xmlns:a16="http://schemas.microsoft.com/office/drawing/2014/main" val="1791787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Disease</a:t>
                      </a:r>
                      <a:endParaRPr lang="en-PK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 of images</a:t>
                      </a:r>
                      <a:endParaRPr lang="en-PK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Black Spot</a:t>
                      </a: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81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Canker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Greening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71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Melanose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7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Healthy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3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Total Images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609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25214"/>
                  </a:ext>
                </a:extLst>
              </a:tr>
            </a:tbl>
          </a:graphicData>
        </a:graphic>
      </p:graphicFrame>
      <p:pic>
        <p:nvPicPr>
          <p:cNvPr id="6" name="Picture 2" descr="Black Spot">
            <a:extLst>
              <a:ext uri="{FF2B5EF4-FFF2-40B4-BE49-F238E27FC236}">
                <a16:creationId xmlns:a16="http://schemas.microsoft.com/office/drawing/2014/main" id="{4FF997BB-369D-462D-A6B7-0FC641138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19846" b="10536"/>
          <a:stretch>
            <a:fillRect/>
          </a:stretch>
        </p:blipFill>
        <p:spPr bwMode="auto">
          <a:xfrm>
            <a:off x="10248900" y="4896328"/>
            <a:ext cx="11049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garden&#10;&#10;Description automatically generated">
            <a:extLst>
              <a:ext uri="{FF2B5EF4-FFF2-40B4-BE49-F238E27FC236}">
                <a16:creationId xmlns:a16="http://schemas.microsoft.com/office/drawing/2014/main" id="{E697F97A-8FC7-449F-942F-AECD8527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825" y="2937908"/>
            <a:ext cx="13271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A picture containing half, green, rain, water&#10;&#10;Description automatically generated">
            <a:extLst>
              <a:ext uri="{FF2B5EF4-FFF2-40B4-BE49-F238E27FC236}">
                <a16:creationId xmlns:a16="http://schemas.microsoft.com/office/drawing/2014/main" id="{7CD52452-66CB-4A75-B230-9A1150D3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3" r="17284"/>
          <a:stretch>
            <a:fillRect/>
          </a:stretch>
        </p:blipFill>
        <p:spPr bwMode="auto">
          <a:xfrm rot="5400000">
            <a:off x="10099675" y="751681"/>
            <a:ext cx="97790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BD4447-CEA2-43F2-9F1C-3BF14EC4B62A}"/>
              </a:ext>
            </a:extLst>
          </p:cNvPr>
          <p:cNvSpPr txBox="1"/>
          <p:nvPr/>
        </p:nvSpPr>
        <p:spPr>
          <a:xfrm>
            <a:off x="10309375" y="2103718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Canker</a:t>
            </a:r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16E70-FCCE-461B-90A8-327127E9DA5C}"/>
              </a:ext>
            </a:extLst>
          </p:cNvPr>
          <p:cNvSpPr txBox="1"/>
          <p:nvPr/>
        </p:nvSpPr>
        <p:spPr>
          <a:xfrm>
            <a:off x="10372788" y="441583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Melanose</a:t>
            </a:r>
            <a:endParaRPr lang="en-P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05C18-191F-4900-8F21-FAD053D3E138}"/>
              </a:ext>
            </a:extLst>
          </p:cNvPr>
          <p:cNvSpPr txBox="1"/>
          <p:nvPr/>
        </p:nvSpPr>
        <p:spPr>
          <a:xfrm>
            <a:off x="10248900" y="632611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Spot</a:t>
            </a:r>
            <a:endParaRPr lang="en-PK" dirty="0"/>
          </a:p>
        </p:txBody>
      </p:sp>
      <p:pic>
        <p:nvPicPr>
          <p:cNvPr id="1026" name="Picture 6" descr="A picture containing animal, sitting, dark, black&#10;&#10;Description automatically generated">
            <a:extLst>
              <a:ext uri="{FF2B5EF4-FFF2-40B4-BE49-F238E27FC236}">
                <a16:creationId xmlns:a16="http://schemas.microsoft.com/office/drawing/2014/main" id="{4A5EDDED-E111-4777-8437-8A094F0B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7" t="12961" b="14255"/>
          <a:stretch>
            <a:fillRect/>
          </a:stretch>
        </p:blipFill>
        <p:spPr bwMode="auto">
          <a:xfrm>
            <a:off x="7673483" y="3736200"/>
            <a:ext cx="15113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DB311E-6F75-4CF7-A504-5E5CDDEC2A0E}"/>
              </a:ext>
            </a:extLst>
          </p:cNvPr>
          <p:cNvSpPr txBox="1"/>
          <p:nvPr/>
        </p:nvSpPr>
        <p:spPr>
          <a:xfrm>
            <a:off x="7562105" y="4840584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Greening</a:t>
            </a:r>
            <a:endParaRPr lang="en-PK" dirty="0"/>
          </a:p>
        </p:txBody>
      </p:sp>
      <p:pic>
        <p:nvPicPr>
          <p:cNvPr id="1027" name="Picture 1" descr="A picture containing water, pond, tree, rain&#10;&#10;Description automatically generated">
            <a:extLst>
              <a:ext uri="{FF2B5EF4-FFF2-40B4-BE49-F238E27FC236}">
                <a16:creationId xmlns:a16="http://schemas.microsoft.com/office/drawing/2014/main" id="{D736EFB4-4ECD-4E58-9C25-15EC8C2C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22" y="2381811"/>
            <a:ext cx="12827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7B0ACE-0AE4-480F-B8A0-446CED9106B9}"/>
              </a:ext>
            </a:extLst>
          </p:cNvPr>
          <p:cNvSpPr txBox="1"/>
          <p:nvPr/>
        </p:nvSpPr>
        <p:spPr>
          <a:xfrm>
            <a:off x="7671136" y="3357978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6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3AEC-26EE-4033-A1E6-4D754AE7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A7FA-0FAA-49CF-A9AC-27759F85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Architecture : </a:t>
            </a:r>
            <a:r>
              <a:rPr lang="en-US" dirty="0" err="1">
                <a:effectLst/>
                <a:ea typeface="Tahoma" panose="020B0604030504040204" pitchFamily="34" charset="0"/>
                <a:cs typeface="Tahoma" panose="020B0604030504040204" pitchFamily="34" charset="0"/>
              </a:rPr>
              <a:t>DenseNet</a:t>
            </a:r>
            <a:r>
              <a:rPr lang="en-US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 121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Image size: 224x224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Augmentation: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Flipping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Images are flipped vertically and horizontally.</a:t>
            </a:r>
            <a:endParaRPr lang="en-PK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Rotation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Images are rotated randomly from 0 to 360 degree.</a:t>
            </a:r>
            <a:endParaRPr lang="en-PK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Shifting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Image pixels are shifted 20% width wise and height wise.</a:t>
            </a:r>
            <a:endParaRPr lang="en-PK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2">
              <a:spcBef>
                <a:spcPts val="1000"/>
              </a:spcBef>
              <a:spcAft>
                <a:spcPts val="800"/>
              </a:spcAft>
            </a:pP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Brightness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Images are brightened 50% and darkened 50%.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Zoom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Images are zoomed 10%.</a:t>
            </a:r>
            <a:endParaRPr lang="en-PK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2" indent="0">
              <a:spcBef>
                <a:spcPts val="1000"/>
              </a:spcBef>
              <a:spcAft>
                <a:spcPts val="800"/>
              </a:spcAft>
              <a:buNone/>
            </a:pPr>
            <a:endParaRPr lang="en-PK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5653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466-C6E7-431A-81B4-6C086913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B213-FD91-499D-9266-57062780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Randomly initialized weights base model (BM)</a:t>
            </a:r>
          </a:p>
          <a:p>
            <a:pPr lvl="1"/>
            <a:r>
              <a:rPr lang="en-US" dirty="0"/>
              <a:t>ImageNet pretrained weights (IMP)</a:t>
            </a:r>
          </a:p>
          <a:p>
            <a:pPr lvl="1"/>
            <a:r>
              <a:rPr lang="en-US" dirty="0"/>
              <a:t>External data pretrained weights model (EPM)</a:t>
            </a:r>
          </a:p>
          <a:p>
            <a:pPr lvl="1"/>
            <a:r>
              <a:rPr lang="en-US" dirty="0"/>
              <a:t>ImageNet + external data pretrained weights (IEPM)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34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F3-76A0-4FF2-B5F3-532FBE0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0FA0F8-E8EC-42A4-B338-D1D7A2A66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66950"/>
              </p:ext>
            </p:extLst>
          </p:nvPr>
        </p:nvGraphicFramePr>
        <p:xfrm>
          <a:off x="2767806" y="1381919"/>
          <a:ext cx="6438900" cy="182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431177757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30651476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1672723855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3680078574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902881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Models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Precision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Recall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F1-score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Accuracy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8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BM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0.02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0.20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0.03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0.09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41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EPM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0.94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0.95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0.95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0.92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8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IEPM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0.92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0.85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0.88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0.88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IPM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0.89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0.86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</a:rPr>
                        <a:t>0.87</a:t>
                      </a:r>
                      <a:endParaRPr lang="en-PK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</a:rPr>
                        <a:t>0.82</a:t>
                      </a:r>
                      <a:endParaRPr lang="en-PK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74440"/>
                  </a:ext>
                </a:extLst>
              </a:tr>
            </a:tbl>
          </a:graphicData>
        </a:graphic>
      </p:graphicFrame>
      <p:pic>
        <p:nvPicPr>
          <p:cNvPr id="307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02BBAAD-9B31-4222-A1AA-216089D4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25018"/>
            <a:ext cx="5149056" cy="343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DEC1E75-DD22-4B28-B948-68C20CC9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45" y="3427374"/>
            <a:ext cx="4802188" cy="320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7DFD1-63EA-472F-BC42-D178A8CD6F2C}"/>
              </a:ext>
            </a:extLst>
          </p:cNvPr>
          <p:cNvSpPr txBox="1"/>
          <p:nvPr/>
        </p:nvSpPr>
        <p:spPr>
          <a:xfrm>
            <a:off x="4772025" y="1012587"/>
            <a:ext cx="205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0689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3A23-3C31-45C8-AD7E-7F299881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E349-6652-42C6-B53C-199941D1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pretrained weights, better result can be achieved. Though the pretrained models are not exactly trained on same classes dataset under study.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0686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644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Citrus Plant Disease Identification using Deep Learning with Multiple Transfer Learning Approaches</vt:lpstr>
      <vt:lpstr>Introduction</vt:lpstr>
      <vt:lpstr>Literature Review</vt:lpstr>
      <vt:lpstr>Motivation</vt:lpstr>
      <vt:lpstr>Methodology</vt:lpstr>
      <vt:lpstr>Methodology</vt:lpstr>
      <vt:lpstr>Methodology</vt:lpstr>
      <vt:lpstr>Results</vt:lpstr>
      <vt:lpstr>Conclusion</vt:lpstr>
      <vt:lpstr>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Citrus Plant Disease Identification using Deep Learning</dc:title>
  <dc:creator>Talha Anwar</dc:creator>
  <cp:lastModifiedBy>Talha Anwar</cp:lastModifiedBy>
  <cp:revision>16</cp:revision>
  <dcterms:created xsi:type="dcterms:W3CDTF">2020-10-09T17:30:49Z</dcterms:created>
  <dcterms:modified xsi:type="dcterms:W3CDTF">2020-10-11T05:19:40Z</dcterms:modified>
</cp:coreProperties>
</file>