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handoutMasterIdLst>
    <p:handoutMasterId r:id="rId11"/>
  </p:handoutMasterIdLst>
  <p:sldIdLst>
    <p:sldId id="263" r:id="rId2"/>
    <p:sldId id="607" r:id="rId3"/>
    <p:sldId id="604" r:id="rId4"/>
    <p:sldId id="605" r:id="rId5"/>
    <p:sldId id="609" r:id="rId6"/>
    <p:sldId id="613" r:id="rId7"/>
    <p:sldId id="603" r:id="rId8"/>
    <p:sldId id="279"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792" autoAdjust="0"/>
  </p:normalViewPr>
  <p:slideViewPr>
    <p:cSldViewPr>
      <p:cViewPr varScale="1">
        <p:scale>
          <a:sx n="59" d="100"/>
          <a:sy n="59" d="100"/>
        </p:scale>
        <p:origin x="86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12431-0BF7-4AB9-9775-E5A297D92A1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9CD995-BBE9-478B-BAD7-144AF7D0BB19}">
      <dgm:prSet/>
      <dgm:spPr/>
      <dgm:t>
        <a:bodyPr/>
        <a:lstStyle/>
        <a:p>
          <a:r>
            <a:rPr lang="en-US"/>
            <a:t>I have 10+ experience in IT Industries , I have completed BCA and started my career as Linux administrator / Bash scripter , Python Automation.</a:t>
          </a:r>
        </a:p>
      </dgm:t>
    </dgm:pt>
    <dgm:pt modelId="{2D3B03D6-210C-4985-AB35-152557F8F0A0}" type="parTrans" cxnId="{173040A1-769E-4CA2-9886-6845FC62E28E}">
      <dgm:prSet/>
      <dgm:spPr/>
      <dgm:t>
        <a:bodyPr/>
        <a:lstStyle/>
        <a:p>
          <a:endParaRPr lang="en-US"/>
        </a:p>
      </dgm:t>
    </dgm:pt>
    <dgm:pt modelId="{CFAE1FD2-9167-464F-AEEF-41C7FB621924}" type="sibTrans" cxnId="{173040A1-769E-4CA2-9886-6845FC62E28E}">
      <dgm:prSet/>
      <dgm:spPr/>
      <dgm:t>
        <a:bodyPr/>
        <a:lstStyle/>
        <a:p>
          <a:endParaRPr lang="en-US"/>
        </a:p>
      </dgm:t>
    </dgm:pt>
    <dgm:pt modelId="{E76155C1-C9C1-4505-8B88-38C2F3EBFF69}">
      <dgm:prSet/>
      <dgm:spPr/>
      <dgm:t>
        <a:bodyPr/>
        <a:lstStyle/>
        <a:p>
          <a:r>
            <a:rPr lang="en-US"/>
            <a:t>I have hold so many certificate like CSCU, CCNA,CCNP, MCSA,MCP and Python. </a:t>
          </a:r>
        </a:p>
      </dgm:t>
    </dgm:pt>
    <dgm:pt modelId="{5A309330-411B-4600-B57A-1F64522F3AC9}" type="parTrans" cxnId="{D5D09F59-EA17-4040-B8DC-3A83A1A22968}">
      <dgm:prSet/>
      <dgm:spPr/>
      <dgm:t>
        <a:bodyPr/>
        <a:lstStyle/>
        <a:p>
          <a:endParaRPr lang="en-US"/>
        </a:p>
      </dgm:t>
    </dgm:pt>
    <dgm:pt modelId="{CC2F4DE7-6A52-480F-AA9E-576AD1F3546E}" type="sibTrans" cxnId="{D5D09F59-EA17-4040-B8DC-3A83A1A22968}">
      <dgm:prSet/>
      <dgm:spPr/>
      <dgm:t>
        <a:bodyPr/>
        <a:lstStyle/>
        <a:p>
          <a:endParaRPr lang="en-US"/>
        </a:p>
      </dgm:t>
    </dgm:pt>
    <dgm:pt modelId="{2CCC4CF9-7B74-40DE-8F0E-C0A1502C9A9D}" type="pres">
      <dgm:prSet presAssocID="{0FF12431-0BF7-4AB9-9775-E5A297D92A16}" presName="root" presStyleCnt="0">
        <dgm:presLayoutVars>
          <dgm:dir/>
          <dgm:resizeHandles val="exact"/>
        </dgm:presLayoutVars>
      </dgm:prSet>
      <dgm:spPr/>
    </dgm:pt>
    <dgm:pt modelId="{52CDD42A-8525-4A43-877D-B3FA43DC3232}" type="pres">
      <dgm:prSet presAssocID="{139CD995-BBE9-478B-BAD7-144AF7D0BB19}" presName="compNode" presStyleCnt="0"/>
      <dgm:spPr/>
    </dgm:pt>
    <dgm:pt modelId="{1CC4F622-5201-4EC5-9CF0-7A83DC7ABD38}" type="pres">
      <dgm:prSet presAssocID="{139CD995-BBE9-478B-BAD7-144AF7D0BB19}" presName="bgRect" presStyleLbl="bgShp" presStyleIdx="0" presStyleCnt="2"/>
      <dgm:spPr/>
    </dgm:pt>
    <dgm:pt modelId="{CDC989C8-379D-4A3E-9018-6963CF61D953}" type="pres">
      <dgm:prSet presAssocID="{139CD995-BBE9-478B-BAD7-144AF7D0BB1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4B1197F4-7E88-443A-92F4-CF970EC677FB}" type="pres">
      <dgm:prSet presAssocID="{139CD995-BBE9-478B-BAD7-144AF7D0BB19}" presName="spaceRect" presStyleCnt="0"/>
      <dgm:spPr/>
    </dgm:pt>
    <dgm:pt modelId="{937F2AA7-9EFE-4E74-83D8-AA8AF0A7B2A9}" type="pres">
      <dgm:prSet presAssocID="{139CD995-BBE9-478B-BAD7-144AF7D0BB19}" presName="parTx" presStyleLbl="revTx" presStyleIdx="0" presStyleCnt="2">
        <dgm:presLayoutVars>
          <dgm:chMax val="0"/>
          <dgm:chPref val="0"/>
        </dgm:presLayoutVars>
      </dgm:prSet>
      <dgm:spPr/>
    </dgm:pt>
    <dgm:pt modelId="{74A16715-2E53-4AA4-83A7-9356C7CC3AC9}" type="pres">
      <dgm:prSet presAssocID="{CFAE1FD2-9167-464F-AEEF-41C7FB621924}" presName="sibTrans" presStyleCnt="0"/>
      <dgm:spPr/>
    </dgm:pt>
    <dgm:pt modelId="{C2422B89-7EB2-48F7-9EF7-84FB70E7E8CC}" type="pres">
      <dgm:prSet presAssocID="{E76155C1-C9C1-4505-8B88-38C2F3EBFF69}" presName="compNode" presStyleCnt="0"/>
      <dgm:spPr/>
    </dgm:pt>
    <dgm:pt modelId="{E04D44B4-70F7-472F-950D-0F4D1EC45369}" type="pres">
      <dgm:prSet presAssocID="{E76155C1-C9C1-4505-8B88-38C2F3EBFF69}" presName="bgRect" presStyleLbl="bgShp" presStyleIdx="1" presStyleCnt="2"/>
      <dgm:spPr/>
    </dgm:pt>
    <dgm:pt modelId="{DBC15197-05CC-4AF6-8647-10A1AB39B728}" type="pres">
      <dgm:prSet presAssocID="{E76155C1-C9C1-4505-8B88-38C2F3EBFF6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F26C306F-9A9E-4096-BB7B-C862BCEE0EC2}" type="pres">
      <dgm:prSet presAssocID="{E76155C1-C9C1-4505-8B88-38C2F3EBFF69}" presName="spaceRect" presStyleCnt="0"/>
      <dgm:spPr/>
    </dgm:pt>
    <dgm:pt modelId="{7A7E0C2B-5243-46C0-95D5-51A426F78F15}" type="pres">
      <dgm:prSet presAssocID="{E76155C1-C9C1-4505-8B88-38C2F3EBFF69}" presName="parTx" presStyleLbl="revTx" presStyleIdx="1" presStyleCnt="2">
        <dgm:presLayoutVars>
          <dgm:chMax val="0"/>
          <dgm:chPref val="0"/>
        </dgm:presLayoutVars>
      </dgm:prSet>
      <dgm:spPr/>
    </dgm:pt>
  </dgm:ptLst>
  <dgm:cxnLst>
    <dgm:cxn modelId="{3FCC0D3B-D0D2-4969-B757-113E2C0858E6}" type="presOf" srcId="{139CD995-BBE9-478B-BAD7-144AF7D0BB19}" destId="{937F2AA7-9EFE-4E74-83D8-AA8AF0A7B2A9}" srcOrd="0" destOrd="0" presId="urn:microsoft.com/office/officeart/2018/2/layout/IconVerticalSolidList"/>
    <dgm:cxn modelId="{D5D09F59-EA17-4040-B8DC-3A83A1A22968}" srcId="{0FF12431-0BF7-4AB9-9775-E5A297D92A16}" destId="{E76155C1-C9C1-4505-8B88-38C2F3EBFF69}" srcOrd="1" destOrd="0" parTransId="{5A309330-411B-4600-B57A-1F64522F3AC9}" sibTransId="{CC2F4DE7-6A52-480F-AA9E-576AD1F3546E}"/>
    <dgm:cxn modelId="{173040A1-769E-4CA2-9886-6845FC62E28E}" srcId="{0FF12431-0BF7-4AB9-9775-E5A297D92A16}" destId="{139CD995-BBE9-478B-BAD7-144AF7D0BB19}" srcOrd="0" destOrd="0" parTransId="{2D3B03D6-210C-4985-AB35-152557F8F0A0}" sibTransId="{CFAE1FD2-9167-464F-AEEF-41C7FB621924}"/>
    <dgm:cxn modelId="{472376D6-6635-4028-9AB3-5E855F8BEBB1}" type="presOf" srcId="{0FF12431-0BF7-4AB9-9775-E5A297D92A16}" destId="{2CCC4CF9-7B74-40DE-8F0E-C0A1502C9A9D}" srcOrd="0" destOrd="0" presId="urn:microsoft.com/office/officeart/2018/2/layout/IconVerticalSolidList"/>
    <dgm:cxn modelId="{032CC5D6-0407-4CA2-BACB-1DD0256AEBEB}" type="presOf" srcId="{E76155C1-C9C1-4505-8B88-38C2F3EBFF69}" destId="{7A7E0C2B-5243-46C0-95D5-51A426F78F15}" srcOrd="0" destOrd="0" presId="urn:microsoft.com/office/officeart/2018/2/layout/IconVerticalSolidList"/>
    <dgm:cxn modelId="{8E0291B7-73B6-4A4A-A860-D84C32D96738}" type="presParOf" srcId="{2CCC4CF9-7B74-40DE-8F0E-C0A1502C9A9D}" destId="{52CDD42A-8525-4A43-877D-B3FA43DC3232}" srcOrd="0" destOrd="0" presId="urn:microsoft.com/office/officeart/2018/2/layout/IconVerticalSolidList"/>
    <dgm:cxn modelId="{CF6B0125-852A-43BE-B69D-253C4D480A7E}" type="presParOf" srcId="{52CDD42A-8525-4A43-877D-B3FA43DC3232}" destId="{1CC4F622-5201-4EC5-9CF0-7A83DC7ABD38}" srcOrd="0" destOrd="0" presId="urn:microsoft.com/office/officeart/2018/2/layout/IconVerticalSolidList"/>
    <dgm:cxn modelId="{B4AF3B67-95B2-4D42-B12D-7A9081839916}" type="presParOf" srcId="{52CDD42A-8525-4A43-877D-B3FA43DC3232}" destId="{CDC989C8-379D-4A3E-9018-6963CF61D953}" srcOrd="1" destOrd="0" presId="urn:microsoft.com/office/officeart/2018/2/layout/IconVerticalSolidList"/>
    <dgm:cxn modelId="{4BCE253F-12AC-45ED-92B4-4A1F95F95350}" type="presParOf" srcId="{52CDD42A-8525-4A43-877D-B3FA43DC3232}" destId="{4B1197F4-7E88-443A-92F4-CF970EC677FB}" srcOrd="2" destOrd="0" presId="urn:microsoft.com/office/officeart/2018/2/layout/IconVerticalSolidList"/>
    <dgm:cxn modelId="{F46D8E49-20B7-423A-836A-D4A8832A9BA6}" type="presParOf" srcId="{52CDD42A-8525-4A43-877D-B3FA43DC3232}" destId="{937F2AA7-9EFE-4E74-83D8-AA8AF0A7B2A9}" srcOrd="3" destOrd="0" presId="urn:microsoft.com/office/officeart/2018/2/layout/IconVerticalSolidList"/>
    <dgm:cxn modelId="{4BDD0BB2-DEE7-4F1C-9798-9BFBCAC54FA1}" type="presParOf" srcId="{2CCC4CF9-7B74-40DE-8F0E-C0A1502C9A9D}" destId="{74A16715-2E53-4AA4-83A7-9356C7CC3AC9}" srcOrd="1" destOrd="0" presId="urn:microsoft.com/office/officeart/2018/2/layout/IconVerticalSolidList"/>
    <dgm:cxn modelId="{411F966A-2A62-434F-87BF-27AFCE9BAB35}" type="presParOf" srcId="{2CCC4CF9-7B74-40DE-8F0E-C0A1502C9A9D}" destId="{C2422B89-7EB2-48F7-9EF7-84FB70E7E8CC}" srcOrd="2" destOrd="0" presId="urn:microsoft.com/office/officeart/2018/2/layout/IconVerticalSolidList"/>
    <dgm:cxn modelId="{97A7EEF2-15E4-4173-BDAB-AF79BAEE5D9E}" type="presParOf" srcId="{C2422B89-7EB2-48F7-9EF7-84FB70E7E8CC}" destId="{E04D44B4-70F7-472F-950D-0F4D1EC45369}" srcOrd="0" destOrd="0" presId="urn:microsoft.com/office/officeart/2018/2/layout/IconVerticalSolidList"/>
    <dgm:cxn modelId="{656DE055-5AEF-4DA5-9C07-65A064ACA963}" type="presParOf" srcId="{C2422B89-7EB2-48F7-9EF7-84FB70E7E8CC}" destId="{DBC15197-05CC-4AF6-8647-10A1AB39B728}" srcOrd="1" destOrd="0" presId="urn:microsoft.com/office/officeart/2018/2/layout/IconVerticalSolidList"/>
    <dgm:cxn modelId="{FAF89B19-6AB5-45D1-ACC8-BD871D59B52D}" type="presParOf" srcId="{C2422B89-7EB2-48F7-9EF7-84FB70E7E8CC}" destId="{F26C306F-9A9E-4096-BB7B-C862BCEE0EC2}" srcOrd="2" destOrd="0" presId="urn:microsoft.com/office/officeart/2018/2/layout/IconVerticalSolidList"/>
    <dgm:cxn modelId="{E86C26BA-8010-4410-916B-E2AB756C14EB}" type="presParOf" srcId="{C2422B89-7EB2-48F7-9EF7-84FB70E7E8CC}" destId="{7A7E0C2B-5243-46C0-95D5-51A426F78F1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C4F622-5201-4EC5-9CF0-7A83DC7ABD38}">
      <dsp:nvSpPr>
        <dsp:cNvPr id="0" name=""/>
        <dsp:cNvSpPr/>
      </dsp:nvSpPr>
      <dsp:spPr>
        <a:xfrm>
          <a:off x="0" y="653692"/>
          <a:ext cx="9720262" cy="120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989C8-379D-4A3E-9018-6963CF61D953}">
      <dsp:nvSpPr>
        <dsp:cNvPr id="0" name=""/>
        <dsp:cNvSpPr/>
      </dsp:nvSpPr>
      <dsp:spPr>
        <a:xfrm>
          <a:off x="365062" y="925226"/>
          <a:ext cx="663749" cy="66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7F2AA7-9EFE-4E74-83D8-AA8AF0A7B2A9}">
      <dsp:nvSpPr>
        <dsp:cNvPr id="0" name=""/>
        <dsp:cNvSpPr/>
      </dsp:nvSpPr>
      <dsp:spPr>
        <a:xfrm>
          <a:off x="1393874" y="653692"/>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977900">
            <a:lnSpc>
              <a:spcPct val="90000"/>
            </a:lnSpc>
            <a:spcBef>
              <a:spcPct val="0"/>
            </a:spcBef>
            <a:spcAft>
              <a:spcPct val="35000"/>
            </a:spcAft>
            <a:buNone/>
          </a:pPr>
          <a:r>
            <a:rPr lang="en-US" sz="2200" kern="1200"/>
            <a:t>I have 10+ experience in IT Industries , I have completed BCA and started my career as Linux administrator / Bash scripter , Python Automation.</a:t>
          </a:r>
        </a:p>
      </dsp:txBody>
      <dsp:txXfrm>
        <a:off x="1393874" y="653692"/>
        <a:ext cx="8326387" cy="1206817"/>
      </dsp:txXfrm>
    </dsp:sp>
    <dsp:sp modelId="{E04D44B4-70F7-472F-950D-0F4D1EC45369}">
      <dsp:nvSpPr>
        <dsp:cNvPr id="0" name=""/>
        <dsp:cNvSpPr/>
      </dsp:nvSpPr>
      <dsp:spPr>
        <a:xfrm>
          <a:off x="0" y="2162214"/>
          <a:ext cx="9720262" cy="12068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C15197-05CC-4AF6-8647-10A1AB39B728}">
      <dsp:nvSpPr>
        <dsp:cNvPr id="0" name=""/>
        <dsp:cNvSpPr/>
      </dsp:nvSpPr>
      <dsp:spPr>
        <a:xfrm>
          <a:off x="365062" y="2433748"/>
          <a:ext cx="663749" cy="66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7E0C2B-5243-46C0-95D5-51A426F78F15}">
      <dsp:nvSpPr>
        <dsp:cNvPr id="0" name=""/>
        <dsp:cNvSpPr/>
      </dsp:nvSpPr>
      <dsp:spPr>
        <a:xfrm>
          <a:off x="1393874" y="2162214"/>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977900">
            <a:lnSpc>
              <a:spcPct val="90000"/>
            </a:lnSpc>
            <a:spcBef>
              <a:spcPct val="0"/>
            </a:spcBef>
            <a:spcAft>
              <a:spcPct val="35000"/>
            </a:spcAft>
            <a:buNone/>
          </a:pPr>
          <a:r>
            <a:rPr lang="en-US" sz="2200" kern="1200"/>
            <a:t>I have hold so many certificate like CSCU, CCNA,CCNP, MCSA,MCP and Python. </a:t>
          </a:r>
        </a:p>
      </dsp:txBody>
      <dsp:txXfrm>
        <a:off x="1393874" y="2162214"/>
        <a:ext cx="8326387" cy="12068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9E4AE1-E82D-21B8-2205-6E7B840CB346}"/>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FF8FE75-79C6-97B6-5564-26D57E693054}"/>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CDFC0C03-5652-4D4F-9722-232031931A37}" type="datetimeFigureOut">
              <a:rPr lang="en-US" smtClean="0"/>
              <a:t>1/1/2023</a:t>
            </a:fld>
            <a:endParaRPr lang="en-US"/>
          </a:p>
        </p:txBody>
      </p:sp>
      <p:sp>
        <p:nvSpPr>
          <p:cNvPr id="4" name="Footer Placeholder 3">
            <a:extLst>
              <a:ext uri="{FF2B5EF4-FFF2-40B4-BE49-F238E27FC236}">
                <a16:creationId xmlns:a16="http://schemas.microsoft.com/office/drawing/2014/main" id="{D2BC2A1C-3958-8701-2C6A-36F5452A6A1E}"/>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r>
              <a:rPr lang="en-US"/>
              <a:t>©  Al-Nafi. All Rights Reserved.</a:t>
            </a:r>
          </a:p>
        </p:txBody>
      </p:sp>
      <p:sp>
        <p:nvSpPr>
          <p:cNvPr id="5" name="Slide Number Placeholder 4">
            <a:extLst>
              <a:ext uri="{FF2B5EF4-FFF2-40B4-BE49-F238E27FC236}">
                <a16:creationId xmlns:a16="http://schemas.microsoft.com/office/drawing/2014/main" id="{0CC45D9D-0025-FF71-1BC7-16AE834860B8}"/>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A965A810-DD15-437F-8E96-4F1EDE67200C}" type="slidenum">
              <a:rPr lang="en-US" smtClean="0"/>
              <a:t>‹#›</a:t>
            </a:fld>
            <a:endParaRPr lang="en-US"/>
          </a:p>
        </p:txBody>
      </p:sp>
    </p:spTree>
    <p:extLst>
      <p:ext uri="{BB962C8B-B14F-4D97-AF65-F5344CB8AC3E}">
        <p14:creationId xmlns:p14="http://schemas.microsoft.com/office/powerpoint/2010/main" val="2066778088"/>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A946104-35E1-4346-8C59-6EB0C5C30A05}" type="datetimeFigureOut">
              <a:rPr lang="en-US" smtClean="0"/>
              <a:t>1/1/2023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r>
              <a:rPr lang="en-US"/>
              <a:t>©  Al-Nafi. All Rights Reserved.</a:t>
            </a:r>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FDFA01-95EE-4749-89AF-4581A1CC4C2A}" type="slidenum">
              <a:rPr lang="en-US" smtClean="0"/>
              <a:t>‹#›</a:t>
            </a:fld>
            <a:endParaRPr lang="en-US"/>
          </a:p>
        </p:txBody>
      </p:sp>
    </p:spTree>
    <p:extLst>
      <p:ext uri="{BB962C8B-B14F-4D97-AF65-F5344CB8AC3E}">
        <p14:creationId xmlns:p14="http://schemas.microsoft.com/office/powerpoint/2010/main" val="2777724044"/>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1563" y="512763"/>
            <a:ext cx="4867275" cy="2738437"/>
          </a:xfrm>
        </p:spPr>
      </p:sp>
      <p:sp>
        <p:nvSpPr>
          <p:cNvPr id="3" name="Notes Placeholder 2"/>
          <p:cNvSpPr>
            <a:spLocks noGrp="1"/>
          </p:cNvSpPr>
          <p:nvPr>
            <p:ph type="body" idx="1"/>
          </p:nvPr>
        </p:nvSpPr>
        <p:spPr/>
        <p:txBody>
          <a:bodyPr/>
          <a:lstStyle/>
          <a:p>
            <a:endParaRPr lang="en-US" b="0" dirty="0"/>
          </a:p>
        </p:txBody>
      </p:sp>
      <p:sp>
        <p:nvSpPr>
          <p:cNvPr id="4" name="Footer Placeholder 3">
            <a:extLst>
              <a:ext uri="{FF2B5EF4-FFF2-40B4-BE49-F238E27FC236}">
                <a16:creationId xmlns:a16="http://schemas.microsoft.com/office/drawing/2014/main" id="{564CC497-D592-DA66-EB40-B7A2C5F11657}"/>
              </a:ext>
            </a:extLst>
          </p:cNvPr>
          <p:cNvSpPr>
            <a:spLocks noGrp="1"/>
          </p:cNvSpPr>
          <p:nvPr>
            <p:ph type="ftr" sz="quarter" idx="4"/>
          </p:nvPr>
        </p:nvSpPr>
        <p:spPr/>
        <p:txBody>
          <a:bodyPr/>
          <a:lstStyle/>
          <a:p>
            <a:r>
              <a:rPr lang="en-US"/>
              <a:t>©  Al-Nafi. All Rights Reserved.</a:t>
            </a:r>
          </a:p>
        </p:txBody>
      </p:sp>
    </p:spTree>
    <p:extLst>
      <p:ext uri="{BB962C8B-B14F-4D97-AF65-F5344CB8AC3E}">
        <p14:creationId xmlns:p14="http://schemas.microsoft.com/office/powerpoint/2010/main" val="1898888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1563" y="512763"/>
            <a:ext cx="4867275" cy="2738437"/>
          </a:xfrm>
        </p:spPr>
      </p:sp>
      <p:sp>
        <p:nvSpPr>
          <p:cNvPr id="3" name="Notes Placeholder 2"/>
          <p:cNvSpPr>
            <a:spLocks noGrp="1"/>
          </p:cNvSpPr>
          <p:nvPr>
            <p:ph type="body" idx="1"/>
          </p:nvPr>
        </p:nvSpPr>
        <p:spPr/>
        <p:txBody>
          <a:bodyPr/>
          <a:lstStyle/>
          <a:p>
            <a:endParaRPr lang="en-US" b="0" dirty="0"/>
          </a:p>
        </p:txBody>
      </p:sp>
      <p:sp>
        <p:nvSpPr>
          <p:cNvPr id="4" name="Footer Placeholder 3">
            <a:extLst>
              <a:ext uri="{FF2B5EF4-FFF2-40B4-BE49-F238E27FC236}">
                <a16:creationId xmlns:a16="http://schemas.microsoft.com/office/drawing/2014/main" id="{564CC497-D592-DA66-EB40-B7A2C5F11657}"/>
              </a:ext>
            </a:extLst>
          </p:cNvPr>
          <p:cNvSpPr>
            <a:spLocks noGrp="1"/>
          </p:cNvSpPr>
          <p:nvPr>
            <p:ph type="ftr" sz="quarter" idx="4"/>
          </p:nvPr>
        </p:nvSpPr>
        <p:spPr/>
        <p:txBody>
          <a:bodyPr/>
          <a:lstStyle/>
          <a:p>
            <a:r>
              <a:rPr lang="en-US"/>
              <a:t>©  Al-Nafi. All Rights Reserved.</a:t>
            </a:r>
          </a:p>
        </p:txBody>
      </p:sp>
    </p:spTree>
    <p:extLst>
      <p:ext uri="{BB962C8B-B14F-4D97-AF65-F5344CB8AC3E}">
        <p14:creationId xmlns:p14="http://schemas.microsoft.com/office/powerpoint/2010/main" val="3142742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41563" y="512763"/>
            <a:ext cx="4867275" cy="2738437"/>
          </a:xfrm>
        </p:spPr>
      </p:sp>
      <p:sp>
        <p:nvSpPr>
          <p:cNvPr id="3" name="Notes Placeholder 2"/>
          <p:cNvSpPr>
            <a:spLocks noGrp="1"/>
          </p:cNvSpPr>
          <p:nvPr>
            <p:ph type="body" idx="1"/>
          </p:nvPr>
        </p:nvSpPr>
        <p:spPr/>
        <p:txBody>
          <a:bodyPr/>
          <a:lstStyle/>
          <a:p>
            <a:endParaRPr lang="en-US" b="0" dirty="0"/>
          </a:p>
        </p:txBody>
      </p:sp>
      <p:sp>
        <p:nvSpPr>
          <p:cNvPr id="4" name="Footer Placeholder 3">
            <a:extLst>
              <a:ext uri="{FF2B5EF4-FFF2-40B4-BE49-F238E27FC236}">
                <a16:creationId xmlns:a16="http://schemas.microsoft.com/office/drawing/2014/main" id="{564CC497-D592-DA66-EB40-B7A2C5F11657}"/>
              </a:ext>
            </a:extLst>
          </p:cNvPr>
          <p:cNvSpPr>
            <a:spLocks noGrp="1"/>
          </p:cNvSpPr>
          <p:nvPr>
            <p:ph type="ftr" sz="quarter" idx="4"/>
          </p:nvPr>
        </p:nvSpPr>
        <p:spPr/>
        <p:txBody>
          <a:bodyPr/>
          <a:lstStyle/>
          <a:p>
            <a:r>
              <a:rPr lang="en-US"/>
              <a:t>©  Al-Nafi. All Rights Reserved.</a:t>
            </a:r>
          </a:p>
        </p:txBody>
      </p:sp>
    </p:spTree>
    <p:extLst>
      <p:ext uri="{BB962C8B-B14F-4D97-AF65-F5344CB8AC3E}">
        <p14:creationId xmlns:p14="http://schemas.microsoft.com/office/powerpoint/2010/main" val="2256046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rgbClr val="538235"/>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u="heavy">
                <a:solidFill>
                  <a:srgbClr val="538235"/>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17" name="bg object 17"/>
          <p:cNvSpPr/>
          <p:nvPr/>
        </p:nvSpPr>
        <p:spPr>
          <a:xfrm>
            <a:off x="1309116" y="411480"/>
            <a:ext cx="3581400" cy="1504188"/>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u="heavy">
                <a:solidFill>
                  <a:srgbClr val="538235"/>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63657270"/>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sp>
        <p:nvSpPr>
          <p:cNvPr id="2" name="Holder 2"/>
          <p:cNvSpPr>
            <a:spLocks noGrp="1"/>
          </p:cNvSpPr>
          <p:nvPr>
            <p:ph type="title"/>
          </p:nvPr>
        </p:nvSpPr>
        <p:spPr>
          <a:xfrm>
            <a:off x="1613661" y="873378"/>
            <a:ext cx="8964676" cy="391159"/>
          </a:xfrm>
          <a:prstGeom prst="rect">
            <a:avLst/>
          </a:prstGeom>
        </p:spPr>
        <p:txBody>
          <a:bodyPr wrap="square" lIns="0" tIns="0" rIns="0" bIns="0">
            <a:spAutoFit/>
          </a:bodyPr>
          <a:lstStyle>
            <a:lvl1pPr>
              <a:defRPr sz="2400" b="1" i="0" u="heavy">
                <a:solidFill>
                  <a:srgbClr val="538235"/>
                </a:solidFill>
                <a:latin typeface="Carlito"/>
                <a:cs typeface="Carlito"/>
              </a:defRPr>
            </a:lvl1pPr>
          </a:lstStyle>
          <a:p>
            <a:endParaRPr/>
          </a:p>
        </p:txBody>
      </p:sp>
      <p:sp>
        <p:nvSpPr>
          <p:cNvPr id="3" name="Holder 3"/>
          <p:cNvSpPr>
            <a:spLocks noGrp="1"/>
          </p:cNvSpPr>
          <p:nvPr>
            <p:ph type="body" idx="1"/>
          </p:nvPr>
        </p:nvSpPr>
        <p:spPr>
          <a:xfrm>
            <a:off x="1613661" y="1605153"/>
            <a:ext cx="8964676" cy="3317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722611" y="6466591"/>
            <a:ext cx="2020570" cy="250825"/>
          </a:xfrm>
          <a:prstGeom prst="rect">
            <a:avLst/>
          </a:prstGeom>
        </p:spPr>
        <p:txBody>
          <a:bodyPr wrap="square" lIns="0" tIns="0" rIns="0" bIns="0">
            <a:spAutoFit/>
          </a:bodyPr>
          <a:lstStyle>
            <a:lvl1pPr>
              <a:defRPr sz="1600" b="1" i="0">
                <a:solidFill>
                  <a:srgbClr val="006FC0"/>
                </a:solidFill>
                <a:latin typeface="Times New Roman"/>
                <a:cs typeface="Times New Roman"/>
              </a:defRPr>
            </a:lvl1pPr>
          </a:lstStyle>
          <a:p>
            <a:pPr marL="12700">
              <a:lnSpc>
                <a:spcPts val="1845"/>
              </a:lnSpc>
            </a:pPr>
            <a:r>
              <a:rPr lang="en-US" spc="-5"/>
              <a:t>©  Al-Nafi. All Rights Reserved.</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mailto:stream@annaafi.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ooter Placeholder 1"/>
          <p:cNvSpPr txBox="1"/>
          <p:nvPr/>
        </p:nvSpPr>
        <p:spPr>
          <a:xfrm>
            <a:off x="4084320" y="640080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rPr dirty="0"/>
              <a:t>©  Al-</a:t>
            </a:r>
            <a:r>
              <a:rPr dirty="0" err="1"/>
              <a:t>Nafi</a:t>
            </a:r>
            <a:r>
              <a:rPr dirty="0"/>
              <a:t>. All Rights Reserved.</a:t>
            </a:r>
          </a:p>
        </p:txBody>
      </p:sp>
      <p:sp>
        <p:nvSpPr>
          <p:cNvPr id="97" name="Rectangle 2"/>
          <p:cNvSpPr txBox="1"/>
          <p:nvPr/>
        </p:nvSpPr>
        <p:spPr>
          <a:xfrm>
            <a:off x="365209" y="320646"/>
            <a:ext cx="6294671" cy="4082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400" b="1"/>
            </a:pPr>
            <a:r>
              <a:rPr dirty="0"/>
              <a:t>Al </a:t>
            </a:r>
            <a:r>
              <a:rPr dirty="0" err="1"/>
              <a:t>Nafi</a:t>
            </a:r>
            <a:endParaRPr dirty="0"/>
          </a:p>
          <a:p>
            <a:pPr>
              <a:defRPr sz="4400" b="1"/>
            </a:pPr>
            <a:r>
              <a:rPr dirty="0"/>
              <a:t> </a:t>
            </a:r>
          </a:p>
          <a:p>
            <a:pPr>
              <a:defRPr sz="4400" b="1"/>
            </a:pPr>
            <a:r>
              <a:rPr dirty="0"/>
              <a:t>Let’s educate the world to make it a better place. </a:t>
            </a:r>
          </a:p>
          <a:p>
            <a:pPr>
              <a:defRPr sz="4400" b="1"/>
            </a:pPr>
            <a:endParaRPr dirty="0"/>
          </a:p>
          <a:p>
            <a:pPr>
              <a:defRPr sz="4400" b="1"/>
            </a:pPr>
            <a:r>
              <a:rPr dirty="0"/>
              <a:t>As Education Benefits All. </a:t>
            </a:r>
          </a:p>
        </p:txBody>
      </p:sp>
      <p:pic>
        <p:nvPicPr>
          <p:cNvPr id="3" name="Picture 2" descr="Logo, company name&#10;&#10;Description automatically generated">
            <a:extLst>
              <a:ext uri="{FF2B5EF4-FFF2-40B4-BE49-F238E27FC236}">
                <a16:creationId xmlns:a16="http://schemas.microsoft.com/office/drawing/2014/main" id="{3BD527CD-F018-7456-6DE9-682E479E5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94505" y="1412705"/>
            <a:ext cx="5346975" cy="2397295"/>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688DB-536C-4647-ABCE-F1FB1681C23C}"/>
              </a:ext>
            </a:extLst>
          </p:cNvPr>
          <p:cNvSpPr>
            <a:spLocks noGrp="1"/>
          </p:cNvSpPr>
          <p:nvPr>
            <p:ph type="title"/>
          </p:nvPr>
        </p:nvSpPr>
        <p:spPr>
          <a:xfrm>
            <a:off x="76200" y="585216"/>
            <a:ext cx="12115800" cy="2462784"/>
          </a:xfrm>
        </p:spPr>
        <p:txBody>
          <a:bodyPr>
            <a:noAutofit/>
          </a:bodyPr>
          <a:lstStyle/>
          <a:p>
            <a:r>
              <a:rPr lang="en-US" sz="6600" u="none" dirty="0">
                <a:solidFill>
                  <a:schemeClr val="tx1"/>
                </a:solidFill>
                <a:effectLst>
                  <a:outerShdw blurRad="38100" dist="38100" dir="2700000" algn="tl">
                    <a:srgbClr val="000000">
                      <a:alpha val="43137"/>
                    </a:srgbClr>
                  </a:outerShdw>
                </a:effectLst>
              </a:rPr>
              <a:t>Trainer Profile : Abdeali Dodiya</a:t>
            </a:r>
          </a:p>
        </p:txBody>
      </p:sp>
      <p:graphicFrame>
        <p:nvGraphicFramePr>
          <p:cNvPr id="5" name="Content Placeholder 2">
            <a:extLst>
              <a:ext uri="{FF2B5EF4-FFF2-40B4-BE49-F238E27FC236}">
                <a16:creationId xmlns:a16="http://schemas.microsoft.com/office/drawing/2014/main" id="{9A7B9854-7FB2-3B83-C223-A709A1BA9E79}"/>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548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325202C-CC7E-1225-4949-A652082D5720}"/>
              </a:ext>
            </a:extLst>
          </p:cNvPr>
          <p:cNvSpPr>
            <a:spLocks noGrp="1"/>
          </p:cNvSpPr>
          <p:nvPr>
            <p:ph type="title"/>
          </p:nvPr>
        </p:nvSpPr>
        <p:spPr>
          <a:xfrm>
            <a:off x="1524000" y="1204685"/>
            <a:ext cx="9144000" cy="2387601"/>
          </a:xfrm>
        </p:spPr>
        <p:txBody>
          <a:bodyPr wrap="square" anchor="b">
            <a:normAutofit/>
          </a:bodyPr>
          <a:lstStyle/>
          <a:p>
            <a:r>
              <a:rPr lang="en-US" sz="7200" u="none" dirty="0">
                <a:solidFill>
                  <a:schemeClr val="tx2">
                    <a:lumMod val="50000"/>
                  </a:schemeClr>
                </a:solidFill>
              </a:rPr>
              <a:t>First Lecture </a:t>
            </a:r>
          </a:p>
        </p:txBody>
      </p:sp>
      <p:sp>
        <p:nvSpPr>
          <p:cNvPr id="14" name="Text Placeholder 2">
            <a:extLst>
              <a:ext uri="{FF2B5EF4-FFF2-40B4-BE49-F238E27FC236}">
                <a16:creationId xmlns:a16="http://schemas.microsoft.com/office/drawing/2014/main" id="{5601860F-F194-68A4-851F-A870B758CA02}"/>
              </a:ext>
            </a:extLst>
          </p:cNvPr>
          <p:cNvSpPr>
            <a:spLocks noGrp="1"/>
          </p:cNvSpPr>
          <p:nvPr>
            <p:ph type="body" sz="quarter" idx="1"/>
          </p:nvPr>
        </p:nvSpPr>
        <p:spPr>
          <a:xfrm>
            <a:off x="1524000" y="3581400"/>
            <a:ext cx="9906000" cy="1477328"/>
          </a:xfrm>
        </p:spPr>
        <p:txBody>
          <a:bodyPr/>
          <a:lstStyle/>
          <a:p>
            <a:r>
              <a:rPr lang="en-US" sz="9600" b="1" spc="-300" dirty="0">
                <a:effectLst>
                  <a:outerShdw blurRad="38100" dist="38100" dir="2700000" algn="tl">
                    <a:srgbClr val="000000">
                      <a:alpha val="43137"/>
                    </a:srgbClr>
                  </a:outerShdw>
                </a:effectLst>
              </a:rPr>
              <a:t>ANSIBLE</a:t>
            </a:r>
          </a:p>
        </p:txBody>
      </p:sp>
      <p:sp>
        <p:nvSpPr>
          <p:cNvPr id="18" name="Footer Placeholder 1">
            <a:extLst>
              <a:ext uri="{FF2B5EF4-FFF2-40B4-BE49-F238E27FC236}">
                <a16:creationId xmlns:a16="http://schemas.microsoft.com/office/drawing/2014/main" id="{B083E540-111A-17A0-8EA4-8163502981C1}"/>
              </a:ext>
            </a:extLst>
          </p:cNvPr>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rPr lang="en-US" dirty="0"/>
              <a:t>©  Al-</a:t>
            </a:r>
            <a:r>
              <a:rPr lang="en-US" dirty="0" err="1"/>
              <a:t>Nafi</a:t>
            </a:r>
            <a:r>
              <a:rPr lang="en-US" dirty="0"/>
              <a:t>. All Rights Reserved.</a:t>
            </a:r>
          </a:p>
        </p:txBody>
      </p:sp>
      <p:pic>
        <p:nvPicPr>
          <p:cNvPr id="1028" name="Picture 4" descr="Ansible SVG Vector Logos - Vector Logo Zone">
            <a:extLst>
              <a:ext uri="{FF2B5EF4-FFF2-40B4-BE49-F238E27FC236}">
                <a16:creationId xmlns:a16="http://schemas.microsoft.com/office/drawing/2014/main" id="{0C304282-2B97-8423-0AD8-AFD48F3A3A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7086"/>
            <a:ext cx="2657475" cy="132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05161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3661" y="873378"/>
            <a:ext cx="8964676" cy="1015663"/>
          </a:xfrm>
        </p:spPr>
        <p:txBody>
          <a:bodyPr/>
          <a:lstStyle/>
          <a:p>
            <a:pPr algn="ctr"/>
            <a:r>
              <a:rPr lang="en-US" sz="6600" u="none" dirty="0">
                <a:solidFill>
                  <a:schemeClr val="tx1"/>
                </a:solidFill>
                <a:effectLst>
                  <a:outerShdw blurRad="38100" dist="38100" dir="2700000" algn="tl">
                    <a:srgbClr val="000000">
                      <a:alpha val="43137"/>
                    </a:srgbClr>
                  </a:outerShdw>
                </a:effectLst>
              </a:rPr>
              <a:t>What is Ansible</a:t>
            </a:r>
          </a:p>
        </p:txBody>
      </p:sp>
      <p:sp>
        <p:nvSpPr>
          <p:cNvPr id="7" name="Content Placeholder 6"/>
          <p:cNvSpPr>
            <a:spLocks noGrp="1"/>
          </p:cNvSpPr>
          <p:nvPr>
            <p:ph idx="1"/>
          </p:nvPr>
        </p:nvSpPr>
        <p:spPr>
          <a:xfrm>
            <a:off x="270997" y="2156654"/>
            <a:ext cx="11844803" cy="4062651"/>
          </a:xfrm>
        </p:spPr>
        <p:txBody>
          <a:bodyPr/>
          <a:lstStyle/>
          <a:p>
            <a:pPr marL="457200" indent="-457200">
              <a:buFont typeface="Arial" panose="020B0604020202020204" pitchFamily="34" charset="0"/>
              <a:buChar char="•"/>
            </a:pPr>
            <a:r>
              <a:rPr lang="en-US" sz="2400" dirty="0"/>
              <a:t>Ansible is an open source, command-line IT automation software application written in Python.</a:t>
            </a:r>
          </a:p>
          <a:p>
            <a:endParaRPr lang="en-US" sz="2400" dirty="0"/>
          </a:p>
          <a:p>
            <a:pPr marL="457200" indent="-457200">
              <a:buFont typeface="Arial" panose="020B0604020202020204" pitchFamily="34" charset="0"/>
              <a:buChar char="•"/>
            </a:pPr>
            <a:r>
              <a:rPr lang="en-US" sz="2400" dirty="0"/>
              <a:t>It can configure systems, deploy software, and orchestrate advanced workflows to support application deployment, system updates, and more. Ansible's main strengths are simplicity and ease of use.</a:t>
            </a:r>
          </a:p>
          <a:p>
            <a:endParaRPr lang="en-US" sz="2400" dirty="0"/>
          </a:p>
          <a:p>
            <a:pPr marL="457200" indent="-457200">
              <a:buFont typeface="Arial" panose="020B0604020202020204" pitchFamily="34" charset="0"/>
              <a:buChar char="•"/>
            </a:pPr>
            <a:r>
              <a:rPr lang="en-US" sz="2400" dirty="0"/>
              <a:t>Ansible can be used to provision the underlying infrastructure of your environment, virtualized hosts and hypervisors and network devices. It can also install services, add compute hosts, and provision resources, services, and applications inside of your cloud.</a:t>
            </a:r>
          </a:p>
          <a:p>
            <a:pPr marL="457200" indent="-457200">
              <a:buFont typeface="Arial" panose="020B0604020202020204" pitchFamily="34" charset="0"/>
              <a:buChar char="•"/>
            </a:pPr>
            <a:endParaRPr lang="en-US" sz="2400" dirty="0"/>
          </a:p>
        </p:txBody>
      </p:sp>
      <p:sp>
        <p:nvSpPr>
          <p:cNvPr id="9" name="Footer Placeholder 1">
            <a:extLst>
              <a:ext uri="{FF2B5EF4-FFF2-40B4-BE49-F238E27FC236}">
                <a16:creationId xmlns:a16="http://schemas.microsoft.com/office/drawing/2014/main" id="{D953C6EB-6DB7-4365-918E-AD0A01E151A0}"/>
              </a:ext>
            </a:extLst>
          </p:cNvPr>
          <p:cNvSpPr txBox="1"/>
          <p:nvPr/>
        </p:nvSpPr>
        <p:spPr>
          <a:xfrm>
            <a:off x="4084320" y="6414760"/>
            <a:ext cx="4023360" cy="2483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ctr">
              <a:defRPr sz="1200">
                <a:solidFill>
                  <a:srgbClr val="888888"/>
                </a:solidFill>
              </a:defRPr>
            </a:lvl1pPr>
          </a:lstStyle>
          <a:p>
            <a:r>
              <a:rPr dirty="0"/>
              <a:t>©  Al-</a:t>
            </a:r>
            <a:r>
              <a:rPr dirty="0" err="1"/>
              <a:t>Nafi</a:t>
            </a:r>
            <a:r>
              <a:rPr dirty="0"/>
              <a:t>. All Rights Reserved.</a:t>
            </a:r>
          </a:p>
        </p:txBody>
      </p:sp>
      <p:pic>
        <p:nvPicPr>
          <p:cNvPr id="4" name="Picture 4" descr="Ansible SVG Vector Logos - Vector Logo Zone">
            <a:extLst>
              <a:ext uri="{FF2B5EF4-FFF2-40B4-BE49-F238E27FC236}">
                <a16:creationId xmlns:a16="http://schemas.microsoft.com/office/drawing/2014/main" id="{0F3415A7-5DF6-1AC2-E027-25E7317244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7085"/>
            <a:ext cx="2657475" cy="132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39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613661" y="873378"/>
            <a:ext cx="8964676" cy="1015663"/>
          </a:xfrm>
        </p:spPr>
        <p:txBody>
          <a:bodyPr/>
          <a:lstStyle/>
          <a:p>
            <a:pPr algn="ctr"/>
            <a:r>
              <a:rPr lang="en-US" sz="6600" u="none" dirty="0">
                <a:solidFill>
                  <a:schemeClr val="tx1"/>
                </a:solidFill>
                <a:effectLst>
                  <a:outerShdw blurRad="38100" dist="38100" dir="2700000" algn="tl">
                    <a:srgbClr val="000000">
                      <a:alpha val="43137"/>
                    </a:srgbClr>
                  </a:outerShdw>
                </a:effectLst>
              </a:rPr>
              <a:t>History of Ansible</a:t>
            </a:r>
          </a:p>
        </p:txBody>
      </p:sp>
      <p:sp>
        <p:nvSpPr>
          <p:cNvPr id="7" name="Content Placeholder 6"/>
          <p:cNvSpPr>
            <a:spLocks noGrp="1"/>
          </p:cNvSpPr>
          <p:nvPr>
            <p:ph idx="1"/>
          </p:nvPr>
        </p:nvSpPr>
        <p:spPr>
          <a:xfrm>
            <a:off x="270997" y="2156654"/>
            <a:ext cx="11844803" cy="1969770"/>
          </a:xfrm>
        </p:spPr>
        <p:txBody>
          <a:bodyPr/>
          <a:lstStyle/>
          <a:p>
            <a:pPr marL="457200" indent="-457200">
              <a:buFont typeface="Arial" panose="020B0604020202020204" pitchFamily="34" charset="0"/>
              <a:buChar char="•"/>
            </a:pPr>
            <a:r>
              <a:rPr lang="en-US" sz="3200" dirty="0"/>
              <a:t>Ansible, Inc. (originally </a:t>
            </a:r>
            <a:r>
              <a:rPr lang="en-US" sz="3200" dirty="0" err="1"/>
              <a:t>AnsibleWorks</a:t>
            </a:r>
            <a:r>
              <a:rPr lang="en-US" sz="3200" dirty="0"/>
              <a:t>, Inc.) was the company founded in 2013 by </a:t>
            </a:r>
            <a:r>
              <a:rPr lang="en-US" sz="3200" dirty="0" err="1"/>
              <a:t>DeHaan</a:t>
            </a:r>
            <a:r>
              <a:rPr lang="en-US" sz="3200" dirty="0"/>
              <a:t>, Timothy </a:t>
            </a:r>
            <a:r>
              <a:rPr lang="en-US" sz="3200" dirty="0" err="1"/>
              <a:t>Gerla</a:t>
            </a:r>
            <a:r>
              <a:rPr lang="en-US" sz="3200" dirty="0"/>
              <a:t>, and Saïd </a:t>
            </a:r>
            <a:r>
              <a:rPr lang="en-US" sz="3200" dirty="0" err="1"/>
              <a:t>Ziouani</a:t>
            </a:r>
            <a:r>
              <a:rPr lang="en-US" sz="3200" dirty="0"/>
              <a:t> to commercially support and sponsor </a:t>
            </a:r>
            <a:r>
              <a:rPr lang="en-US" sz="3200" dirty="0" err="1"/>
              <a:t>Ansible.Red</a:t>
            </a:r>
            <a:r>
              <a:rPr lang="en-US" sz="3200" dirty="0"/>
              <a:t> Hat acquired Ansible in October 2015.</a:t>
            </a:r>
          </a:p>
        </p:txBody>
      </p:sp>
      <p:sp>
        <p:nvSpPr>
          <p:cNvPr id="9" name="Footer Placeholder 1">
            <a:extLst>
              <a:ext uri="{FF2B5EF4-FFF2-40B4-BE49-F238E27FC236}">
                <a16:creationId xmlns:a16="http://schemas.microsoft.com/office/drawing/2014/main" id="{D953C6EB-6DB7-4365-918E-AD0A01E151A0}"/>
              </a:ext>
            </a:extLst>
          </p:cNvPr>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rPr dirty="0"/>
              <a:t>©  Al-</a:t>
            </a:r>
            <a:r>
              <a:rPr dirty="0" err="1"/>
              <a:t>Nafi</a:t>
            </a:r>
            <a:r>
              <a:rPr dirty="0"/>
              <a:t>. All Rights Reserved.</a:t>
            </a:r>
          </a:p>
        </p:txBody>
      </p:sp>
      <p:pic>
        <p:nvPicPr>
          <p:cNvPr id="2" name="Picture 4" descr="Ansible SVG Vector Logos - Vector Logo Zone">
            <a:extLst>
              <a:ext uri="{FF2B5EF4-FFF2-40B4-BE49-F238E27FC236}">
                <a16:creationId xmlns:a16="http://schemas.microsoft.com/office/drawing/2014/main" id="{23B9B250-544F-62A0-7DF6-968B88415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3"/>
            <a:ext cx="2657475" cy="132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33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24000" y="1122362"/>
            <a:ext cx="9144000" cy="2387601"/>
          </a:xfrm>
        </p:spPr>
        <p:txBody>
          <a:bodyPr wrap="square" lIns="0" tIns="0" rIns="0" bIns="0" anchor="b">
            <a:normAutofit/>
          </a:bodyPr>
          <a:lstStyle/>
          <a:p>
            <a:r>
              <a:rPr lang="en-US" sz="8800" b="1" i="0" u="none" dirty="0">
                <a:solidFill>
                  <a:schemeClr val="tx1"/>
                </a:solidFill>
                <a:effectLst>
                  <a:outerShdw blurRad="38100" dist="38100" dir="2700000" algn="tl">
                    <a:srgbClr val="000000">
                      <a:alpha val="43137"/>
                    </a:srgbClr>
                  </a:outerShdw>
                </a:effectLst>
                <a:latin typeface="Carlito"/>
                <a:ea typeface="+mj-ea"/>
                <a:cs typeface="Carlito"/>
              </a:rPr>
              <a:t>Why Ansible ? </a:t>
            </a:r>
          </a:p>
        </p:txBody>
      </p:sp>
      <p:sp>
        <p:nvSpPr>
          <p:cNvPr id="9" name="Footer Placeholder 1">
            <a:extLst>
              <a:ext uri="{FF2B5EF4-FFF2-40B4-BE49-F238E27FC236}">
                <a16:creationId xmlns:a16="http://schemas.microsoft.com/office/drawing/2014/main" id="{D953C6EB-6DB7-4365-918E-AD0A01E151A0}"/>
              </a:ext>
            </a:extLst>
          </p:cNvPr>
          <p:cNvSpPr txBox="1"/>
          <p:nvPr/>
        </p:nvSpPr>
        <p:spPr>
          <a:xfrm>
            <a:off x="1600200" y="6248400"/>
            <a:ext cx="9144000" cy="165576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ormAutofit/>
          </a:bodyPr>
          <a:lstStyle>
            <a:lvl1pPr algn="ctr">
              <a:defRPr sz="1200">
                <a:solidFill>
                  <a:srgbClr val="888888"/>
                </a:solidFill>
              </a:defRPr>
            </a:lvl1pPr>
          </a:lstStyle>
          <a:p>
            <a:pPr>
              <a:spcAft>
                <a:spcPts val="600"/>
              </a:spcAft>
            </a:pPr>
            <a:r>
              <a:rPr sz="1400" dirty="0">
                <a:solidFill>
                  <a:schemeClr val="tx1"/>
                </a:solidFill>
              </a:rPr>
              <a:t>©  Al-</a:t>
            </a:r>
            <a:r>
              <a:rPr sz="1400" dirty="0" err="1">
                <a:solidFill>
                  <a:schemeClr val="tx1"/>
                </a:solidFill>
              </a:rPr>
              <a:t>Nafi</a:t>
            </a:r>
            <a:r>
              <a:rPr sz="1400" dirty="0">
                <a:solidFill>
                  <a:schemeClr val="tx1"/>
                </a:solidFill>
              </a:rPr>
              <a:t>. All Rights Reserved.</a:t>
            </a:r>
          </a:p>
        </p:txBody>
      </p:sp>
      <p:pic>
        <p:nvPicPr>
          <p:cNvPr id="2" name="Picture 4" descr="Ansible SVG Vector Logos - Vector Logo Zone">
            <a:extLst>
              <a:ext uri="{FF2B5EF4-FFF2-40B4-BE49-F238E27FC236}">
                <a16:creationId xmlns:a16="http://schemas.microsoft.com/office/drawing/2014/main" id="{76F374DC-FF32-6641-83CF-75614EA805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57475" cy="132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83318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C06C-36F5-4F55-BE2E-3D881E61DFEF}"/>
              </a:ext>
            </a:extLst>
          </p:cNvPr>
          <p:cNvSpPr>
            <a:spLocks noGrp="1"/>
          </p:cNvSpPr>
          <p:nvPr>
            <p:ph type="title"/>
          </p:nvPr>
        </p:nvSpPr>
        <p:spPr>
          <a:xfrm>
            <a:off x="1613662" y="614185"/>
            <a:ext cx="8964676" cy="498222"/>
          </a:xfrm>
        </p:spPr>
        <p:txBody>
          <a:bodyPr wrap="square">
            <a:normAutofit fontScale="90000"/>
          </a:bodyPr>
          <a:lstStyle/>
          <a:p>
            <a:pPr algn="ctr"/>
            <a:r>
              <a:rPr lang="en-US" sz="3600" u="none" dirty="0">
                <a:solidFill>
                  <a:schemeClr val="tx1"/>
                </a:solidFill>
              </a:rPr>
              <a:t>Ansible Outline</a:t>
            </a:r>
          </a:p>
        </p:txBody>
      </p:sp>
      <p:graphicFrame>
        <p:nvGraphicFramePr>
          <p:cNvPr id="4" name="Table 3">
            <a:extLst>
              <a:ext uri="{FF2B5EF4-FFF2-40B4-BE49-F238E27FC236}">
                <a16:creationId xmlns:a16="http://schemas.microsoft.com/office/drawing/2014/main" id="{4B4DED94-8846-4CAC-B279-9EB2C0CA8342}"/>
              </a:ext>
            </a:extLst>
          </p:cNvPr>
          <p:cNvGraphicFramePr>
            <a:graphicFrameLocks noGrp="1"/>
          </p:cNvGraphicFramePr>
          <p:nvPr>
            <p:extLst>
              <p:ext uri="{D42A27DB-BD31-4B8C-83A1-F6EECF244321}">
                <p14:modId xmlns:p14="http://schemas.microsoft.com/office/powerpoint/2010/main" val="1183528582"/>
              </p:ext>
            </p:extLst>
          </p:nvPr>
        </p:nvGraphicFramePr>
        <p:xfrm>
          <a:off x="876300" y="1545305"/>
          <a:ext cx="6934200" cy="4754880"/>
        </p:xfrm>
        <a:graphic>
          <a:graphicData uri="http://schemas.openxmlformats.org/drawingml/2006/table">
            <a:tbl>
              <a:tblPr/>
              <a:tblGrid>
                <a:gridCol w="6934200">
                  <a:extLst>
                    <a:ext uri="{9D8B030D-6E8A-4147-A177-3AD203B41FA5}">
                      <a16:colId xmlns:a16="http://schemas.microsoft.com/office/drawing/2014/main" val="3216351340"/>
                    </a:ext>
                  </a:extLst>
                </a:gridCol>
              </a:tblGrid>
              <a:tr h="4705040">
                <a:tc>
                  <a:txBody>
                    <a:bodyPr/>
                    <a:lstStyle/>
                    <a:p>
                      <a:pPr marL="342900" indent="-342900" rtl="0" fontAlgn="t">
                        <a:buFont typeface="Arial" panose="020B0604020202020204" pitchFamily="34" charset="0"/>
                        <a:buChar char="•"/>
                      </a:pPr>
                      <a:r>
                        <a:rPr lang="en-US" sz="2400" dirty="0">
                          <a:effectLst/>
                        </a:rPr>
                        <a:t>Introduction Ansible</a:t>
                      </a:r>
                    </a:p>
                    <a:p>
                      <a:pPr marL="342900" indent="-342900" rtl="0" fontAlgn="t">
                        <a:buFont typeface="Arial" panose="020B0604020202020204" pitchFamily="34" charset="0"/>
                        <a:buChar char="•"/>
                      </a:pPr>
                      <a:r>
                        <a:rPr lang="en-US" sz="2400" dirty="0">
                          <a:effectLst/>
                        </a:rPr>
                        <a:t>Deploy Ansible</a:t>
                      </a:r>
                    </a:p>
                    <a:p>
                      <a:pPr marL="342900" indent="-342900" rtl="0" fontAlgn="t">
                        <a:buFont typeface="Arial" panose="020B0604020202020204" pitchFamily="34" charset="0"/>
                        <a:buChar char="•"/>
                      </a:pPr>
                      <a:r>
                        <a:rPr lang="en-US" sz="2400" dirty="0">
                          <a:effectLst/>
                        </a:rPr>
                        <a:t>Implement playbooks</a:t>
                      </a:r>
                    </a:p>
                    <a:p>
                      <a:pPr marL="342900" indent="-342900" rtl="0" fontAlgn="t">
                        <a:buFont typeface="Arial" panose="020B0604020202020204" pitchFamily="34" charset="0"/>
                        <a:buChar char="•"/>
                      </a:pPr>
                      <a:r>
                        <a:rPr lang="en-US" sz="2400" dirty="0">
                          <a:effectLst/>
                        </a:rPr>
                        <a:t>Manage variables and inclusions</a:t>
                      </a:r>
                    </a:p>
                    <a:p>
                      <a:pPr marL="342900" indent="-342900" rtl="0" fontAlgn="t">
                        <a:buFont typeface="Arial" panose="020B0604020202020204" pitchFamily="34" charset="0"/>
                        <a:buChar char="•"/>
                      </a:pPr>
                      <a:r>
                        <a:rPr lang="en-US" sz="2400" dirty="0">
                          <a:effectLst/>
                        </a:rPr>
                        <a:t>Implementing Task Control </a:t>
                      </a:r>
                    </a:p>
                    <a:p>
                      <a:pPr marL="342900" indent="-342900" rtl="0" fontAlgn="t">
                        <a:buFont typeface="Arial" panose="020B0604020202020204" pitchFamily="34" charset="0"/>
                        <a:buChar char="•"/>
                      </a:pPr>
                      <a:r>
                        <a:rPr lang="en-US" sz="2400" dirty="0">
                          <a:effectLst/>
                        </a:rPr>
                        <a:t>Implement Jinja2 templates</a:t>
                      </a:r>
                    </a:p>
                    <a:p>
                      <a:pPr marL="342900" indent="-342900" rtl="0" fontAlgn="t">
                        <a:buFont typeface="Arial" panose="020B0604020202020204" pitchFamily="34" charset="0"/>
                        <a:buChar char="•"/>
                      </a:pPr>
                      <a:r>
                        <a:rPr lang="en-US" sz="2400" dirty="0">
                          <a:effectLst/>
                        </a:rPr>
                        <a:t>Simplifying Playbooks with Roles    </a:t>
                      </a:r>
                    </a:p>
                    <a:p>
                      <a:pPr marL="342900" indent="-342900" rtl="0" fontAlgn="t">
                        <a:buFont typeface="Arial" panose="020B0604020202020204" pitchFamily="34" charset="0"/>
                        <a:buChar char="•"/>
                      </a:pPr>
                      <a:r>
                        <a:rPr lang="en-US" sz="2400" dirty="0">
                          <a:effectLst/>
                        </a:rPr>
                        <a:t>Deploying Files to managed hosts </a:t>
                      </a:r>
                    </a:p>
                    <a:p>
                      <a:pPr marL="342900" indent="-342900" rtl="0" fontAlgn="t">
                        <a:buFont typeface="Arial" panose="020B0604020202020204" pitchFamily="34" charset="0"/>
                        <a:buChar char="•"/>
                      </a:pPr>
                      <a:r>
                        <a:rPr lang="en-US" sz="2400" dirty="0">
                          <a:effectLst/>
                        </a:rPr>
                        <a:t>Configure complex playbooks</a:t>
                      </a:r>
                    </a:p>
                    <a:p>
                      <a:pPr marL="342900" indent="-342900" rtl="0" fontAlgn="t">
                        <a:buFont typeface="Arial" panose="020B0604020202020204" pitchFamily="34" charset="0"/>
                        <a:buChar char="•"/>
                      </a:pPr>
                      <a:r>
                        <a:rPr lang="en-US" sz="2400" dirty="0">
                          <a:effectLst/>
                        </a:rPr>
                        <a:t>Implement Ansible Vault</a:t>
                      </a:r>
                    </a:p>
                    <a:p>
                      <a:pPr marL="342900" indent="-342900" rtl="0" fontAlgn="t">
                        <a:buFont typeface="Arial" panose="020B0604020202020204" pitchFamily="34" charset="0"/>
                        <a:buChar char="•"/>
                      </a:pPr>
                      <a:r>
                        <a:rPr lang="en-US" sz="2400" dirty="0">
                          <a:effectLst/>
                        </a:rPr>
                        <a:t>Troubleshoot Ansible</a:t>
                      </a:r>
                    </a:p>
                    <a:p>
                      <a:pPr marL="342900" indent="-342900" rtl="0" fontAlgn="t">
                        <a:buFont typeface="Arial" panose="020B0604020202020204" pitchFamily="34" charset="0"/>
                        <a:buChar char="•"/>
                      </a:pPr>
                      <a:r>
                        <a:rPr lang="en-US" sz="2400" dirty="0">
                          <a:effectLst/>
                        </a:rPr>
                        <a:t>As per Ansible course contents will add advance topic as per our lecture scheduled </a:t>
                      </a:r>
                    </a:p>
                  </a:txBody>
                  <a:tcPr marL="19050" marR="19050" marT="0" marB="0">
                    <a:lnL w="12700" cap="flat" cmpd="sng" algn="ctr">
                      <a:noFill/>
                      <a:prstDash val="solid"/>
                      <a:round/>
                      <a:headEnd type="none" w="med" len="med"/>
                      <a:tailEnd type="none" w="med" len="med"/>
                    </a:lnL>
                    <a:lnR>
                      <a:noFill/>
                    </a:lnR>
                    <a:lnT w="635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4762892"/>
                  </a:ext>
                </a:extLst>
              </a:tr>
            </a:tbl>
          </a:graphicData>
        </a:graphic>
      </p:graphicFrame>
      <p:pic>
        <p:nvPicPr>
          <p:cNvPr id="9" name="Content Placeholder 8">
            <a:extLst>
              <a:ext uri="{FF2B5EF4-FFF2-40B4-BE49-F238E27FC236}">
                <a16:creationId xmlns:a16="http://schemas.microsoft.com/office/drawing/2014/main" id="{25F25D31-7B95-C8F1-2DF1-97F89DC28410}"/>
              </a:ext>
            </a:extLst>
          </p:cNvPr>
          <p:cNvPicPr>
            <a:picLocks noGrp="1" noChangeAspect="1"/>
          </p:cNvPicPr>
          <p:nvPr>
            <p:ph sz="half" idx="3"/>
          </p:nvPr>
        </p:nvPicPr>
        <p:blipFill>
          <a:blip r:embed="rId2" cstate="print">
            <a:extLst>
              <a:ext uri="{28A0092B-C50C-407E-A947-70E740481C1C}">
                <a14:useLocalDpi xmlns:a14="http://schemas.microsoft.com/office/drawing/2010/main" val="0"/>
              </a:ext>
            </a:extLst>
          </a:blip>
          <a:stretch>
            <a:fillRect/>
          </a:stretch>
        </p:blipFill>
        <p:spPr>
          <a:xfrm>
            <a:off x="9448800" y="2587099"/>
            <a:ext cx="2007620" cy="2793211"/>
          </a:xfrm>
          <a:prstGeom prst="rect">
            <a:avLst/>
          </a:prstGeom>
        </p:spPr>
      </p:pic>
      <p:sp>
        <p:nvSpPr>
          <p:cNvPr id="10" name="Footer Placeholder 1">
            <a:extLst>
              <a:ext uri="{FF2B5EF4-FFF2-40B4-BE49-F238E27FC236}">
                <a16:creationId xmlns:a16="http://schemas.microsoft.com/office/drawing/2014/main" id="{37AB8401-C0A5-A440-A24C-0D5EDCFA07AF}"/>
              </a:ext>
            </a:extLst>
          </p:cNvPr>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rPr dirty="0"/>
              <a:t>©  Al-</a:t>
            </a:r>
            <a:r>
              <a:rPr dirty="0" err="1"/>
              <a:t>Nafi</a:t>
            </a:r>
            <a:r>
              <a:rPr dirty="0"/>
              <a:t>. All Rights Reserved.</a:t>
            </a:r>
          </a:p>
        </p:txBody>
      </p:sp>
      <p:pic>
        <p:nvPicPr>
          <p:cNvPr id="3" name="Picture 4" descr="Ansible SVG Vector Logos - Vector Logo Zone">
            <a:extLst>
              <a:ext uri="{FF2B5EF4-FFF2-40B4-BE49-F238E27FC236}">
                <a16:creationId xmlns:a16="http://schemas.microsoft.com/office/drawing/2014/main" id="{45B701D8-668F-F1C1-3041-02445CE16D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57475" cy="132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6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Footer Placeholder 1"/>
          <p:cNvSpPr txBox="1"/>
          <p:nvPr/>
        </p:nvSpPr>
        <p:spPr>
          <a:xfrm>
            <a:off x="4084320" y="6414760"/>
            <a:ext cx="4023360"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  Al-Nafi. All Rights Reserved.</a:t>
            </a:r>
          </a:p>
        </p:txBody>
      </p:sp>
      <p:sp>
        <p:nvSpPr>
          <p:cNvPr id="243" name="Content Placeholder 2"/>
          <p:cNvSpPr txBox="1">
            <a:spLocks noGrp="1"/>
          </p:cNvSpPr>
          <p:nvPr>
            <p:ph type="body" idx="1"/>
          </p:nvPr>
        </p:nvSpPr>
        <p:spPr>
          <a:xfrm>
            <a:off x="593756" y="250322"/>
            <a:ext cx="10515601" cy="4351338"/>
          </a:xfrm>
          <a:prstGeom prst="rect">
            <a:avLst/>
          </a:prstGeom>
        </p:spPr>
        <p:txBody>
          <a:bodyPr/>
          <a:lstStyle/>
          <a:p>
            <a:pPr marL="0" indent="0">
              <a:buSzTx/>
              <a:buNone/>
            </a:pPr>
            <a:endParaRPr/>
          </a:p>
          <a:p>
            <a:pPr marL="0" indent="0" algn="ctr" rtl="1">
              <a:buSzTx/>
              <a:buNone/>
              <a:defRPr sz="13800"/>
            </a:pPr>
            <a:r>
              <a:rPr>
                <a:latin typeface="+mn-lt"/>
                <a:ea typeface="+mn-ea"/>
                <a:cs typeface="+mn-cs"/>
                <a:sym typeface="Helvetica"/>
              </a:rPr>
              <a:t>جزاك اللهُ</a:t>
            </a:r>
          </a:p>
        </p:txBody>
      </p:sp>
      <p:sp>
        <p:nvSpPr>
          <p:cNvPr id="244" name="TextBox 3"/>
          <p:cNvSpPr txBox="1"/>
          <p:nvPr/>
        </p:nvSpPr>
        <p:spPr>
          <a:xfrm>
            <a:off x="1810563" y="3327479"/>
            <a:ext cx="8570874" cy="19829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3200"/>
            </a:pPr>
            <a:r>
              <a:t>To ask questions, please contact </a:t>
            </a:r>
          </a:p>
          <a:p>
            <a:pPr algn="ctr">
              <a:defRPr sz="3200"/>
            </a:pPr>
            <a:r>
              <a:rPr u="sng">
                <a:solidFill>
                  <a:srgbClr val="0563C1"/>
                </a:solidFill>
                <a:uFill>
                  <a:solidFill>
                    <a:srgbClr val="0563C1"/>
                  </a:solidFill>
                </a:uFill>
                <a:hlinkClick r:id="rId2"/>
              </a:rPr>
              <a:t>stream@annaafi.org</a:t>
            </a:r>
            <a:r>
              <a:t> </a:t>
            </a:r>
          </a:p>
          <a:p>
            <a:pPr algn="ctr">
              <a:defRPr sz="32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346</Words>
  <Application>Microsoft Office PowerPoint</Application>
  <PresentationFormat>Widescreen</PresentationFormat>
  <Paragraphs>46</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Carlito</vt:lpstr>
      <vt:lpstr>Times New Roman</vt:lpstr>
      <vt:lpstr>Office Theme</vt:lpstr>
      <vt:lpstr>PowerPoint Presentation</vt:lpstr>
      <vt:lpstr>Trainer Profile : Abdeali Dodiya</vt:lpstr>
      <vt:lpstr>First Lecture </vt:lpstr>
      <vt:lpstr>What is Ansible</vt:lpstr>
      <vt:lpstr>History of Ansible</vt:lpstr>
      <vt:lpstr>Why Ansible ? </vt:lpstr>
      <vt:lpstr>Ansible Outline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Abdeali Dodiya</dc:creator>
  <cp:lastModifiedBy>Abdeali Dodiya</cp:lastModifiedBy>
  <cp:revision>132</cp:revision>
  <dcterms:created xsi:type="dcterms:W3CDTF">2022-06-01T16:52:52Z</dcterms:created>
  <dcterms:modified xsi:type="dcterms:W3CDTF">2023-01-01T15:05:01Z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2021-09-18T00:00:00Z</vt:filetime>
  </property>
  <property fmtid="{D5CDD505-2E9C-101B-9397-08002B2CF9AE}" pid="3" name="Creator">
    <vt:lpwstr>Microsoft® PowerPoint® for Microsoft 365</vt:lpwstr>
  </property>
  <property fmtid="{D5CDD505-2E9C-101B-9397-08002B2CF9AE}" pid="4" name="LastSaved">
    <vt:filetime>2022-06-01T00:00:00Z</vt:filetime>
  </property>
</Properties>
</file>