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3" r:id="rId3"/>
    <p:sldId id="259" r:id="rId4"/>
    <p:sldId id="260" r:id="rId5"/>
    <p:sldId id="262" r:id="rId6"/>
    <p:sldId id="261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324C-D2CE-44E3-B7E8-FB04F4CCB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F43AB-384D-408C-AC32-884AED553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C73D3-3B3A-44BD-AB67-548D0CEB7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966CE-16BF-43CE-9C99-C704A3188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193D9-3BDA-44F7-AC40-3A72CD66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A424-D021-4D35-80D6-C13DC31F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9C7B6-53D7-43BE-BC38-FEC103CEA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EE9EA-619D-4B46-8A4D-CC03DBD9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36AC4-9D60-4F3B-9B46-0771CC7D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62F4E-05B4-4BB7-B2B2-C9DDC1AF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26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06EAB-529D-489C-B2D6-2B3D54CBE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A48CF-A1A2-4768-B6F5-CB6C02333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57733-47B0-44BD-9A6E-66E2980E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74692-5F91-4610-9C55-708818D1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4E6B-6DCA-4272-9C60-9CB98179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8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B44-BF61-4A35-BE40-26BD0CF2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CF955-9DDD-4084-972E-B2DA1D200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5E909-74C8-4D4E-94CF-1EE6A629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4630C-F75A-435E-AA2C-AAF345C43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F226E-4F78-4DD2-911B-462EB237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07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EE3C-1D4E-43E8-B7C2-4BB9BAEFE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DAA8D-ED0C-402B-85E0-15C130F72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ADBEE-773F-4E46-BBA9-2603ACC7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3E46E-86F8-4453-BB12-04E4BDA75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F570D-07D7-4B40-A843-AE38CE2B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9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DB92-2D34-4EF6-A1D1-7BEB6096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A18E0-5F91-42DD-B126-3D85D27EF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788EC-9083-408B-A646-68264B024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62D65-70B1-483F-AF4C-8A4661F5F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8B0B3-BECF-41B9-85AA-55F4A3AE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CFBD9-7F61-4ABD-9272-9D97A380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68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973E-D4A2-4282-8C77-7492AE0DA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1F450-C558-4375-98AF-0CB347F05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05BD7-AE3A-4AD6-BEF4-72FF66A6A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6F077-485F-4086-A567-C14473FDC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BF9C9-C854-4B41-9CF1-9937E4C6A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CC9B3-064C-48A6-ACED-35EFF4FB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12A44-440D-474F-9127-C61C8E8A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343B26-B611-41CA-B974-73D7B861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7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BB5AF-0C8B-4559-935F-F83E6F03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9F225-1241-4041-A120-45BB90F6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0BB9-7146-4BE4-A9B9-ADA41874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C5C78-B6B7-4E36-ACD1-BF52CA31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98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E8B5F8-EA96-4044-86EE-949DA7D1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6713EA-88C8-436E-9BA9-2CA2B13F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84F1A-D63C-4F16-86E8-3E15FD35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8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5DE7-1499-40EC-BF1E-FE434F038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E68C2-4EA9-42CF-AA65-500D266CF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47701-ED32-4024-AC1B-F110D1652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6D583-7454-4A1D-BB6B-306CF1B3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2616E-0746-48ED-AACD-32376C20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6B685-6270-4B0A-A95E-378DE08B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0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692D-FFE8-464C-81E1-AB9141FA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B6FAA-8DE7-43CB-A73E-76C0CE110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9D718-024A-4B3D-B61F-FDE67328C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1CFAB-462F-4E57-91F8-CD4D0460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3F594-6B86-4963-8DEC-16122B83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1A6FF-819A-42BF-9D32-8B1D4BAA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0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E7AE05-2061-4864-A015-1B80B56A8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334BB-EA25-415A-9072-C12185B03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68F84-337B-4FA0-B31F-3A47016C0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11C7B-D0DC-4FDB-906F-A590BC2E0777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53312-7693-4BE9-9CD8-CF6AE341C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FE773-F17D-4F63-B390-6FA1C19E2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504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201239-6143-4416-9E19-9016896A6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B71075-7B36-458B-AD20-55E0AD7C19BF}"/>
              </a:ext>
            </a:extLst>
          </p:cNvPr>
          <p:cNvSpPr txBox="1"/>
          <p:nvPr/>
        </p:nvSpPr>
        <p:spPr>
          <a:xfrm>
            <a:off x="371060" y="251793"/>
            <a:ext cx="11403598" cy="643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Master “C Language” In 30 Days Challenge.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		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				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				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This course is presented By: </a:t>
            </a: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“TECH INVOLVERS”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9714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58D479-5413-4AEC-8605-1B5B2AD3D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7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58D479-5413-4AEC-8605-1B5B2AD3D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1CB09A-2526-4C46-9C47-9246E50CA1A4}"/>
              </a:ext>
            </a:extLst>
          </p:cNvPr>
          <p:cNvSpPr txBox="1"/>
          <p:nvPr/>
        </p:nvSpPr>
        <p:spPr>
          <a:xfrm>
            <a:off x="583095" y="295360"/>
            <a:ext cx="102439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effectLst/>
                <a:latin typeface="Nunito" pitchFamily="2" charset="0"/>
              </a:rPr>
              <a:t>Operator Precedence and Associativity :</a:t>
            </a:r>
          </a:p>
          <a:p>
            <a:pPr algn="l" fontAlgn="base"/>
            <a:r>
              <a:rPr lang="en-US" sz="2400" dirty="0">
                <a:solidFill>
                  <a:schemeClr val="bg1"/>
                </a:solidFill>
                <a:effectLst/>
                <a:latin typeface="Nunito" pitchFamily="2" charset="0"/>
              </a:rPr>
              <a:t>It </a:t>
            </a:r>
            <a:r>
              <a:rPr lang="en-US" sz="2400" b="0" i="1" dirty="0">
                <a:solidFill>
                  <a:schemeClr val="bg1"/>
                </a:solidFill>
                <a:effectLst/>
                <a:latin typeface="Nunito" pitchFamily="2" charset="0"/>
              </a:rPr>
              <a:t>decides which operator will be evaluated first in the case when there are multiple operators present in an expression.</a:t>
            </a:r>
            <a:endParaRPr lang="en-US" sz="2400" b="1" i="0" u="sng" dirty="0">
              <a:solidFill>
                <a:schemeClr val="bg1"/>
              </a:solidFill>
              <a:effectLst/>
              <a:latin typeface="Nunito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91B0B0-4128-4888-BD41-B02247BEE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690" y="1495689"/>
            <a:ext cx="8318223" cy="525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8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58D479-5413-4AEC-8605-1B5B2AD3D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191233-4260-49B3-B0B5-A0C7CDDC48B3}"/>
              </a:ext>
            </a:extLst>
          </p:cNvPr>
          <p:cNvSpPr txBox="1"/>
          <p:nvPr/>
        </p:nvSpPr>
        <p:spPr>
          <a:xfrm>
            <a:off x="344556" y="189708"/>
            <a:ext cx="1126434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erdana"/>
              </a:rPr>
              <a:t>Shift Operators:</a:t>
            </a:r>
          </a:p>
          <a:p>
            <a:pPr algn="just"/>
            <a:r>
              <a:rPr lang="en-US" sz="24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inter-bold"/>
              </a:rPr>
              <a:t>Left Shift Operator (&lt;&lt;):</a:t>
            </a:r>
            <a:r>
              <a:rPr lang="en-US" sz="24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inter-regular"/>
              </a:rPr>
              <a:t> 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sz="2000" b="1" i="1" dirty="0">
                <a:solidFill>
                  <a:srgbClr val="333333"/>
                </a:solidFill>
                <a:effectLst/>
                <a:latin typeface="inter-bold"/>
              </a:rPr>
              <a:t>left shift operator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 moves the bits of the first operand to the left by the number of places indicated by the second argument.</a:t>
            </a:r>
          </a:p>
          <a:p>
            <a:pPr algn="just"/>
            <a:r>
              <a:rPr lang="en-US" sz="2400" b="1" i="0" u="sng" dirty="0">
                <a:solidFill>
                  <a:schemeClr val="bg1"/>
                </a:solidFill>
                <a:effectLst/>
                <a:latin typeface="inter-bold"/>
              </a:rPr>
              <a:t>Syntax:</a:t>
            </a:r>
            <a:endParaRPr lang="en-US" sz="2400" b="1" u="sng" dirty="0">
              <a:solidFill>
                <a:schemeClr val="bg1"/>
              </a:solidFill>
              <a:latin typeface="inter-regular"/>
            </a:endParaRP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result = operand1 &lt;&lt; operand2; </a:t>
            </a:r>
          </a:p>
          <a:p>
            <a:pPr algn="just"/>
            <a:r>
              <a:rPr lang="en-US" sz="2000" b="1" i="0" u="sng" dirty="0">
                <a:solidFill>
                  <a:srgbClr val="000000"/>
                </a:solidFill>
                <a:effectLst/>
                <a:latin typeface="inter-regular"/>
              </a:rPr>
              <a:t>Example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ter-regular"/>
              </a:rPr>
              <a:t>: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unsigned </a:t>
            </a: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a = 5;  </a:t>
            </a:r>
            <a:r>
              <a:rPr lang="en-US" sz="2000" b="0" i="0" dirty="0">
                <a:solidFill>
                  <a:srgbClr val="008200"/>
                </a:solidFill>
                <a:effectLst/>
                <a:latin typeface="inter-regular"/>
              </a:rPr>
              <a:t>// 0000 0101 in binary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result = a &lt;&lt; 2;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Output: result=20;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inter-regular"/>
              </a:rPr>
              <a:t>// 0001 0100 in binary</a:t>
            </a:r>
            <a:endParaRPr lang="en-US" sz="2000" b="0" i="0" dirty="0">
              <a:solidFill>
                <a:schemeClr val="accent6">
                  <a:lumMod val="75000"/>
                </a:schemeClr>
              </a:solidFill>
              <a:effectLst/>
              <a:latin typeface="inter-regular"/>
            </a:endParaRPr>
          </a:p>
          <a:p>
            <a:pPr algn="just"/>
            <a:r>
              <a:rPr lang="en-US" sz="24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inter-bold"/>
              </a:rPr>
              <a:t>Right Shift Operator (&gt;&gt;):</a:t>
            </a:r>
            <a:r>
              <a:rPr lang="en-US" sz="2400" b="0" i="0" u="sng" dirty="0">
                <a:solidFill>
                  <a:schemeClr val="accent1">
                    <a:lumMod val="75000"/>
                  </a:schemeClr>
                </a:solidFill>
                <a:effectLst/>
                <a:latin typeface="inter-regular"/>
              </a:rPr>
              <a:t> 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sz="2000" b="1" i="1" dirty="0">
                <a:solidFill>
                  <a:srgbClr val="333333"/>
                </a:solidFill>
                <a:effectLst/>
                <a:latin typeface="inter-bold"/>
              </a:rPr>
              <a:t>right shift operator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 shifts the bits of the first operand to the </a:t>
            </a:r>
            <a:r>
              <a:rPr lang="en-US" sz="2000" b="1" i="1" dirty="0">
                <a:solidFill>
                  <a:srgbClr val="333333"/>
                </a:solidFill>
                <a:effectLst/>
                <a:latin typeface="inter-bold"/>
              </a:rPr>
              <a:t>right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 by the number of positions specified by the second operand.</a:t>
            </a:r>
          </a:p>
          <a:p>
            <a:pPr algn="just"/>
            <a:r>
              <a:rPr lang="en-US" sz="2000" b="1" i="0" u="sng" dirty="0">
                <a:solidFill>
                  <a:schemeClr val="bg1"/>
                </a:solidFill>
                <a:effectLst/>
                <a:latin typeface="inter-bold"/>
              </a:rPr>
              <a:t>Syntax</a:t>
            </a:r>
            <a:endParaRPr lang="en-US" sz="2000" b="0" i="0" u="sng" dirty="0">
              <a:solidFill>
                <a:schemeClr val="bg1"/>
              </a:solidFill>
              <a:effectLst/>
              <a:latin typeface="inter-regular"/>
            </a:endParaRP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result = operand1 &gt;&gt; operand2;</a:t>
            </a:r>
          </a:p>
          <a:p>
            <a:pPr algn="just"/>
            <a:r>
              <a:rPr lang="en-US" sz="2000" b="1" u="sng" dirty="0">
                <a:solidFill>
                  <a:srgbClr val="000000"/>
                </a:solidFill>
                <a:latin typeface="inter-regular"/>
              </a:rPr>
              <a:t>Example:</a:t>
            </a:r>
            <a:r>
              <a:rPr lang="en-US" sz="2000" b="1" i="0" u="sng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unsigned </a:t>
            </a: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a = 20;  </a:t>
            </a:r>
            <a:r>
              <a:rPr lang="en-US" sz="2000" b="0" i="0" dirty="0">
                <a:solidFill>
                  <a:srgbClr val="008200"/>
                </a:solidFill>
                <a:effectLst/>
                <a:latin typeface="inter-regular"/>
              </a:rPr>
              <a:t>// 0001 0100 in binary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result = a &gt;&gt; 2</a:t>
            </a:r>
          </a:p>
          <a:p>
            <a:pPr algn="just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result = 5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// 0000 0101 in binary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en-US" sz="20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endParaRPr lang="en-US" sz="2000" b="1" i="0" u="sng" dirty="0">
              <a:solidFill>
                <a:schemeClr val="accent1">
                  <a:lumMod val="75000"/>
                </a:schemeClr>
              </a:solidFill>
              <a:effectLst/>
              <a:latin typeface="erdana"/>
            </a:endParaRPr>
          </a:p>
        </p:txBody>
      </p:sp>
    </p:spTree>
    <p:extLst>
      <p:ext uri="{BB962C8B-B14F-4D97-AF65-F5344CB8AC3E}">
        <p14:creationId xmlns:p14="http://schemas.microsoft.com/office/powerpoint/2010/main" val="376325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58D479-5413-4AEC-8605-1B5B2AD3D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D949C0-33AF-4549-8043-FD9E120D4B4E}"/>
              </a:ext>
            </a:extLst>
          </p:cNvPr>
          <p:cNvSpPr txBox="1"/>
          <p:nvPr/>
        </p:nvSpPr>
        <p:spPr>
          <a:xfrm>
            <a:off x="318052" y="331305"/>
            <a:ext cx="11012491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inter-bold"/>
              </a:rPr>
              <a:t>Comma Operator (,):</a:t>
            </a:r>
            <a:r>
              <a:rPr lang="en-US" sz="24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inter-regular"/>
              </a:rPr>
              <a:t> 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sz="1800" b="1" i="1" dirty="0">
                <a:solidFill>
                  <a:srgbClr val="333333"/>
                </a:solidFill>
                <a:effectLst/>
                <a:latin typeface="inter-bold"/>
              </a:rPr>
              <a:t>comma operator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inter-regular"/>
              </a:rPr>
              <a:t> evaluates multiple expressions and returns the value of the </a:t>
            </a:r>
            <a:r>
              <a:rPr lang="en-US" sz="1800" b="1" i="1" dirty="0">
                <a:solidFill>
                  <a:srgbClr val="333333"/>
                </a:solidFill>
                <a:effectLst/>
                <a:latin typeface="inter-bold"/>
              </a:rPr>
              <a:t>last expression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inter-regular"/>
              </a:rPr>
              <a:t>.comma operator has the 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inter-regular"/>
              </a:rPr>
              <a:t>least  precedence.</a:t>
            </a:r>
          </a:p>
          <a:p>
            <a:pPr algn="just"/>
            <a:r>
              <a:rPr lang="en-US" sz="24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inter-bold"/>
              </a:rPr>
              <a:t>Syntax:</a:t>
            </a:r>
            <a:endParaRPr lang="en-US" sz="2400" b="1" i="0" u="sng" dirty="0">
              <a:solidFill>
                <a:schemeClr val="accent1">
                  <a:lumMod val="75000"/>
                </a:schemeClr>
              </a:solidFill>
              <a:effectLst/>
              <a:latin typeface="inter-regular"/>
            </a:endParaRP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result = (expression1, expression2,..., expressionN);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bold"/>
              </a:rPr>
              <a:t>Example: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-regular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-regular"/>
              </a:rPr>
              <a:t> a = 5, b = 3;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-regular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-regular"/>
              </a:rPr>
              <a:t> result = (a += 2, b *= 2, a + b);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bold"/>
              </a:rPr>
              <a:t>Output: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result = 15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// a = 7, b = 6, a + b =13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Arial Unicode M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  <a:latin typeface="Arial Unicode MS"/>
              </a:rPr>
              <a:t>TASKS TO DO: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  <a:latin typeface="Arial Unicode MS"/>
              </a:rPr>
              <a:t>Guess the output??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  <a:latin typeface="Arial Unicode MS"/>
              </a:rPr>
              <a:t>Task 1: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Arial Unicode MS"/>
              </a:rPr>
              <a:t>int a=10, result;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>
                <a:solidFill>
                  <a:schemeClr val="bg1"/>
                </a:solidFill>
                <a:effectLst/>
                <a:latin typeface="Arial Unicode MS"/>
              </a:rPr>
              <a:t>result=(printf(“</a:t>
            </a:r>
            <a:r>
              <a:rPr lang="en-US" dirty="0">
                <a:solidFill>
                  <a:schemeClr val="bg1"/>
                </a:solidFill>
                <a:latin typeface="Arial Unicode MS"/>
              </a:rPr>
              <a:t>Tech involvers”),a++,a&gt;&gt;2);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 Unicode MS"/>
              </a:rPr>
              <a:t>printf(“%d”,result);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i="0" dirty="0">
                <a:solidFill>
                  <a:schemeClr val="bg1"/>
                </a:solidFill>
                <a:effectLst/>
                <a:latin typeface="Arial Unicode MS"/>
              </a:rPr>
              <a:t>Task </a:t>
            </a:r>
            <a:r>
              <a:rPr lang="en-US" b="1" dirty="0">
                <a:solidFill>
                  <a:schemeClr val="bg1"/>
                </a:solidFill>
                <a:latin typeface="Arial Unicode MS"/>
              </a:rPr>
              <a:t>2: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Arial Unicode MS"/>
              </a:rPr>
              <a:t>int a=10, result;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>
                <a:solidFill>
                  <a:schemeClr val="bg1"/>
                </a:solidFill>
                <a:effectLst/>
                <a:latin typeface="Arial Unicode MS"/>
              </a:rPr>
              <a:t> result=printf(“</a:t>
            </a:r>
            <a:r>
              <a:rPr lang="en-US" dirty="0">
                <a:solidFill>
                  <a:schemeClr val="bg1"/>
                </a:solidFill>
                <a:latin typeface="Arial Unicode MS"/>
              </a:rPr>
              <a:t>Tech involvers”),a++,a&gt;&gt;2;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Arial Unicode MS"/>
              </a:rPr>
              <a:t>printf(“%d”,result);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chemeClr val="bg1"/>
              </a:solidFill>
              <a:latin typeface="Arial Unicode M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b="1" i="0" dirty="0"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b="0" i="0" dirty="0">
              <a:solidFill>
                <a:schemeClr val="bg1"/>
              </a:solidFill>
              <a:effectLst/>
              <a:latin typeface="inter-regular"/>
            </a:endParaRPr>
          </a:p>
          <a:p>
            <a:pPr algn="just"/>
            <a:endParaRPr lang="en-US" sz="18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D518857-8911-4A4A-8C1D-D11A46C6F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67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0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58D479-5413-4AEC-8605-1B5B2AD3D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27D9F2-9A00-4016-84DE-40277067B60C}"/>
              </a:ext>
            </a:extLst>
          </p:cNvPr>
          <p:cNvSpPr txBox="1"/>
          <p:nvPr/>
        </p:nvSpPr>
        <p:spPr>
          <a:xfrm>
            <a:off x="318051" y="543339"/>
            <a:ext cx="11158331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</a:rPr>
              <a:t>SELECTION STATEMENTS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If statement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If-else statement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Nested if</a:t>
            </a:r>
          </a:p>
          <a:p>
            <a:pPr algn="just"/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inter-regular"/>
              </a:rPr>
              <a:t>If statement</a:t>
            </a:r>
          </a:p>
          <a:p>
            <a:pPr algn="just"/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inter-regular"/>
              </a:rPr>
              <a:t>Syntax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inter-regular"/>
              </a:rPr>
              <a:t>if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(expression){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inter-regular"/>
              </a:rPr>
              <a:t>//code to be executed 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} </a:t>
            </a:r>
          </a:p>
          <a:p>
            <a:pPr algn="just"/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</a:t>
            </a:r>
            <a:r>
              <a:rPr lang="en-US" sz="24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inter-regular"/>
              </a:rPr>
              <a:t>If Else</a:t>
            </a:r>
            <a:endParaRPr lang="en-US" sz="2000" b="1" i="0" u="sng" dirty="0">
              <a:solidFill>
                <a:schemeClr val="accent1">
                  <a:lumMod val="75000"/>
                </a:schemeClr>
              </a:solidFill>
              <a:effectLst/>
              <a:latin typeface="inter-regular"/>
            </a:endParaRPr>
          </a:p>
          <a:p>
            <a:pPr algn="just"/>
            <a:r>
              <a:rPr lang="en-US" sz="2000" b="1" dirty="0">
                <a:solidFill>
                  <a:schemeClr val="bg1"/>
                </a:solidFill>
                <a:latin typeface="inter-regular"/>
              </a:rPr>
              <a:t>Syntax</a:t>
            </a:r>
            <a:endParaRPr lang="en-US" sz="2000" b="1" i="0" dirty="0">
              <a:solidFill>
                <a:schemeClr val="bg1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inter-regular"/>
              </a:rPr>
              <a:t>if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(expression){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inter-regular"/>
              </a:rPr>
              <a:t>//code to be executed if condition is true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}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inter-regular"/>
              </a:rPr>
              <a:t>else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{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inter-regular"/>
              </a:rPr>
              <a:t>//code to be executed if condition is false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58727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58D479-5413-4AEC-8605-1B5B2AD3D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905245-4D6F-400B-A87B-437AEDA5A764}"/>
              </a:ext>
            </a:extLst>
          </p:cNvPr>
          <p:cNvSpPr txBox="1"/>
          <p:nvPr/>
        </p:nvSpPr>
        <p:spPr>
          <a:xfrm>
            <a:off x="291548" y="503583"/>
            <a:ext cx="11277600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endParaRPr lang="en-US" b="1" i="0" dirty="0">
              <a:solidFill>
                <a:srgbClr val="006699"/>
              </a:solidFill>
              <a:effectLst/>
              <a:latin typeface="inter-regular"/>
            </a:endParaRPr>
          </a:p>
          <a:p>
            <a:pPr algn="just"/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  <a:latin typeface="inter-regular"/>
              </a:rPr>
              <a:t>If-ELSE-IF</a:t>
            </a:r>
            <a:endParaRPr lang="en-US" b="1" u="sng" dirty="0">
              <a:solidFill>
                <a:schemeClr val="accent1">
                  <a:lumMod val="75000"/>
                </a:schemeClr>
              </a:solidFill>
              <a:latin typeface="inter-regular"/>
            </a:endParaRPr>
          </a:p>
          <a:p>
            <a:pPr algn="just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inter-regular"/>
              </a:rPr>
              <a:t>Syntax</a:t>
            </a:r>
            <a:endParaRPr lang="en-US" sz="2400" b="1" i="0" dirty="0">
              <a:solidFill>
                <a:schemeClr val="accent1">
                  <a:lumMod val="75000"/>
                </a:schemeClr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inter-regular"/>
              </a:rPr>
              <a:t>if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(condition1){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inter-regular"/>
              </a:rPr>
              <a:t>//code to be executed if condition1 is true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}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inter-regular"/>
              </a:rPr>
              <a:t>else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inter-regular"/>
              </a:rPr>
              <a:t>if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(condition2){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inter-regular"/>
              </a:rPr>
              <a:t>//code to be executed if condition2 is true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}  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inter-regular"/>
              </a:rPr>
              <a:t>else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inter-regular"/>
              </a:rPr>
              <a:t>if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(condition3){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inter-regular"/>
              </a:rPr>
              <a:t>//code to be executed if condition3 is true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}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...  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inter-regular"/>
              </a:rPr>
              <a:t>else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{  </a:t>
            </a:r>
            <a:endParaRPr lang="en-US" sz="2000" b="0" i="0" dirty="0">
              <a:solidFill>
                <a:schemeClr val="accent6">
                  <a:lumMod val="75000"/>
                </a:schemeClr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inter-regular"/>
              </a:rPr>
              <a:t>//code to be executed if all the conditions are false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355924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58D479-5413-4AEC-8605-1B5B2AD3D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C3BC64-B09D-468F-8C0D-59BEC558ACBE}"/>
              </a:ext>
            </a:extLst>
          </p:cNvPr>
          <p:cNvSpPr txBox="1"/>
          <p:nvPr/>
        </p:nvSpPr>
        <p:spPr>
          <a:xfrm>
            <a:off x="543339" y="463826"/>
            <a:ext cx="9939131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  <a:t>Nested if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  <a:t>Syntax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inter-regular"/>
              </a:rPr>
              <a:t>if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(expression){ 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           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inter-regular"/>
              </a:rPr>
              <a:t>if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(expression)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inter-regular"/>
              </a:rPr>
              <a:t>                   {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  		</a:t>
            </a: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inter-regular"/>
              </a:rPr>
              <a:t>//code to be executed if condition is true 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 	        } 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  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inter-regular"/>
              </a:rPr>
              <a:t>          else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               {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 </a:t>
            </a: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inter-regular"/>
              </a:rPr>
              <a:t>//code to be executed if condition is false 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  	    } 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 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inter-regular"/>
              </a:rPr>
              <a:t>else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{ 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</a:t>
            </a: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inter-regular"/>
              </a:rPr>
              <a:t>//code to be executed if condition is false 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} 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inter-regular"/>
              </a:rPr>
              <a:t>	</a:t>
            </a:r>
            <a:r>
              <a:rPr lang="en-US" dirty="0">
                <a:solidFill>
                  <a:schemeClr val="bg1"/>
                </a:solidFill>
                <a:latin typeface="inter-regular"/>
              </a:rPr>
              <a:t>	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583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58D479-5413-4AEC-8605-1B5B2AD3D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7CF425-63D8-4AD7-9322-93F636BB17F3}"/>
              </a:ext>
            </a:extLst>
          </p:cNvPr>
          <p:cNvSpPr txBox="1"/>
          <p:nvPr/>
        </p:nvSpPr>
        <p:spPr>
          <a:xfrm>
            <a:off x="536713" y="622852"/>
            <a:ext cx="11118574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chemeClr val="bg1"/>
                </a:solidFill>
                <a:latin typeface="inter-regular"/>
              </a:rPr>
              <a:t> 					</a:t>
            </a:r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  <a:latin typeface="inter-regular"/>
              </a:rPr>
              <a:t>Switch</a:t>
            </a:r>
          </a:p>
          <a:p>
            <a:pPr algn="just"/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  <a:latin typeface="inter-regular"/>
              </a:rPr>
              <a:t>syntax</a:t>
            </a:r>
            <a:endParaRPr lang="en-US" sz="2400" b="1" u="sng" dirty="0">
              <a:solidFill>
                <a:schemeClr val="accent1">
                  <a:lumMod val="75000"/>
                </a:schemeClr>
              </a:solidFill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inter-regular"/>
              </a:rPr>
              <a:t>switch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(expression){    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inter-regular"/>
              </a:rPr>
              <a:t>case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value1: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</a:t>
            </a: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inter-regular"/>
              </a:rPr>
              <a:t>//code to be executed;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inter-regular"/>
              </a:rPr>
              <a:t>break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;  //optional  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inter-regular"/>
              </a:rPr>
              <a:t>case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value2: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inter-regular"/>
              </a:rPr>
              <a:t> //code to be executed;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inter-regular"/>
              </a:rPr>
              <a:t>break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;  </a:t>
            </a: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inter-regular"/>
              </a:rPr>
              <a:t>//optional  </a:t>
            </a:r>
          </a:p>
          <a:p>
            <a:pPr algn="just"/>
            <a:r>
              <a:rPr lang="en-US" sz="1600" b="1" i="0" dirty="0">
                <a:solidFill>
                  <a:schemeClr val="bg1"/>
                </a:solidFill>
                <a:effectLst/>
                <a:latin typeface="inter-regular"/>
              </a:rPr>
              <a:t>   </a:t>
            </a:r>
            <a:r>
              <a:rPr lang="en-US" sz="1600" i="0" dirty="0">
                <a:solidFill>
                  <a:schemeClr val="bg1"/>
                </a:solidFill>
                <a:effectLst/>
                <a:latin typeface="inter-regular"/>
              </a:rPr>
              <a:t>:</a:t>
            </a:r>
          </a:p>
          <a:p>
            <a:pPr algn="just"/>
            <a:r>
              <a:rPr lang="en-US" sz="1600" i="0" dirty="0">
                <a:solidFill>
                  <a:schemeClr val="bg1"/>
                </a:solidFill>
                <a:effectLst/>
                <a:latin typeface="inter-regular"/>
              </a:rPr>
              <a:t>   :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  <a:latin typeface="inter-regular"/>
              </a:rPr>
              <a:t>   :</a:t>
            </a:r>
            <a:endParaRPr lang="en-US" sz="1600" i="0" dirty="0">
              <a:solidFill>
                <a:schemeClr val="bg1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inter-regular"/>
              </a:rPr>
              <a:t>default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: 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code to be executed 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inter-regular"/>
              </a:rPr>
              <a:t>if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all cases are not matched;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}    </a:t>
            </a:r>
          </a:p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538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58D479-5413-4AEC-8605-1B5B2AD3D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5062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591</Words>
  <Application>Microsoft Office PowerPoint</Application>
  <PresentationFormat>Widescreen</PresentationFormat>
  <Paragraphs>113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Algerian</vt:lpstr>
      <vt:lpstr>Arial</vt:lpstr>
      <vt:lpstr>Arial Unicode MS</vt:lpstr>
      <vt:lpstr>Calibri</vt:lpstr>
      <vt:lpstr>Calibri Light</vt:lpstr>
      <vt:lpstr>erdana</vt:lpstr>
      <vt:lpstr>inter-bold</vt:lpstr>
      <vt:lpstr>inter-regular</vt:lpstr>
      <vt:lpstr>Nunito</vt:lpstr>
      <vt:lpstr>Times New Roman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Ifrah Khan</dc:creator>
  <cp:lastModifiedBy>Ifrah Khan</cp:lastModifiedBy>
  <cp:revision>7</cp:revision>
  <dcterms:created xsi:type="dcterms:W3CDTF">2024-05-01T16:54:58Z</dcterms:created>
  <dcterms:modified xsi:type="dcterms:W3CDTF">2024-05-01T18:03:50Z</dcterms:modified>
</cp:coreProperties>
</file>