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>
        <p:scale>
          <a:sx n="66" d="100"/>
          <a:sy n="66" d="100"/>
        </p:scale>
        <p:origin x="57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5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6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c-strlwr" TargetMode="External"/><Relationship Id="rId3" Type="http://schemas.openxmlformats.org/officeDocument/2006/relationships/hyperlink" Target="https://www.javatpoint.com/c-strlen" TargetMode="External"/><Relationship Id="rId7" Type="http://schemas.openxmlformats.org/officeDocument/2006/relationships/hyperlink" Target="https://www.javatpoint.com/c-strre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avatpoint.com/c-strcmp" TargetMode="External"/><Relationship Id="rId5" Type="http://schemas.openxmlformats.org/officeDocument/2006/relationships/hyperlink" Target="https://www.javatpoint.com/c-strcat" TargetMode="External"/><Relationship Id="rId4" Type="http://schemas.openxmlformats.org/officeDocument/2006/relationships/hyperlink" Target="https://www.javatpoint.com/c-strcpy" TargetMode="External"/><Relationship Id="rId9" Type="http://schemas.openxmlformats.org/officeDocument/2006/relationships/hyperlink" Target="https://www.javatpoint.com/c-strup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1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8906AE-553A-498E-8330-4FE48370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F9A0CDC-5F30-403B-A764-30D1DFFD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796C-FC5C-490F-9144-4A22B0E4C0F1}"/>
              </a:ext>
            </a:extLst>
          </p:cNvPr>
          <p:cNvSpPr txBox="1"/>
          <p:nvPr/>
        </p:nvSpPr>
        <p:spPr>
          <a:xfrm>
            <a:off x="0" y="43934"/>
            <a:ext cx="1199321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1st string: hello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2nd string: hello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equal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Reverse String: </a:t>
            </a:r>
            <a:r>
              <a:rPr lang="en-US" sz="32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(string) function returns reverse of the given string. Let's see a simple example of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str[20];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string: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gets(str);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//reads string from console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"String is: %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,str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nReverse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String is: %s"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(str));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5D4D2-F666-47A7-8A1C-8132BF4B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A4EC3C7-32E8-4685-A8D0-89CF4119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04242-71DC-411B-B645-DD830833B8E7}"/>
              </a:ext>
            </a:extLst>
          </p:cNvPr>
          <p:cNvSpPr txBox="1"/>
          <p:nvPr/>
        </p:nvSpPr>
        <p:spPr>
          <a:xfrm>
            <a:off x="251791" y="43935"/>
            <a:ext cx="11940209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string: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is: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Reverse String is: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srevlovnihcet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capital letter in a C-style string is changed to its corresponding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lowercase character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using the </a:t>
            </a:r>
            <a:r>
              <a:rPr lang="en-US" sz="2000" b="1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(string) function returns string characters in lowercase.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str[20];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string: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gets(str);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//reads string from console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"String is: %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,str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nLower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String is: %s"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(str));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1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550648-3CEA-46F1-BF3C-3CA247BF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78D4D48-E5C9-4A9D-BC7A-31B24740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CDB9D-68A8-4BF6-843D-DA64F7F2E4F4}"/>
              </a:ext>
            </a:extLst>
          </p:cNvPr>
          <p:cNvSpPr txBox="1"/>
          <p:nvPr/>
        </p:nvSpPr>
        <p:spPr>
          <a:xfrm>
            <a:off x="277497" y="138283"/>
            <a:ext cx="1171130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string: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is: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 String is: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String Uppercase: </a:t>
            </a:r>
            <a:r>
              <a:rPr lang="en-US" sz="28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make all the characters in a string uppercase.</a:t>
            </a:r>
          </a:p>
          <a:p>
            <a:pPr algn="just"/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str[20];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string: 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gets(str);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//reads string from console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"String is: %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nUpper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String is: %s"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(str));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7432A-72EA-4A8C-A8A5-1A748659790A}"/>
              </a:ext>
            </a:extLst>
          </p:cNvPr>
          <p:cNvSpPr txBox="1"/>
          <p:nvPr/>
        </p:nvSpPr>
        <p:spPr>
          <a:xfrm>
            <a:off x="7010400" y="2888343"/>
            <a:ext cx="4441371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string: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is: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String is: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861F0-E82C-4D92-AF3C-D08B0407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807D5D-A237-4CFD-B365-66AF1BA4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76558"/>
              </p:ext>
            </p:extLst>
          </p:nvPr>
        </p:nvGraphicFramePr>
        <p:xfrm>
          <a:off x="653143" y="580570"/>
          <a:ext cx="10914743" cy="553936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897016">
                  <a:extLst>
                    <a:ext uri="{9D8B030D-6E8A-4147-A177-3AD203B41FA5}">
                      <a16:colId xmlns:a16="http://schemas.microsoft.com/office/drawing/2014/main" val="491997238"/>
                    </a:ext>
                  </a:extLst>
                </a:gridCol>
                <a:gridCol w="6017727">
                  <a:extLst>
                    <a:ext uri="{9D8B030D-6E8A-4147-A177-3AD203B41FA5}">
                      <a16:colId xmlns:a16="http://schemas.microsoft.com/office/drawing/2014/main" val="1368566216"/>
                    </a:ext>
                  </a:extLst>
                </a:gridCol>
              </a:tblGrid>
              <a:tr h="43831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337" marR="73337" marT="73337" marB="733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337" marR="73337" marT="73337" marB="73337"/>
                </a:tc>
                <a:extLst>
                  <a:ext uri="{0D108BD9-81ED-4DB2-BD59-A6C34878D82A}">
                    <a16:rowId xmlns:a16="http://schemas.microsoft.com/office/drawing/2014/main" val="2298369611"/>
                  </a:ext>
                </a:extLst>
              </a:tr>
              <a:tr h="5982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strlen</a:t>
                      </a:r>
                      <a:r>
                        <a:rPr lang="en-US" sz="2000" u="none" strike="noStrike" dirty="0">
                          <a:solidFill>
                            <a:srgbClr val="0563C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string_name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returns the length of string name.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1191081581"/>
                  </a:ext>
                </a:extLst>
              </a:tr>
              <a:tr h="8323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strcpy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(destination, source)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</a:rPr>
                        <a:t>copies the contents of source string to destination string.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4120696902"/>
                  </a:ext>
                </a:extLst>
              </a:tr>
              <a:tr h="9917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strcat(first_string, second_string)</a:t>
                      </a:r>
                      <a:endParaRPr lang="en-US" sz="20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concats or joins first string with second string. The result of the string is stored in first string.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2215665038"/>
                  </a:ext>
                </a:extLst>
              </a:tr>
              <a:tr h="1066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strcmp</a:t>
                      </a:r>
                      <a:r>
                        <a:rPr lang="en-US" sz="2000" u="none" strike="noStrike" dirty="0">
                          <a:solidFill>
                            <a:srgbClr val="0563C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first_string</a:t>
                      </a:r>
                      <a:r>
                        <a:rPr lang="en-US" sz="2000" u="none" strike="noStrike" dirty="0">
                          <a:solidFill>
                            <a:srgbClr val="0563C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second_string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</a:rPr>
                        <a:t>compares the first string with second string. If both strings are same, it returns 0.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428269208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strrev(string)</a:t>
                      </a:r>
                      <a:endParaRPr lang="en-US" sz="20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returns reverse string.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3186546566"/>
                  </a:ext>
                </a:extLst>
              </a:tr>
              <a:tr h="5982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strlwr(string)</a:t>
                      </a:r>
                      <a:endParaRPr lang="en-US" sz="20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returns string characters in lowercase.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4177474247"/>
                  </a:ext>
                </a:extLst>
              </a:tr>
              <a:tr h="5982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solidFill>
                            <a:srgbClr val="0563C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strupr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(string)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</a:rPr>
                        <a:t>returns string characters in uppercase.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8891" marR="48891" marT="48891" marB="48891"/>
                </a:tc>
                <a:extLst>
                  <a:ext uri="{0D108BD9-81ED-4DB2-BD59-A6C34878D82A}">
                    <a16:rowId xmlns:a16="http://schemas.microsoft.com/office/drawing/2014/main" val="235245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5CCA29-9332-4E03-8078-F59788AF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32BF2-A8BD-4CF7-9D45-99381F7DBCAB}"/>
              </a:ext>
            </a:extLst>
          </p:cNvPr>
          <p:cNvSpPr txBox="1"/>
          <p:nvPr/>
        </p:nvSpPr>
        <p:spPr>
          <a:xfrm>
            <a:off x="232889" y="261258"/>
            <a:ext cx="11654312" cy="668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</a:p>
          <a:p>
            <a:pPr algn="l" fontAlgn="base"/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String in C programming is a sequence of characters terminated with a null character ‘\0’. The C String is stored as an array of characters. The difference between a character array and a C string is that the string in C is terminated with a unique character ‘\0’.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declare a string in c language.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char array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string literal</a:t>
            </a: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string by char array </a:t>
            </a:r>
          </a:p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[14]={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‘t'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’e'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’c'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’h'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’i'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’n'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’v'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’o'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’l'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’v’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’e’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’r’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'\0'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pPr algn="just"/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by the string literal</a:t>
            </a:r>
          </a:p>
          <a:p>
            <a:pPr algn="just"/>
            <a:r>
              <a:rPr lang="en-US" sz="24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[]=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such case, '\0' will be appended at the end of the string by the compiler.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1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092547-5FCD-44CA-AFC3-D47D24B3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B6374E-2A69-49EB-9CA1-5627903A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4E467-F66E-4164-A8C0-E3456D31404B}"/>
              </a:ext>
            </a:extLst>
          </p:cNvPr>
          <p:cNvSpPr txBox="1"/>
          <p:nvPr/>
        </p:nvSpPr>
        <p:spPr>
          <a:xfrm>
            <a:off x="174632" y="246744"/>
            <a:ext cx="11799587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gets() and puts() functions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gets() and puts() are declared in the header file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gets() function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gets() function enables the user to enter some characters followed by the enter key. The null character is added to the array to make it a string. The gets() allows the user to enter the space-separated strings.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algn="just"/>
            <a:r>
              <a:rPr lang="en-US" sz="2400" b="1" dirty="0">
                <a:solidFill>
                  <a:srgbClr val="2E8B57"/>
                </a:solidFill>
                <a:latin typeface="inter-regular"/>
              </a:rPr>
              <a:t>c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har </a:t>
            </a:r>
            <a:r>
              <a:rPr lang="en-US" sz="2400" b="1" i="0" dirty="0" err="1">
                <a:solidFill>
                  <a:srgbClr val="2E8B57"/>
                </a:solidFill>
                <a:effectLst/>
                <a:latin typeface="inter-regular"/>
              </a:rPr>
              <a:t>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[30];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gets(</a:t>
            </a:r>
            <a:r>
              <a:rPr lang="en-US" sz="2400" b="1" dirty="0" err="1">
                <a:solidFill>
                  <a:srgbClr val="2E8B57"/>
                </a:solidFill>
                <a:latin typeface="inter-regular"/>
              </a:rPr>
              <a:t>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 ()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s[30];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the string: 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gets(s);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"You entered %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360307-67B0-4E9B-AC07-75FE10F74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7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E7A0C-FD62-4C07-9D8F-E867928B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84710-9B35-4DAB-9D85-042D005E5C58}"/>
              </a:ext>
            </a:extLst>
          </p:cNvPr>
          <p:cNvSpPr txBox="1"/>
          <p:nvPr/>
        </p:nvSpPr>
        <p:spPr>
          <a:xfrm>
            <a:off x="482600" y="464691"/>
            <a:ext cx="106807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the string</a:t>
            </a:r>
            <a:r>
              <a:rPr lang="en-US" altLang="en-US" sz="2400" dirty="0">
                <a:solidFill>
                  <a:srgbClr val="5355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5355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entered </a:t>
            </a:r>
            <a:r>
              <a:rPr lang="en-US" altLang="en-US" sz="2400" dirty="0" err="1">
                <a:solidFill>
                  <a:srgbClr val="5355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r>
              <a:rPr lang="en-US" altLang="en-US" sz="2400" dirty="0">
                <a:solidFill>
                  <a:srgbClr val="5355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5355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puts() function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puts() function is very much similar to printf() function. The puts() function is used to print the string on the console which is previously read by using gets() or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b="1" dirty="0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b="1" dirty="0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[30];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ets</a:t>
            </a:r>
            <a:r>
              <a:rPr lang="en-US" sz="28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0" dirty="0" err="1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b="1" dirty="0">
              <a:solidFill>
                <a:srgbClr val="2E8B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puts(</a:t>
            </a:r>
            <a:r>
              <a:rPr lang="en-US" sz="2800" b="1" dirty="0" err="1">
                <a:solidFill>
                  <a:srgbClr val="2E8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;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9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2647D-1A66-4348-ADEE-4EE1A737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5F523-FE6D-41A0-9568-D7008882E8DF}"/>
              </a:ext>
            </a:extLst>
          </p:cNvPr>
          <p:cNvSpPr txBox="1"/>
          <p:nvPr/>
        </p:nvSpPr>
        <p:spPr>
          <a:xfrm>
            <a:off x="736600" y="406401"/>
            <a:ext cx="8407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name[50];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your name: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gets(name);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//reads string from user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"Your name is: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puts(name);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//displays string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your name: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name is: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355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B992D2-976F-4F75-96C3-69511B60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801" y="43934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4E5D0-F799-43CE-A85C-20FC7492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E4BED-3470-4090-B242-5A0C4A692A92}"/>
              </a:ext>
            </a:extLst>
          </p:cNvPr>
          <p:cNvSpPr txBox="1"/>
          <p:nvPr/>
        </p:nvSpPr>
        <p:spPr>
          <a:xfrm>
            <a:off x="188687" y="130629"/>
            <a:ext cx="1177108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String Functions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function: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returns the length of the given string. It doesn't count null character '\0'.</a:t>
            </a:r>
            <a:endParaRPr lang="en-US" sz="2400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i="0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 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[20]={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‘t', ’e', ’c', ’h', ’i', ’n', ’v', ’o', ’l', ’v’, ’e’, ’r’, ’s’, '\0’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printf("Length of string is: %d",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 of string is: 13</a:t>
            </a:r>
          </a:p>
          <a:p>
            <a:pPr algn="just"/>
            <a:endParaRPr lang="en-US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7CF73-664E-4CA7-94D2-B742D53F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3C680-1667-494E-84AB-AA02233B70D4}"/>
              </a:ext>
            </a:extLst>
          </p:cNvPr>
          <p:cNvSpPr txBox="1"/>
          <p:nvPr/>
        </p:nvSpPr>
        <p:spPr>
          <a:xfrm>
            <a:off x="331303" y="477079"/>
            <a:ext cx="1158492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function: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(destination, source) function copies the source string in destination.</a:t>
            </a: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 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[20]=“</a:t>
            </a: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ch2[20];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(ch2,ch);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printf("Value of second string is: %s",ch2);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of second string is: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F68981-6B65-48C3-9F47-28803FB8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8B6D0E-F62D-42C4-83F0-548DCD7D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C8C2BE-035E-4589-A58F-B5941A340ADD}"/>
              </a:ext>
            </a:extLst>
          </p:cNvPr>
          <p:cNvSpPr txBox="1"/>
          <p:nvPr/>
        </p:nvSpPr>
        <p:spPr>
          <a:xfrm>
            <a:off x="251791" y="397565"/>
            <a:ext cx="11780552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C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accepts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input strings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appends the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string's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content to the end of the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string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But to prevent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behavior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is essential to make sure the first string has enough memory to hold the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concatenated content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second_string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function concatenates two strings and result is returned to </a:t>
            </a:r>
            <a:r>
              <a:rPr lang="en-US" sz="240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 						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		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Techinvolvers</a:t>
            </a:r>
            <a:b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b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ch1[20]="tech";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ch2[10]="involvers";</a:t>
            </a:r>
          </a:p>
          <a:p>
            <a:r>
              <a:rPr lang="en-US" sz="24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(ch1 , ch2);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printf("%s", ch1);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2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5C4F2-E2DC-4A2B-ABF9-B2EF767C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39337-4A69-4B8C-B9DD-411AFEE07404}"/>
              </a:ext>
            </a:extLst>
          </p:cNvPr>
          <p:cNvSpPr txBox="1"/>
          <p:nvPr/>
        </p:nvSpPr>
        <p:spPr>
          <a:xfrm>
            <a:off x="116115" y="0"/>
            <a:ext cx="12075886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C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standard library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includes the </a:t>
            </a:r>
            <a:r>
              <a:rPr lang="en-US" sz="2000" b="1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second_string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function compares two strings and returns 0 if both strings are equal.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superior to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returns an integer number larger than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smaller to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returns an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 value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is less than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returns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i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str1[20],str2[20];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 1st string: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gets(str1);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//reads string from console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printf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 2nd string: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gets(str2);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(str1,str2)==0)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printf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 are equal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printf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 are not equal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 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043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1499</Words>
  <Application>Microsoft Office PowerPoint</Application>
  <PresentationFormat>Widescreen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inter-regular</vt:lpstr>
      <vt:lpstr>Times New Roman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Ifrah Khan</cp:lastModifiedBy>
  <cp:revision>13</cp:revision>
  <dcterms:created xsi:type="dcterms:W3CDTF">2024-06-25T09:55:45Z</dcterms:created>
  <dcterms:modified xsi:type="dcterms:W3CDTF">2024-06-25T11:49:42Z</dcterms:modified>
</cp:coreProperties>
</file>